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</p:sldMasterIdLst>
  <p:notesMasterIdLst>
    <p:notesMasterId r:id="rId34"/>
  </p:notesMasterIdLst>
  <p:handoutMasterIdLst>
    <p:handoutMasterId r:id="rId35"/>
  </p:handoutMasterIdLst>
  <p:sldIdLst>
    <p:sldId id="861" r:id="rId2"/>
    <p:sldId id="891" r:id="rId3"/>
    <p:sldId id="856" r:id="rId4"/>
    <p:sldId id="894" r:id="rId5"/>
    <p:sldId id="859" r:id="rId6"/>
    <p:sldId id="876" r:id="rId7"/>
    <p:sldId id="881" r:id="rId8"/>
    <p:sldId id="884" r:id="rId9"/>
    <p:sldId id="883" r:id="rId10"/>
    <p:sldId id="860" r:id="rId11"/>
    <p:sldId id="880" r:id="rId12"/>
    <p:sldId id="862" r:id="rId13"/>
    <p:sldId id="864" r:id="rId14"/>
    <p:sldId id="882" r:id="rId15"/>
    <p:sldId id="865" r:id="rId16"/>
    <p:sldId id="863" r:id="rId17"/>
    <p:sldId id="858" r:id="rId18"/>
    <p:sldId id="879" r:id="rId19"/>
    <p:sldId id="877" r:id="rId20"/>
    <p:sldId id="895" r:id="rId21"/>
    <p:sldId id="893" r:id="rId22"/>
    <p:sldId id="892" r:id="rId23"/>
    <p:sldId id="867" r:id="rId24"/>
    <p:sldId id="874" r:id="rId25"/>
    <p:sldId id="896" r:id="rId26"/>
    <p:sldId id="886" r:id="rId27"/>
    <p:sldId id="900" r:id="rId28"/>
    <p:sldId id="899" r:id="rId29"/>
    <p:sldId id="897" r:id="rId30"/>
    <p:sldId id="887" r:id="rId31"/>
    <p:sldId id="888" r:id="rId32"/>
    <p:sldId id="898" r:id="rId33"/>
  </p:sldIdLst>
  <p:sldSz cx="9144000" cy="5143500" type="screen16x9"/>
  <p:notesSz cx="9926638" cy="6797675"/>
  <p:custDataLst>
    <p:tags r:id="rId3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93700" indent="635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87400" indent="1270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82688" indent="18891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76388" indent="252413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4">
          <p15:clr>
            <a:srgbClr val="A4A3A4"/>
          </p15:clr>
        </p15:guide>
        <p15:guide id="2" orient="horz" pos="1519">
          <p15:clr>
            <a:srgbClr val="A4A3A4"/>
          </p15:clr>
        </p15:guide>
        <p15:guide id="3" orient="horz" pos="1176">
          <p15:clr>
            <a:srgbClr val="A4A3A4"/>
          </p15:clr>
        </p15:guide>
        <p15:guide id="4" orient="horz" pos="1142">
          <p15:clr>
            <a:srgbClr val="A4A3A4"/>
          </p15:clr>
        </p15:guide>
        <p15:guide id="5" pos="306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итров Иван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49500"/>
    <a:srgbClr val="598295"/>
    <a:srgbClr val="485925"/>
    <a:srgbClr val="6B8537"/>
    <a:srgbClr val="55829D"/>
    <a:srgbClr val="53808B"/>
    <a:srgbClr val="5A9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5" autoAdjust="0"/>
    <p:restoredTop sz="88824" autoAdjust="0"/>
  </p:normalViewPr>
  <p:slideViewPr>
    <p:cSldViewPr>
      <p:cViewPr varScale="1">
        <p:scale>
          <a:sx n="130" d="100"/>
          <a:sy n="130" d="100"/>
        </p:scale>
        <p:origin x="294" y="114"/>
      </p:cViewPr>
      <p:guideLst>
        <p:guide orient="horz" pos="1564"/>
        <p:guide orient="horz" pos="1519"/>
        <p:guide orient="horz" pos="1176"/>
        <p:guide orient="horz" pos="1142"/>
        <p:guide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9" d="100"/>
        <a:sy n="89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ED8FA6-90C7-4F00-AE53-4726268E1A53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003" tIns="46503" rIns="93003" bIns="465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D77F97-46EE-471F-BA52-9EA00D30A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>
            <a:lvl1pPr algn="r"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3004E-3A04-48B8-A652-7766FAFE5EC9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6" tIns="46509" rIns="93016" bIns="465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990600" y="3228975"/>
            <a:ext cx="7945438" cy="30591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13" tIns="45656" rIns="91313" bIns="45656" numCol="1" anchor="b" anchorCtr="0" compatLnSpc="1">
            <a:prstTxWarp prst="textNoShape">
              <a:avLst/>
            </a:prstTxWarp>
          </a:bodyPr>
          <a:lstStyle>
            <a:lvl1pPr algn="r" defTabSz="914024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44AEE4-5B61-4AF5-9D9D-828B89ADE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37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87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826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763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7175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66108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60461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54812" algn="l" defTabSz="78870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E3820FFB-92B7-4E24-9555-F35B89EC7227}" type="slidenum">
              <a:rPr lang="ru-RU" altLang="ru-RU" smtClean="0">
                <a:cs typeface="Arial" charset="0"/>
              </a:rPr>
              <a:pPr defTabSz="911225"/>
              <a:t>3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5AD9F90C-A6BE-4589-A33C-B8CE34AF8E0C}" type="slidenum">
              <a:rPr lang="ru-RU" altLang="ru-RU" sz="1200">
                <a:latin typeface="Calibri" pitchFamily="34" charset="0"/>
              </a:rPr>
              <a:pPr algn="r" defTabSz="911225"/>
              <a:t>4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5EE9F746-6CE1-4F65-AE8A-26E6A6F082C3}" type="slidenum">
              <a:rPr lang="ru-RU" altLang="ru-RU" smtClean="0">
                <a:cs typeface="Arial" charset="0"/>
              </a:rPr>
              <a:pPr defTabSz="911225"/>
              <a:t>17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B6DA274A-0C8B-4078-8455-3A507B01B2BB}" type="slidenum">
              <a:rPr lang="ru-RU" altLang="ru-RU" sz="1200">
                <a:latin typeface="Calibri" pitchFamily="34" charset="0"/>
              </a:rPr>
              <a:pPr algn="r" defTabSz="911225"/>
              <a:t>18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B1BA9A33-B3D3-49ED-8F1A-91EAE58B7224}" type="slidenum">
              <a:rPr lang="ru-RU" altLang="ru-RU" sz="1200">
                <a:latin typeface="Calibri" pitchFamily="34" charset="0"/>
              </a:rPr>
              <a:pPr algn="r" defTabSz="911225"/>
              <a:t>19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4035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CB4174B7-EF52-4677-B4D3-B29350A8ECA6}" type="slidenum">
              <a:rPr lang="ru-RU" altLang="ru-RU" sz="1200">
                <a:latin typeface="Calibri" pitchFamily="34" charset="0"/>
              </a:rPr>
              <a:pPr algn="r" defTabSz="911225"/>
              <a:t>20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3" tIns="45656" rIns="91313" bIns="45656" anchor="b"/>
          <a:lstStyle/>
          <a:p>
            <a:pPr algn="r" defTabSz="911225"/>
            <a:fld id="{F50B78BF-501D-4ECA-86C8-78FE12162EFF}" type="slidenum">
              <a:rPr lang="ru-RU" altLang="ru-RU" sz="1200">
                <a:latin typeface="Calibri" pitchFamily="34" charset="0"/>
              </a:rPr>
              <a:pPr algn="r" defTabSz="911225"/>
              <a:t>21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4AEE4-5B61-4AF5-9D9D-828B89ADE58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8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8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4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8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3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7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7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6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60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ACB13-900E-4430-811B-736E23FACFC0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1A0-7F42-400C-B0F5-6E7DDD87B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286E-E980-4239-8D07-E05063957C00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A22D-965A-4F74-9665-93555464A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500" y="205985"/>
            <a:ext cx="2187575" cy="4376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9" y="205985"/>
            <a:ext cx="6410325" cy="4376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B29C-A9AD-4591-AD9F-A69DCE1CE062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69FC-D5F7-4789-A3ED-2425DF69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40EF-87FE-4AB9-BD8E-319B73C38080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1611-77B1-4A33-A111-73514056D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82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41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4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8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774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717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661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604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548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CE7F-595E-4E27-AAB5-9E57904D881D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4D88-D60E-402C-9CD1-F21743094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25" y="1196580"/>
            <a:ext cx="4298950" cy="33861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8FC0-BC40-440C-B984-02516F0B0A83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7867-3679-4368-A6E9-4B9A6BE60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351" indent="0">
              <a:buNone/>
              <a:defRPr sz="1700" b="1"/>
            </a:lvl2pPr>
            <a:lvl3pPr marL="788703" indent="0">
              <a:buNone/>
              <a:defRPr sz="1600" b="1"/>
            </a:lvl3pPr>
            <a:lvl4pPr marL="1183054" indent="0">
              <a:buNone/>
              <a:defRPr sz="1400" b="1"/>
            </a:lvl4pPr>
            <a:lvl5pPr marL="1577406" indent="0">
              <a:buNone/>
              <a:defRPr sz="1400" b="1"/>
            </a:lvl5pPr>
            <a:lvl6pPr marL="1971758" indent="0">
              <a:buNone/>
              <a:defRPr sz="1400" b="1"/>
            </a:lvl6pPr>
            <a:lvl7pPr marL="2366108" indent="0">
              <a:buNone/>
              <a:defRPr sz="1400" b="1"/>
            </a:lvl7pPr>
            <a:lvl8pPr marL="2760461" indent="0">
              <a:buNone/>
              <a:defRPr sz="1400" b="1"/>
            </a:lvl8pPr>
            <a:lvl9pPr marL="315481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D14A-D123-4B92-8D3A-7BB52012E75A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0B99-A0FE-46B6-9FB0-5682AAB32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7ABD3-C297-429B-BCD1-9367F5EC763D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969E-5EA2-4F40-BCB7-0ED4AD66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420C-85E6-4580-B63F-A592FF4F6CAD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F8DE-175B-4719-AAC9-C79AB3A4D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94"/>
            <a:ext cx="3008313" cy="87153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31"/>
            <a:ext cx="3008313" cy="3518298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4A7A-4A15-4627-AB18-C20DFE0E8C2C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C26E-2858-4BAF-A3E9-8EDCF0107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6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9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394351" indent="0">
              <a:buNone/>
              <a:defRPr sz="2400"/>
            </a:lvl2pPr>
            <a:lvl3pPr marL="788703" indent="0">
              <a:buNone/>
              <a:defRPr sz="2100"/>
            </a:lvl3pPr>
            <a:lvl4pPr marL="1183054" indent="0">
              <a:buNone/>
              <a:defRPr sz="1700"/>
            </a:lvl4pPr>
            <a:lvl5pPr marL="1577406" indent="0">
              <a:buNone/>
              <a:defRPr sz="1700"/>
            </a:lvl5pPr>
            <a:lvl6pPr marL="1971758" indent="0">
              <a:buNone/>
              <a:defRPr sz="1700"/>
            </a:lvl6pPr>
            <a:lvl7pPr marL="2366108" indent="0">
              <a:buNone/>
              <a:defRPr sz="1700"/>
            </a:lvl7pPr>
            <a:lvl8pPr marL="2760461" indent="0">
              <a:buNone/>
              <a:defRPr sz="1700"/>
            </a:lvl8pPr>
            <a:lvl9pPr marL="3154812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94351" indent="0">
              <a:buNone/>
              <a:defRPr sz="1000"/>
            </a:lvl2pPr>
            <a:lvl3pPr marL="788703" indent="0">
              <a:buNone/>
              <a:defRPr sz="900"/>
            </a:lvl3pPr>
            <a:lvl4pPr marL="1183054" indent="0">
              <a:buNone/>
              <a:defRPr sz="800"/>
            </a:lvl4pPr>
            <a:lvl5pPr marL="1577406" indent="0">
              <a:buNone/>
              <a:defRPr sz="800"/>
            </a:lvl5pPr>
            <a:lvl6pPr marL="1971758" indent="0">
              <a:buNone/>
              <a:defRPr sz="800"/>
            </a:lvl6pPr>
            <a:lvl7pPr marL="2366108" indent="0">
              <a:buNone/>
              <a:defRPr sz="800"/>
            </a:lvl7pPr>
            <a:lvl8pPr marL="2760461" indent="0">
              <a:buNone/>
              <a:defRPr sz="800"/>
            </a:lvl8pPr>
            <a:lvl9pPr marL="315481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9C36-BD6A-4B73-8ABE-9234E159D3AB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A7F8-135B-42D3-9CCF-D90F8FDD4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70" tIns="39435" rIns="78870" bIns="39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8870" tIns="39435" rIns="78870" bIns="39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l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74F3721-18EA-46C3-B606-AB3CCE820B3C}" type="datetime1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ctr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78870" tIns="39435" rIns="78870" bIns="39435" rtlCol="0" anchor="ctr"/>
          <a:lstStyle>
            <a:lvl1pPr algn="r">
              <a:defRPr sz="10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6956A1D-23D9-4B1E-AA4B-00C2A744E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hf hdr="0" ftr="0" dt="0"/>
  <p:txStyles>
    <p:titleStyle>
      <a:lvl1pPr algn="ctr" defTabSz="7874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2pPr>
      <a:lvl3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3pPr>
      <a:lvl4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4pPr>
      <a:lvl5pPr algn="ctr" defTabSz="7874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5pPr>
      <a:lvl6pPr marL="4572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4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6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800" algn="ctr" defTabSz="7874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58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95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3238" indent="-196850" algn="l" defTabSz="7874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8934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3285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7636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1988" indent="-197176" algn="l" defTabSz="7887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35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8703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054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7406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175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6108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0461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812" algn="l" defTabSz="7887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 зимнего содержания объектов с массовым посещение людей</a:t>
            </a:r>
          </a:p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2"/>
          <p:cNvSpPr txBox="1">
            <a:spLocks noChangeArrowheads="1"/>
          </p:cNvSpPr>
          <p:nvPr/>
        </p:nvSpPr>
        <p:spPr bwMode="auto">
          <a:xfrm>
            <a:off x="2268538" y="1419225"/>
            <a:ext cx="5889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Солнце</a:t>
            </a:r>
          </a:p>
          <a:p>
            <a:pPr algn="ctr"/>
            <a:r>
              <a:rPr lang="ru-RU"/>
              <a:t>греет</a:t>
            </a:r>
          </a:p>
        </p:txBody>
      </p:sp>
      <p:grpSp>
        <p:nvGrpSpPr>
          <p:cNvPr id="26626" name="Group 22"/>
          <p:cNvGrpSpPr>
            <a:grpSpLocks/>
          </p:cNvGrpSpPr>
          <p:nvPr/>
        </p:nvGrpSpPr>
        <p:grpSpPr bwMode="auto">
          <a:xfrm rot="-1403866">
            <a:off x="2627313" y="1779588"/>
            <a:ext cx="431800" cy="358775"/>
            <a:chOff x="1610" y="1076"/>
            <a:chExt cx="272" cy="226"/>
          </a:xfrm>
        </p:grpSpPr>
        <p:sp>
          <p:nvSpPr>
            <p:cNvPr id="26638" name="Line 19"/>
            <p:cNvSpPr>
              <a:spLocks noChangeShapeType="1"/>
            </p:cNvSpPr>
            <p:nvPr/>
          </p:nvSpPr>
          <p:spPr bwMode="auto">
            <a:xfrm flipH="1">
              <a:off x="1701" y="116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20"/>
            <p:cNvSpPr>
              <a:spLocks noChangeShapeType="1"/>
            </p:cNvSpPr>
            <p:nvPr/>
          </p:nvSpPr>
          <p:spPr bwMode="auto">
            <a:xfrm flipH="1">
              <a:off x="1610" y="1076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21"/>
            <p:cNvSpPr>
              <a:spLocks noChangeShapeType="1"/>
            </p:cNvSpPr>
            <p:nvPr/>
          </p:nvSpPr>
          <p:spPr bwMode="auto">
            <a:xfrm flipH="1">
              <a:off x="1655" y="1121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27" name="Group 30"/>
          <p:cNvGrpSpPr>
            <a:grpSpLocks/>
          </p:cNvGrpSpPr>
          <p:nvPr/>
        </p:nvGrpSpPr>
        <p:grpSpPr bwMode="auto">
          <a:xfrm>
            <a:off x="1619250" y="842963"/>
            <a:ext cx="5976938" cy="4300537"/>
            <a:chOff x="340" y="667"/>
            <a:chExt cx="2812" cy="2456"/>
          </a:xfrm>
        </p:grpSpPr>
        <p:grpSp>
          <p:nvGrpSpPr>
            <p:cNvPr id="26631" name="Group 23"/>
            <p:cNvGrpSpPr>
              <a:grpSpLocks/>
            </p:cNvGrpSpPr>
            <p:nvPr/>
          </p:nvGrpSpPr>
          <p:grpSpPr bwMode="auto">
            <a:xfrm>
              <a:off x="340" y="667"/>
              <a:ext cx="2812" cy="2456"/>
              <a:chOff x="930" y="531"/>
              <a:chExt cx="2812" cy="2456"/>
            </a:xfrm>
          </p:grpSpPr>
          <p:pic>
            <p:nvPicPr>
              <p:cNvPr id="26636" name="Picture 24" descr="post_5a648f4d907d4-600x52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30" y="531"/>
                <a:ext cx="2812" cy="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637" name="AutoShape 25"/>
              <p:cNvSpPr>
                <a:spLocks noChangeArrowheads="1"/>
              </p:cNvSpPr>
              <p:nvPr/>
            </p:nvSpPr>
            <p:spPr bwMode="auto">
              <a:xfrm>
                <a:off x="2381" y="577"/>
                <a:ext cx="499" cy="453"/>
              </a:xfrm>
              <a:prstGeom prst="sun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632" name="Group 26"/>
            <p:cNvGrpSpPr>
              <a:grpSpLocks/>
            </p:cNvGrpSpPr>
            <p:nvPr/>
          </p:nvGrpSpPr>
          <p:grpSpPr bwMode="auto">
            <a:xfrm rot="-1403866">
              <a:off x="1655" y="1121"/>
              <a:ext cx="272" cy="226"/>
              <a:chOff x="1610" y="1076"/>
              <a:chExt cx="272" cy="226"/>
            </a:xfrm>
          </p:grpSpPr>
          <p:sp>
            <p:nvSpPr>
              <p:cNvPr id="26633" name="Line 27"/>
              <p:cNvSpPr>
                <a:spLocks noChangeShapeType="1"/>
              </p:cNvSpPr>
              <p:nvPr/>
            </p:nvSpPr>
            <p:spPr bwMode="auto">
              <a:xfrm flipH="1">
                <a:off x="1701" y="1166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4" name="Line 28"/>
              <p:cNvSpPr>
                <a:spLocks noChangeShapeType="1"/>
              </p:cNvSpPr>
              <p:nvPr/>
            </p:nvSpPr>
            <p:spPr bwMode="auto">
              <a:xfrm flipH="1">
                <a:off x="1610" y="1076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35" name="Line 29"/>
              <p:cNvSpPr>
                <a:spLocks noChangeShapeType="1"/>
              </p:cNvSpPr>
              <p:nvPr/>
            </p:nvSpPr>
            <p:spPr bwMode="auto">
              <a:xfrm flipH="1">
                <a:off x="1655" y="1121"/>
                <a:ext cx="18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cxnSp>
        <p:nvCxnSpPr>
          <p:cNvPr id="14" name="Прямая соединительная линия 13"/>
          <p:cNvCxnSpPr/>
          <p:nvPr/>
        </p:nvCxnSpPr>
        <p:spPr>
          <a:xfrm>
            <a:off x="0" y="771525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Rectangle 32"/>
          <p:cNvSpPr>
            <a:spLocks/>
          </p:cNvSpPr>
          <p:nvPr/>
        </p:nvSpPr>
        <p:spPr bwMode="auto">
          <a:xfrm>
            <a:off x="468313" y="8096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/>
            <a:r>
              <a:rPr lang="ru-RU" sz="20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Причины образования наледи, сосулек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771525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меры для предотвращения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наледеобразования</a:t>
            </a: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кровле, их 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неконтролируемого схода, включая снежные массы, а также предотвращения возможных угроз причинения вреда (ущерба)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sneg-s-kry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92175"/>
            <a:ext cx="566896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Rectangle 8"/>
          <p:cNvSpPr>
            <a:spLocks/>
          </p:cNvSpPr>
          <p:nvPr/>
        </p:nvSpPr>
        <p:spPr bwMode="auto">
          <a:xfrm>
            <a:off x="446088" y="-92075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Своевременная очистка кровли от снега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DSC05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76350"/>
            <a:ext cx="3795712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1549626184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76350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258888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Очистка карнизов, водосточной системы от снежных свесов, наледи, сосулек с применением спецтехники</a:t>
            </a: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827088" y="123483"/>
            <a:ext cx="7848600" cy="605177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также с использованием специальных приспособлений для очистки кровли и карниза от снежных свесов, наледи, сосулек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7286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6" descr="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7425"/>
            <a:ext cx="8066087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f5f59c8a3a63a6e05a8d60c4e1cfb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35125"/>
            <a:ext cx="43211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755650" y="0"/>
            <a:ext cx="7777163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Вентиляция подкровельного, и чердачного простраства</a:t>
            </a:r>
          </a:p>
        </p:txBody>
      </p:sp>
      <p:pic>
        <p:nvPicPr>
          <p:cNvPr id="32772" name="Picture 9" descr="Screenshot_20220121-182752_Chr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635125"/>
            <a:ext cx="4176712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102cf1de68df5ee2c0b3ef1068db7f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03325"/>
            <a:ext cx="417671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 descr="kak-uteplit-kryshu-doma-21-1536x1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276350"/>
            <a:ext cx="41179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468313" y="0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Утепление кровли, чердачного перекрытия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05AB47-28AF-4051-85A3-9AD83BAEBCA1}" type="slidenum">
              <a:rPr lang="ru-RU" altLang="ru-RU" sz="1600" smtClean="0">
                <a:solidFill>
                  <a:srgbClr val="953735"/>
                </a:solidFill>
              </a:rPr>
              <a:pPr/>
              <a:t>17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Применение систем антиобледенения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4" name="Picture 14" descr="76d1fd4f64976ce323198139fbdf1b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31888"/>
            <a:ext cx="7777163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Применение систем антиобледенения</a:t>
            </a:r>
          </a:p>
        </p:txBody>
      </p:sp>
      <p:cxnSp>
        <p:nvCxnSpPr>
          <p:cNvPr id="5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C89F3C40-B8D4-474A-B486-AAEE25D9DB35}" type="slidenum">
              <a:rPr lang="ru-RU" altLang="ru-RU" sz="1600">
                <a:solidFill>
                  <a:srgbClr val="953735"/>
                </a:solidFill>
              </a:rPr>
              <a:pPr algn="r"/>
              <a:t>18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Установка снегозадержателей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72" name="Picture 11" descr="113628316_w640_h640_cnegozaderzhatel-trubchatyj-presti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8863"/>
            <a:ext cx="84248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AAB30B06-CE0F-4390-94FB-7DC488DE49BE}" type="slidenum">
              <a:rPr lang="ru-RU" altLang="ru-RU" sz="1600">
                <a:solidFill>
                  <a:srgbClr val="953735"/>
                </a:solidFill>
              </a:rPr>
              <a:pPr algn="r"/>
              <a:t>19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Сочетание применения систем антиобледенения и установка снегозадержателей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Picture 14" descr="resize_1000_748_true_crop_1000_748_0_0_q90_290651_b2cee674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987425"/>
            <a:ext cx="76327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Проблемы содержания кровель зданий со скатным типом крыш в зимний период</a:t>
            </a:r>
          </a:p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0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A327BF65-3624-45E8-A033-F291F6C5CA50}" type="slidenum">
              <a:rPr lang="ru-RU" altLang="ru-RU" sz="1600">
                <a:solidFill>
                  <a:srgbClr val="953735"/>
                </a:solidFill>
              </a:rPr>
              <a:pPr algn="r"/>
              <a:t>20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640013" y="3175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3850" y="0"/>
            <a:ext cx="8351838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ВАЖНО! При выявления скопления снежных и ледяных образований необходимо произвести незамедлительное (не позднее 2 часов с момента обнаружения) ограждение возможного места их падения</a:t>
            </a:r>
          </a:p>
        </p:txBody>
      </p:sp>
      <p:cxnSp>
        <p:nvCxnSpPr>
          <p:cNvPr id="2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3"/>
          <p:cNvCxnSpPr/>
          <p:nvPr/>
        </p:nvCxnSpPr>
        <p:spPr>
          <a:xfrm>
            <a:off x="0" y="9159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11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14425"/>
            <a:ext cx="60483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2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A7235317-A5B0-4D30-AA9B-4452EC904FE5}" type="slidenum">
              <a:rPr lang="ru-RU" altLang="ru-RU" sz="1600">
                <a:solidFill>
                  <a:srgbClr val="953735"/>
                </a:solidFill>
              </a:rPr>
              <a:pPr algn="r"/>
              <a:t>21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131590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0" y="51471"/>
            <a:ext cx="9144000" cy="981645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очистке кровли от снега и наледи зачастую снежные и ледяные массы сбрасываются на тротуар, пешеходные дорожки и по требованиям Правил благоустройства должны быть вывезены (удалены, перемещены) с них в течение суток!</a:t>
            </a:r>
          </a:p>
        </p:txBody>
      </p:sp>
      <p:pic>
        <p:nvPicPr>
          <p:cNvPr id="4096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390496"/>
            <a:ext cx="6672982" cy="37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Проблемы содержания входных групп и подходов к зданиям с массовым посещением людей в зимний период</a:t>
            </a:r>
          </a:p>
          <a:p>
            <a:pPr marL="0" indent="0" algn="ctr" defTabSz="914400" eaLnBrk="1" hangingPunct="1">
              <a:spcBef>
                <a:spcPct val="0"/>
              </a:spcBef>
              <a:buFontTx/>
              <a:buNone/>
              <a:defRPr/>
            </a:pPr>
            <a:endParaRPr lang="ru-RU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Скопление снега и образования наледи на входных группах</a:t>
            </a: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5984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Скопление снега и образования наледи на входных группах</a:t>
            </a:r>
          </a:p>
        </p:txBody>
      </p:sp>
      <p:cxnSp>
        <p:nvCxnSpPr>
          <p:cNvPr id="3" name="Прямая соединительная линия 13"/>
          <p:cNvCxnSpPr/>
          <p:nvPr/>
        </p:nvCxnSpPr>
        <p:spPr>
          <a:xfrm>
            <a:off x="0" y="5984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5" name="Picture 10" descr="45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413" y="700088"/>
            <a:ext cx="574833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Образование наледи в местах подхода людей к зданиям и на парковке</a:t>
            </a: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793750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9638"/>
            <a:ext cx="7391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539552" y="339502"/>
            <a:ext cx="8229600" cy="3394075"/>
          </a:xfrm>
        </p:spPr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снега и наледи на входных группах и на подходах к зданию создает угрозу причинения вреда (ущерба)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778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1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87425"/>
            <a:ext cx="58324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339502"/>
            <a:ext cx="8712968" cy="4608512"/>
          </a:xfrm>
          <a:ln>
            <a:noFill/>
          </a:ln>
        </p:spPr>
        <p:txBody>
          <a:bodyPr/>
          <a:lstStyle/>
          <a:p>
            <a:pPr marL="0" indent="0" algn="ctr" defTabSz="914400">
              <a:lnSpc>
                <a:spcPct val="80000"/>
              </a:lnSpc>
              <a:buNone/>
            </a:pPr>
            <a:r>
              <a:rPr lang="ru-RU" sz="2000" b="1" dirty="0"/>
              <a:t>Правила благоустройства территории городского округа город Переславль-Залесский Ярославской области, утвержденные решением Переславль-Залесской городской Думы от 11 июля 2024 г. N 53</a:t>
            </a:r>
          </a:p>
          <a:p>
            <a:pPr marL="0" indent="0" algn="ctr" defTabSz="914400">
              <a:lnSpc>
                <a:spcPct val="80000"/>
              </a:lnSpc>
              <a:buFont typeface="Arial" charset="0"/>
              <a:buNone/>
            </a:pPr>
            <a:endParaRPr lang="ru-RU" sz="2000" b="1" dirty="0"/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r>
              <a:rPr lang="ru-RU" sz="1800" dirty="0"/>
              <a:t>	Пунктами 1.6, 7.1, 7.7, Правил благоустройства предусмотрено, что:</a:t>
            </a:r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</a:pPr>
            <a:endParaRPr lang="ru-RU" sz="900" dirty="0"/>
          </a:p>
          <a:p>
            <a:pPr marL="0" indent="0" algn="just" defTabSz="914400">
              <a:lnSpc>
                <a:spcPct val="80000"/>
              </a:lnSpc>
              <a:buNone/>
            </a:pPr>
            <a:r>
              <a:rPr lang="ru-RU" sz="1800" dirty="0"/>
              <a:t>       Содержание территорий включает в себя ежедневный осмотр всех элементов и объектов благоустройства, расположенных на соответствующей территории, зданий (сооружений) в целях выявления неисправностей, повреждений и иных нарушений требований к объектам и элементам благоустройства и их содержанию, который включает в себя </a:t>
            </a:r>
            <a:r>
              <a:rPr lang="ru-RU" sz="1800" u="sng" dirty="0"/>
              <a:t>ежедневную уборку территории (в частности включающую в себя удаление снега и наледи)</a:t>
            </a:r>
            <a:r>
              <a:rPr lang="ru-RU" sz="1800" dirty="0"/>
              <a:t>.   </a:t>
            </a:r>
          </a:p>
          <a:p>
            <a:pPr marL="0" indent="0" algn="just" defTabSz="914400">
              <a:lnSpc>
                <a:spcPct val="80000"/>
              </a:lnSpc>
              <a:buNone/>
            </a:pPr>
            <a:r>
              <a:rPr lang="ru-RU" sz="1800" dirty="0"/>
              <a:t>       В период снегопада тротуары и лестничные сходы, площадки и ступеньки при входе в здания (гостиницы, театры, вокзалы и другие места общественного пользования) должны обрабатываться противогололедными материалами и расчищаться для движения пешеходов.</a:t>
            </a:r>
          </a:p>
          <a:p>
            <a:pPr marL="0" indent="0" algn="just" defTabSz="914400">
              <a:lnSpc>
                <a:spcPct val="80000"/>
              </a:lnSpc>
              <a:buNone/>
            </a:pPr>
            <a:r>
              <a:rPr lang="ru-RU" sz="1800" dirty="0"/>
              <a:t>       Поверхности тротуаров, площадок перед входом в здания, строения и сооружения, ступеней и пандусов, имеющие скользкую поверхность в холодный период времени, следует обрабатывать специальными противогололедными средствами или укрывать такие поверхности противоскользящими материалами.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23478"/>
            <a:ext cx="8712968" cy="4968552"/>
          </a:xfrm>
          <a:ln>
            <a:noFill/>
          </a:ln>
        </p:spPr>
        <p:txBody>
          <a:bodyPr/>
          <a:lstStyle/>
          <a:p>
            <a:pPr marL="0" indent="0" algn="ctr" defTabSz="914400">
              <a:lnSpc>
                <a:spcPct val="80000"/>
              </a:lnSpc>
              <a:buNone/>
            </a:pPr>
            <a:r>
              <a:rPr lang="ru-RU" sz="2000" b="1" dirty="0"/>
              <a:t>Правила благоустройства территории городского округа город Переславль-Залесский Ярославской области, утвержденные решением Переславль-Залесской городской Думы от 11 июля 2024 г. N 53</a:t>
            </a:r>
          </a:p>
          <a:p>
            <a:pPr marL="0" indent="0" algn="ctr" defTabSz="914400">
              <a:lnSpc>
                <a:spcPct val="80000"/>
              </a:lnSpc>
              <a:buNone/>
            </a:pPr>
            <a:endParaRPr lang="ru-RU" sz="800" b="1" dirty="0"/>
          </a:p>
          <a:p>
            <a:pPr marL="0" indent="0" algn="ctr" defTabSz="914400">
              <a:spcBef>
                <a:spcPts val="0"/>
              </a:spcBef>
              <a:buNone/>
            </a:pPr>
            <a:r>
              <a:rPr lang="ru-RU" sz="1600" dirty="0"/>
              <a:t>Пунктом 7.5 Правил благоустройства предусмотрено, что:</a:t>
            </a:r>
          </a:p>
          <a:p>
            <a:pPr marL="0" indent="0" algn="just" defTabSz="914400">
              <a:spcBef>
                <a:spcPts val="0"/>
              </a:spcBef>
              <a:buNone/>
            </a:pPr>
            <a:endParaRPr lang="ru-RU" sz="800" dirty="0"/>
          </a:p>
          <a:p>
            <a:pPr marL="0" indent="0" algn="just" defTabSz="914400">
              <a:spcBef>
                <a:spcPts val="0"/>
              </a:spcBef>
              <a:buNone/>
            </a:pPr>
            <a:r>
              <a:rPr lang="ru-RU" sz="1600" dirty="0"/>
              <a:t>        Ответственными за обеспечение обустройства и содержания прилегающих территорий являются собственники и иные законные владельцы земельных участков и (или) зданий, строений, сооружений, а также лица, ответственные за эксплуатацию таких зданий, строений, сооружений.	</a:t>
            </a:r>
          </a:p>
          <a:p>
            <a:pPr marL="0" indent="0" algn="just" defTabSz="914400">
              <a:spcBef>
                <a:spcPts val="0"/>
              </a:spcBef>
              <a:buNone/>
            </a:pPr>
            <a:r>
              <a:rPr lang="ru-RU" sz="1600" dirty="0"/>
              <a:t>        Уборка прилегающих территорий включает удаление мусора и смета с прилегающей территории, очистку тротуаров, пешеходных дорожек, лестничных сходов от листвы, снега, снежно-ледяных образований, обработку тротуаров, пешеходных дорожек, лестничных сходов антигололедными материалами и (или) реагентами для ликвидации скользкости в зимнее время.</a:t>
            </a:r>
          </a:p>
          <a:p>
            <a:pPr marL="0" indent="0" algn="just" defTabSz="914400">
              <a:spcBef>
                <a:spcPts val="0"/>
              </a:spcBef>
              <a:buNone/>
            </a:pPr>
            <a:r>
              <a:rPr lang="ru-RU" sz="1600" dirty="0"/>
              <a:t>       Границы прилегающих территорий по общему правилу устанавливаются: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10 м от границ земельного участка либо 15 м от границ здания, строения, сооружения по их периметру, если земельные участки не образованы или образованы по границам таких объектов;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- границей прилегающей территории, находящейся вблизи дорог на расстоянии менее указанного расстояния является кромка покрытия проезжей части улицы и (или) бортовой камень.</a:t>
            </a:r>
          </a:p>
          <a:p>
            <a:pPr marL="0" indent="0" algn="just" defTabSz="914400">
              <a:lnSpc>
                <a:spcPct val="80000"/>
              </a:lnSpc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8672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0" y="483518"/>
            <a:ext cx="9144000" cy="3313038"/>
          </a:xfrm>
        </p:spPr>
        <p:txBody>
          <a:bodyPr/>
          <a:lstStyle/>
          <a:p>
            <a:pPr marL="0" indent="0" algn="ctr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/>
              <a:t>Закон Ярославской области от 3 декабря 2007 г. N 100-з "Об административных правонарушениях":</a:t>
            </a:r>
          </a:p>
          <a:p>
            <a:pPr marL="0" indent="0" algn="ctr" defTabSz="914400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/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endParaRPr lang="ru-RU" sz="600" b="1" dirty="0"/>
          </a:p>
          <a:p>
            <a:pPr marL="0" indent="0" algn="just" defTabSz="914400">
              <a:lnSpc>
                <a:spcPct val="80000"/>
              </a:lnSpc>
              <a:buNone/>
              <a:defRPr/>
            </a:pPr>
            <a:r>
              <a:rPr lang="ru-RU" sz="1800" dirty="0"/>
              <a:t>	За невыполнение либо ненадлежащее выполнение работ по уборке территории в нарушение требований, установленных правилами благоустройства предусмотрено наложение штрафа: 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endParaRPr lang="ru-RU" sz="800" dirty="0"/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должностных лиц -</a:t>
            </a:r>
            <a:r>
              <a:rPr lang="ru-RU" sz="1600" dirty="0"/>
              <a:t>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20 тысяч до 30 тысяч рублей</a:t>
            </a:r>
            <a:r>
              <a:rPr lang="ru-RU" sz="1600" dirty="0"/>
              <a:t>;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юридических лиц</a:t>
            </a:r>
            <a:r>
              <a:rPr lang="ru-RU" sz="1600" dirty="0"/>
              <a:t> -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50 тысяч до 80 тысяч рублей</a:t>
            </a:r>
            <a:r>
              <a:rPr lang="ru-RU" sz="1600" dirty="0"/>
              <a:t>.</a:t>
            </a:r>
          </a:p>
          <a:p>
            <a:pPr marL="0" indent="0" defTabSz="914400">
              <a:lnSpc>
                <a:spcPct val="80000"/>
              </a:lnSpc>
              <a:defRPr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15401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возможные меры по предотвращению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1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наледеобразования</a:t>
            </a: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входных группах,  подходах к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зданию, а также по предотвращения возможных угроз</a:t>
            </a:r>
          </a:p>
          <a:p>
            <a:pPr marL="0" indent="0" algn="ctr" defTabSz="91440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причинения вреда (ущерба)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99475" y="4948238"/>
            <a:ext cx="644525" cy="1936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2AC298-5900-4842-BE5E-7296C206F183}" type="slidenum">
              <a:rPr lang="ru-RU" altLang="ru-RU" sz="1600" smtClean="0">
                <a:solidFill>
                  <a:srgbClr val="953735"/>
                </a:solidFill>
              </a:rPr>
              <a:pPr/>
              <a:t>3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429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C:\Users\antonovee\Desktop\сосуль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419225"/>
            <a:ext cx="21685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755650" y="139700"/>
            <a:ext cx="7777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наледи, сосулек на кровле зданий, сооружений</a:t>
            </a:r>
          </a:p>
        </p:txBody>
      </p:sp>
      <p:pic>
        <p:nvPicPr>
          <p:cNvPr id="17414" name="Рисунок 16" descr="C:\Users\roschinav.ADM\Documents\Работа ГУ ЦОиР КНД\Фото сосульки 01_02_2020\20210201_1555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419225"/>
            <a:ext cx="22860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https://cstor.nn2.ru/forum/data/forum/images/2015-02/113608079-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29247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851025"/>
            <a:ext cx="27749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148013"/>
            <a:ext cx="21605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7" descr="%D1%87%D0%B8%D1%81%D1%82%D0%BA%D0%B0-%D0%BB%D0%B5%D1%81%D1%82%D0%BD%D0%B8%D1%86%D1%8B-%D1%88%D0%B0%D0%B3%D0%B0%D0%B5%D1%82-%D0%BE%D1%82-%D0%BB%D0%BE%D0%BF%D0%B0%D1%82%D0%BA%D0%BE%D1%83%D0%BB%D0%B0%D0%B2%D0%BB%D0%B8%D0%B2%D0%B0%D1%82%D0%B5%D0%BB%D1%8F-%D1%81%D0%BD%D0%B5%D0%B3%D0%B0-%D0%BF%D0%BB%D0%B0%D1%81%D1%82%D0%BC%D0%B0%D1%81%D1%81-103675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987574"/>
            <a:ext cx="63373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3"/>
          <p:cNvCxnSpPr/>
          <p:nvPr/>
        </p:nvCxnSpPr>
        <p:spPr>
          <a:xfrm>
            <a:off x="0" y="6270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endParaRPr lang="ru-RU" sz="18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4" name="Прямая соединительная линия 13"/>
          <p:cNvCxnSpPr/>
          <p:nvPr/>
        </p:nvCxnSpPr>
        <p:spPr>
          <a:xfrm>
            <a:off x="0" y="6270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-302638"/>
            <a:ext cx="6444952" cy="1290212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Своевременная очистка подходов к зданию и входных групп от снега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880c28ef73f4347850c523a34ce0e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725488"/>
            <a:ext cx="65881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3"/>
          <p:cNvCxnSpPr/>
          <p:nvPr/>
        </p:nvCxnSpPr>
        <p:spPr>
          <a:xfrm>
            <a:off x="0" y="6270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Обработка территории и входных групп специализированными смесями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3"/>
          <p:cNvCxnSpPr/>
          <p:nvPr/>
        </p:nvCxnSpPr>
        <p:spPr>
          <a:xfrm>
            <a:off x="0" y="6270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/>
          <p:cNvSpPr txBox="1">
            <a:spLocks/>
          </p:cNvSpPr>
          <p:nvPr/>
        </p:nvSpPr>
        <p:spPr>
          <a:xfrm>
            <a:off x="1331913" y="0"/>
            <a:ext cx="6516687" cy="627063"/>
          </a:xfrm>
          <a:prstGeom prst="rect">
            <a:avLst/>
          </a:prstGeom>
        </p:spPr>
        <p:txBody>
          <a:bodyPr lIns="78876" tIns="39438" rIns="78876" bIns="39438" anchor="ctr"/>
          <a:lstStyle/>
          <a:p>
            <a:pPr algn="ctr">
              <a:defRPr/>
            </a:pPr>
            <a:r>
              <a:rPr lang="ru-RU" sz="1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Укрытие скользких поверхностей противоскользящими материалами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5EA267-AE7F-4951-B1AD-F2AE76291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64877"/>
            <a:ext cx="6764933" cy="447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627313" y="0"/>
            <a:ext cx="6516687" cy="909638"/>
          </a:xfrm>
          <a:prstGeom prst="rect">
            <a:avLst/>
          </a:prstGeom>
        </p:spPr>
        <p:txBody>
          <a:bodyPr lIns="78876" tIns="39438" rIns="78876" bIns="394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 kern="120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defRPr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sz="1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8" name="Номер слайда 3"/>
          <p:cNvSpPr txBox="1">
            <a:spLocks noGrp="1"/>
          </p:cNvSpPr>
          <p:nvPr/>
        </p:nvSpPr>
        <p:spPr bwMode="auto">
          <a:xfrm>
            <a:off x="8499475" y="4948238"/>
            <a:ext cx="64452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r"/>
            <a:fld id="{3F322FCE-7A7A-405A-ABE5-19699A07F57D}" type="slidenum">
              <a:rPr lang="ru-RU" altLang="ru-RU" sz="1600">
                <a:solidFill>
                  <a:srgbClr val="953735"/>
                </a:solidFill>
              </a:rPr>
              <a:pPr algn="r"/>
              <a:t>4</a:t>
            </a:fld>
            <a:endParaRPr lang="ru-RU" altLang="ru-RU" sz="1600">
              <a:solidFill>
                <a:srgbClr val="953735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842963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468313" y="139700"/>
            <a:ext cx="79914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наледи, сосулек на оборудовании и элементах фасада</a:t>
            </a:r>
          </a:p>
        </p:txBody>
      </p:sp>
      <p:pic>
        <p:nvPicPr>
          <p:cNvPr id="19461" name="Picture 12" descr="930b5790e597de42b44483ae5afbdc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058863"/>
            <a:ext cx="63373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2014-08-15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31888"/>
            <a:ext cx="51133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-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058863"/>
            <a:ext cx="3348038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AutoShape 10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12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AutoShape 14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16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2" name="AutoShape 1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AutoShape 20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4" name="AutoShape 22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5" name="AutoShape 24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6" name="AutoShape 26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7" name="AutoShape 2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8" name="AutoShape 30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9" name="AutoShape 32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0" name="AutoShape 34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1" name="AutoShape 36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2" name="AutoShape 38" descr="wr-960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23" name="Rectangle 2"/>
          <p:cNvSpPr>
            <a:spLocks/>
          </p:cNvSpPr>
          <p:nvPr/>
        </p:nvSpPr>
        <p:spPr bwMode="auto">
          <a:xfrm>
            <a:off x="468313" y="101600"/>
            <a:ext cx="8229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Образование снежных и ледяных свесов</a:t>
            </a:r>
          </a:p>
        </p:txBody>
      </p:sp>
      <p:cxnSp>
        <p:nvCxnSpPr>
          <p:cNvPr id="3" name="Прямая соединительная линия 13"/>
          <p:cNvCxnSpPr/>
          <p:nvPr/>
        </p:nvCxnSpPr>
        <p:spPr>
          <a:xfrm>
            <a:off x="0" y="725488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b19a694a66efd4686652adbc8391f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0088"/>
            <a:ext cx="9144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412750" y="76200"/>
            <a:ext cx="82296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70" tIns="39435" rIns="78870" bIns="39435" anchor="ctr"/>
          <a:lstStyle/>
          <a:p>
            <a:pPr algn="ctr" defTabSz="787400" eaLnBrk="0" hangingPunct="0">
              <a:buFont typeface="Wingdings" pitchFamily="2" charset="2"/>
              <a:buNone/>
              <a:defRPr/>
            </a:pPr>
            <a:r>
              <a:rPr lang="ru-RU" sz="1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При повышении температуры воздуха повышается риск неконтролируемого схода с кровель снежных масс и </a:t>
            </a:r>
            <a:r>
              <a:rPr lang="ru-RU" sz="1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наледеобразований</a:t>
            </a:r>
            <a:endParaRPr lang="ru-RU" sz="15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627063"/>
            <a:ext cx="9177338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Неконтролируемый сход с кровель снежных масс и наледеобразований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создает угрозу причинения вреда (ущерба)</a:t>
            </a:r>
          </a:p>
          <a:p>
            <a:pPr marL="0" indent="0" algn="ctr" defTabSz="91440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4" descr="d672583e6fa1246d621053e164e4845a597e06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31888"/>
            <a:ext cx="43926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877888"/>
            <a:ext cx="9144000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47763"/>
            <a:ext cx="4211637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76FFDF-0DDE-4D00-8D4E-CE1354073332}"/>
              </a:ext>
            </a:extLst>
          </p:cNvPr>
          <p:cNvSpPr/>
          <p:nvPr/>
        </p:nvSpPr>
        <p:spPr>
          <a:xfrm>
            <a:off x="351769" y="107108"/>
            <a:ext cx="83350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Неконтролируемый сход с кровель снежных масс и </a:t>
            </a:r>
            <a:r>
              <a:rPr lang="ru-RU" sz="15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наледеобразований</a:t>
            </a:r>
            <a:r>
              <a:rPr lang="ru-RU" sz="15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создает угрозу причинения вреда (ущерба)</a:t>
            </a:r>
            <a:endParaRPr lang="ru-RU" sz="15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588"/>
            <a:ext cx="8928546" cy="5141912"/>
          </a:xfrm>
        </p:spPr>
        <p:txBody>
          <a:bodyPr/>
          <a:lstStyle/>
          <a:p>
            <a:pPr marL="0" indent="0" algn="ctr" defTabSz="914400">
              <a:lnSpc>
                <a:spcPct val="80000"/>
              </a:lnSpc>
              <a:buNone/>
            </a:pPr>
            <a:r>
              <a:rPr lang="ru-RU" sz="1800" b="1" dirty="0"/>
              <a:t>Правила благоустройства территории городского округа город Переславль-Залесский Ярославской области, утвержденные решением Переславль-Залесской городской Думы от 11 июля 2024 г. N 53</a:t>
            </a:r>
          </a:p>
          <a:p>
            <a:pPr marL="0" indent="0" algn="ctr" defTabSz="914400">
              <a:lnSpc>
                <a:spcPct val="80000"/>
              </a:lnSpc>
              <a:buFont typeface="Arial" charset="0"/>
              <a:buNone/>
            </a:pPr>
            <a:endParaRPr lang="ru-RU" sz="800" b="1" dirty="0"/>
          </a:p>
          <a:p>
            <a:pPr marL="0" indent="0" algn="just" defTabSz="914400">
              <a:lnSpc>
                <a:spcPct val="80000"/>
              </a:lnSpc>
              <a:buNone/>
            </a:pPr>
            <a:r>
              <a:rPr lang="ru-RU" sz="2000" dirty="0"/>
              <a:t>       </a:t>
            </a:r>
            <a:r>
              <a:rPr lang="ru-RU" sz="1950" dirty="0"/>
              <a:t>Подпунктом 7.7.22 пункта 7.7. Правил благоустройства предусмотрено, что:</a:t>
            </a:r>
          </a:p>
          <a:p>
            <a:pPr marL="0" indent="0" algn="just" defTabSz="914400">
              <a:lnSpc>
                <a:spcPct val="80000"/>
              </a:lnSpc>
              <a:buNone/>
            </a:pPr>
            <a:endParaRPr lang="ru-RU" sz="1200" dirty="0"/>
          </a:p>
          <a:p>
            <a:pPr marL="0" indent="0" algn="just" defTabSz="914400">
              <a:lnSpc>
                <a:spcPct val="80000"/>
              </a:lnSpc>
              <a:buNone/>
            </a:pPr>
            <a:r>
              <a:rPr lang="ru-RU" sz="1950" dirty="0"/>
              <a:t>       Не допускается наличие ледяных наростов (сосулек, ледяных свесов, других ледяных образований), снежных свесов (далее - снежные и ледяные образования) на крышах, карнизах, козырьках, в том числе крышах, козырьках балконов, водосточных трубах, других выступающих частях и элементах нежилых зданий, строений, сооружений.</a:t>
            </a:r>
          </a:p>
          <a:p>
            <a:pPr marL="0" indent="0" algn="just" defTabSz="914400">
              <a:lnSpc>
                <a:spcPct val="80000"/>
              </a:lnSpc>
              <a:buNone/>
            </a:pPr>
            <a:r>
              <a:rPr lang="ru-RU" sz="1950" dirty="0"/>
              <a:t>      Осмотр поверхностей крыш, балконов (в том числе их крыш), козырьков зданий, строений, сооружений, на наличие скопления снега, снежных и ледяных образований должен производиться ежедневно. При выявлении нарушений произвести незамедлительное (не позднее 2 часов с момента обнаружения) ограждение возможного места падения снега, снежных и ледяных образований.</a:t>
            </a:r>
          </a:p>
          <a:p>
            <a:pPr marL="0" indent="0" algn="just" defTabSz="914400">
              <a:lnSpc>
                <a:spcPct val="80000"/>
              </a:lnSpc>
              <a:buNone/>
            </a:pPr>
            <a:r>
              <a:rPr lang="ru-RU" sz="1950" dirty="0"/>
              <a:t>      Очистка крыш, карнизов, кровель, в том числе крыш, козырьков балконов, водосточных труб, других выступающих конструкций зданий, сооружений, строений, жилых домов, многоквартирных домов от снега, снежных и ледяных образований должна производиться не позднее 24 часов с момента их выявления.    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0" y="50800"/>
            <a:ext cx="9144000" cy="5092700"/>
          </a:xfrm>
        </p:spPr>
        <p:txBody>
          <a:bodyPr/>
          <a:lstStyle/>
          <a:p>
            <a:pPr marL="0" indent="0" algn="ctr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b="1" dirty="0"/>
              <a:t>Закон Ярославской области от 3 декабря 2007 г. N 100-з "Об административных правонарушениях":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endParaRPr lang="ru-RU" sz="600" b="1" dirty="0"/>
          </a:p>
          <a:p>
            <a:pPr marL="0" indent="0" algn="just" defTabSz="914400">
              <a:lnSpc>
                <a:spcPct val="80000"/>
              </a:lnSpc>
              <a:buNone/>
              <a:defRPr/>
            </a:pPr>
            <a:r>
              <a:rPr lang="ru-RU" sz="2000" dirty="0"/>
              <a:t>       С</a:t>
            </a:r>
            <a:r>
              <a:rPr lang="ru-RU" sz="1800" dirty="0"/>
              <a:t> июля 2024 года за нарушение установленных правилами благоустройства требований к проведению мероприятий по очистке фасадов зданий, строений, сооружений и их элементов  от снега, наледи и (или) удалению ледяных образований предусмотрено наложение штрафа: 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endParaRPr lang="ru-RU" sz="800" dirty="0"/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должностных лиц -</a:t>
            </a:r>
            <a:r>
              <a:rPr lang="ru-RU" sz="1600" dirty="0"/>
              <a:t>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30 тысяч до 40 тысяч рублей</a:t>
            </a:r>
            <a:r>
              <a:rPr lang="ru-RU" sz="1600" dirty="0"/>
              <a:t>;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юридических лиц</a:t>
            </a:r>
            <a:r>
              <a:rPr lang="ru-RU" sz="1600" dirty="0"/>
              <a:t> -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150 тысяч до 200 тысяч рублей</a:t>
            </a:r>
            <a:r>
              <a:rPr lang="ru-RU" sz="1600" dirty="0"/>
              <a:t>.</a:t>
            </a:r>
          </a:p>
          <a:p>
            <a:pPr marL="0" indent="0" defTabSz="914400">
              <a:lnSpc>
                <a:spcPct val="80000"/>
              </a:lnSpc>
              <a:defRPr/>
            </a:pPr>
            <a:endParaRPr lang="ru-RU" sz="1000" dirty="0"/>
          </a:p>
          <a:p>
            <a:pPr marL="0" indent="0" algn="just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dirty="0"/>
              <a:t>       </a:t>
            </a:r>
            <a:r>
              <a:rPr lang="ru-RU" sz="1800" dirty="0"/>
              <a:t>За нарушение установленных правилами благоустройства требований по вывозу (перемещению) снега, наледи и ледяных образований, сброшенных с фасадов зданий, строений, сооружений и их элементов при осуществлении мероприятий по их очистке на пешеходные дорожки, тротуары предусмотрено наложение штрафа: 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должностных лиц -</a:t>
            </a:r>
            <a:r>
              <a:rPr lang="ru-RU" sz="1600" dirty="0"/>
              <a:t>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30 тысяч до 40 тысяч рублей</a:t>
            </a:r>
            <a:r>
              <a:rPr lang="ru-RU" sz="1600" dirty="0"/>
              <a:t>;</a:t>
            </a:r>
          </a:p>
          <a:p>
            <a:pPr marL="0" indent="0" defTabSz="914400">
              <a:lnSpc>
                <a:spcPct val="80000"/>
              </a:lnSpc>
              <a:buFont typeface="Arial" charset="0"/>
              <a:buNone/>
              <a:defRPr/>
            </a:pPr>
            <a:r>
              <a:rPr lang="ru-RU" sz="2000" dirty="0"/>
              <a:t>	на юридических лиц</a:t>
            </a:r>
            <a:r>
              <a:rPr lang="ru-RU" sz="1600" dirty="0"/>
              <a:t> - 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150 тысяч до 200 тысяч рублей</a:t>
            </a:r>
            <a:r>
              <a:rPr lang="ru-RU" sz="1600" dirty="0"/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6202&quot;/&gt;&lt;partner val=&quot;53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2&quot;&gt;&lt;elem&gt;&lt;m_ppcolschidx val=&quot;0&quot;/&gt;&lt;m_rgb r=&quot;ff&quot; g=&quot;99&quot; b=&quot;0&quot;/&gt;&lt;/elem&gt;&lt;elem&gt;&lt;m_ppcolschidx val=&quot;0&quot;/&gt;&lt;m_rgb r=&quot;0&quot; g=&quot;80&quot; b=&quot;80&quot;/&gt;&lt;/elem&gt;&lt;/m_vecMRU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/m_precDefault&gt;&lt;/CDefaultPrec&gt;&lt;/root&gt;"/>
  <p:tag name="THINKCELLUNDODONOTDELETE" val="1238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68331</TotalTime>
  <Words>1154</Words>
  <Application>Microsoft Office PowerPoint</Application>
  <PresentationFormat>Экран (16:9)</PresentationFormat>
  <Paragraphs>92</Paragraphs>
  <Slides>32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гос регистрации док страт планирования в ГАСУ_29-04-2016</dc:title>
  <dc:creator>Krichmara</dc:creator>
  <cp:lastModifiedBy>Work</cp:lastModifiedBy>
  <cp:revision>2816</cp:revision>
  <cp:lastPrinted>2021-11-09T11:22:18Z</cp:lastPrinted>
  <dcterms:created xsi:type="dcterms:W3CDTF">2012-02-06T06:39:19Z</dcterms:created>
  <dcterms:modified xsi:type="dcterms:W3CDTF">2024-11-29T09:32:41Z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0x0101006B4FFBA0ED7388418B435DAA3AFCEE7C</vt:lpwstr>
  </property>
  <property fmtid="{D5CDD505-2E9C-101B-9397-08002B2CF9AE}" pid="3" name="Description">
    <vt:lpwstr/>
  </property>
  <property fmtid="{D5CDD505-2E9C-101B-9397-08002B2CF9AE}" pid="4" name="DocDate">
    <vt:lpwstr>2016-05-04T00:00:00Z</vt:lpwstr>
  </property>
  <property fmtid="{D5CDD505-2E9C-101B-9397-08002B2CF9AE}" pid="5" name="docType">
    <vt:lpwstr>17</vt:lpwstr>
  </property>
</Properties>
</file>