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60" r:id="rId2"/>
  </p:sldIdLst>
  <p:sldSz cx="7561263" cy="10693400"/>
  <p:notesSz cx="6797675" cy="9928225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A9"/>
    <a:srgbClr val="8D8C90"/>
    <a:srgbClr val="50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2244" y="558"/>
      </p:cViewPr>
      <p:guideLst>
        <p:guide orient="horz" pos="3369"/>
        <p:guide orient="horz" pos="1578"/>
        <p:guide orient="horz" pos="492"/>
        <p:guide orient="horz" pos="6322"/>
        <p:guide pos="2382"/>
        <p:guide pos="585"/>
        <p:guide pos="1290"/>
        <p:guide pos="4250"/>
        <p:guide pos="4565"/>
        <p:guide pos="4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249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3" y="2227"/>
            <a:ext cx="7560140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67095" y="5244864"/>
            <a:ext cx="6427074" cy="2292150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134190" y="7587097"/>
            <a:ext cx="5292884" cy="2732758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2" y="2982"/>
            <a:ext cx="7560141" cy="1068968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0245" y="2505529"/>
            <a:ext cx="6053549" cy="7530057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900796" y="7994441"/>
            <a:ext cx="763749" cy="5876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80245" y="781296"/>
            <a:ext cx="6067196" cy="1724233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736"/>
            <a:ext cx="7560141" cy="1068968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0245" y="2505529"/>
            <a:ext cx="6053549" cy="7530057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79658" y="781296"/>
            <a:ext cx="6067782" cy="1724233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5" y="1578760"/>
            <a:ext cx="6053549" cy="315692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245" y="5347822"/>
            <a:ext cx="6053549" cy="4687764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2" y="2982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5" y="781295"/>
            <a:ext cx="6067196" cy="172423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0245" y="2505529"/>
            <a:ext cx="2994045" cy="732196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33439" y="2505529"/>
            <a:ext cx="3014001" cy="732196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4" y="781294"/>
            <a:ext cx="6502956" cy="172423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244" y="2505529"/>
            <a:ext cx="3038690" cy="8856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0244" y="3391195"/>
            <a:ext cx="3038690" cy="664439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780632" y="2505529"/>
            <a:ext cx="2966808" cy="8856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780632" y="3411812"/>
            <a:ext cx="2966808" cy="662377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2" y="2982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4" y="781295"/>
            <a:ext cx="6502956" cy="172423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773258" y="9156892"/>
            <a:ext cx="469211" cy="1018362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4720" y="764070"/>
            <a:ext cx="6072720" cy="173121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4720" y="2495127"/>
            <a:ext cx="6072720" cy="754045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83264" y="9420147"/>
            <a:ext cx="512445" cy="98519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suslugi.ru/" TargetMode="External"/><Relationship Id="rId2" Type="http://schemas.openxmlformats.org/officeDocument/2006/relationships/hyperlink" Target="http://www.nalog.ru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96255" y="2826420"/>
            <a:ext cx="6912768" cy="1909262"/>
          </a:xfrm>
        </p:spPr>
        <p:txBody>
          <a:bodyPr>
            <a:noAutofit/>
          </a:bodyPr>
          <a:lstStyle/>
          <a:p>
            <a:r>
              <a:rPr lang="ru-RU" sz="1800" dirty="0"/>
              <a:t>Межрайонная ИФНС России № 1 по Ярославской области</a:t>
            </a:r>
            <a:br>
              <a:rPr lang="ru-RU" sz="1800" dirty="0"/>
            </a:br>
            <a:r>
              <a:rPr lang="ru-RU" sz="1800" dirty="0" smtClean="0"/>
              <a:t>сообщает </a:t>
            </a:r>
            <a:r>
              <a:rPr lang="ru-RU" sz="1800" dirty="0"/>
              <a:t>о проведении акции «Новый год без долгов!»</a:t>
            </a:r>
            <a:br>
              <a:rPr lang="ru-RU" sz="1800" dirty="0"/>
            </a:br>
            <a:r>
              <a:rPr lang="ru-RU" sz="1800" dirty="0" smtClean="0"/>
              <a:t>      </a:t>
            </a:r>
            <a:endParaRPr lang="ru-RU" sz="18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68263" y="4482604"/>
            <a:ext cx="6840760" cy="5760640"/>
          </a:xfrm>
        </p:spPr>
        <p:txBody>
          <a:bodyPr>
            <a:normAutofit fontScale="40000" lnSpcReduction="20000"/>
          </a:bodyPr>
          <a:lstStyle/>
          <a:p>
            <a:pPr algn="ctr" fontAlgn="base"/>
            <a:r>
              <a:rPr lang="ru-RU" sz="4500" b="1" dirty="0">
                <a:latin typeface="Arial" panose="020B0604020202020204" pitchFamily="34" charset="0"/>
                <a:cs typeface="Arial" panose="020B0604020202020204" pitchFamily="34" charset="0"/>
              </a:rPr>
              <a:t>Срок уплаты имущественных налогов физических лиц за 2018 год  истек  2 декабря  2019  года.</a:t>
            </a:r>
          </a:p>
          <a:p>
            <a:pPr algn="ctr"/>
            <a:r>
              <a:rPr lang="ru-RU" sz="4500" b="1" dirty="0">
                <a:latin typeface="Arial" panose="020B0604020202020204" pitchFamily="34" charset="0"/>
                <a:cs typeface="Arial" panose="020B0604020202020204" pitchFamily="34" charset="0"/>
              </a:rPr>
              <a:t>Узнать о своей задолженности по налогам можно в личных кабинетах:</a:t>
            </a:r>
          </a:p>
          <a:p>
            <a:pPr algn="ctr"/>
            <a:r>
              <a:rPr lang="ru-RU" sz="4500" b="1" dirty="0">
                <a:latin typeface="Arial" panose="020B0604020202020204" pitchFamily="34" charset="0"/>
                <a:cs typeface="Arial" panose="020B0604020202020204" pitchFamily="34" charset="0"/>
              </a:rPr>
              <a:t>- на сайте ФНС России - </a:t>
            </a:r>
            <a:r>
              <a:rPr lang="en-US" sz="4500" b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</a:t>
            </a:r>
            <a:r>
              <a:rPr lang="ru-RU" sz="4500" b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.</a:t>
            </a:r>
            <a:r>
              <a:rPr lang="en-US" sz="4500" b="1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nalog</a:t>
            </a:r>
            <a:r>
              <a:rPr lang="ru-RU" sz="4500" b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.</a:t>
            </a:r>
            <a:r>
              <a:rPr lang="en-US" sz="4500" b="1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ru</a:t>
            </a:r>
            <a:endParaRPr lang="ru-RU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Tx/>
              <a:buChar char="-"/>
            </a:pPr>
            <a:r>
              <a:rPr lang="ru-RU" sz="4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4500" b="1" dirty="0">
                <a:latin typeface="Arial" panose="020B0604020202020204" pitchFamily="34" charset="0"/>
                <a:cs typeface="Arial" panose="020B0604020202020204" pitchFamily="34" charset="0"/>
              </a:rPr>
              <a:t>портале </a:t>
            </a:r>
            <a:r>
              <a:rPr lang="ru-RU" sz="4500" b="1" dirty="0" err="1">
                <a:latin typeface="Arial" panose="020B0604020202020204" pitchFamily="34" charset="0"/>
                <a:cs typeface="Arial" panose="020B0604020202020204" pitchFamily="34" charset="0"/>
              </a:rPr>
              <a:t>госуслуг</a:t>
            </a:r>
            <a:r>
              <a:rPr lang="ru-RU" sz="4500" b="1" dirty="0">
                <a:latin typeface="Arial" panose="020B0604020202020204" pitchFamily="34" charset="0"/>
                <a:cs typeface="Arial" panose="020B0604020202020204" pitchFamily="34" charset="0"/>
              </a:rPr>
              <a:t> -  </a:t>
            </a:r>
            <a:r>
              <a:rPr lang="ru-RU" sz="4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</a:t>
            </a:r>
            <a:r>
              <a:rPr lang="ru-RU" sz="45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.</a:t>
            </a:r>
            <a:r>
              <a:rPr lang="en-US" sz="4500" b="1" u="sng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gosuslugi</a:t>
            </a:r>
            <a:r>
              <a:rPr lang="ru-RU" sz="45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.</a:t>
            </a:r>
            <a:r>
              <a:rPr lang="en-US" sz="4500" b="1" u="sng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ru</a:t>
            </a:r>
            <a:r>
              <a:rPr lang="ru-RU" sz="45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ctr">
              <a:buFontTx/>
              <a:buChar char="-"/>
            </a:pPr>
            <a:endParaRPr lang="ru-RU" sz="45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5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Начните Новый год без налоговых долгов!</a:t>
            </a:r>
          </a:p>
          <a:p>
            <a:pPr algn="ctr"/>
            <a:endParaRPr lang="ru-RU" sz="45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5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Единый номер Контакт-центра ФНС России –</a:t>
            </a:r>
          </a:p>
          <a:p>
            <a:pPr algn="ctr"/>
            <a:r>
              <a:rPr lang="ru-RU" sz="45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8(800)222-22-22</a:t>
            </a:r>
          </a:p>
          <a:p>
            <a:pPr algn="ctr"/>
            <a:endParaRPr lang="ru-RU" sz="38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Вы не получили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налоговое уведомление - СРОЧНО обратитесь в налоговую инспекцию, для его получения и оплаты. </a:t>
            </a:r>
          </a:p>
          <a:p>
            <a:pPr algn="ctr"/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Адрес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инспекции: ул. 50 лет Комсомола, д. 16а, г. Переславль-Залесский,  Ярославская область.</a:t>
            </a:r>
          </a:p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Tx/>
              <a:buChar char="-"/>
            </a:pPr>
            <a:endParaRPr lang="ru-RU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Tx/>
              <a:buChar char="-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sz="6000" dirty="0"/>
              <a:t> </a:t>
            </a:r>
          </a:p>
          <a:p>
            <a:endParaRPr lang="ru-RU" sz="5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7608-07162\Downloads\Безымянный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17" y="738188"/>
            <a:ext cx="3120206" cy="1894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57</TotalTime>
  <Words>108</Words>
  <Application>Microsoft Office PowerPoint</Application>
  <PresentationFormat>Произвольный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Межрайонная ИФНС России № 1 по Ярославской области сообщает о проведении акции «Новый год без долгов!»       </vt:lpstr>
    </vt:vector>
  </TitlesOfParts>
  <Company>МРИ ФНС №1 по ЯО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Чуксина</dc:creator>
  <cp:lastModifiedBy>Лежнева Елена Евгеньевна</cp:lastModifiedBy>
  <cp:revision>24</cp:revision>
  <cp:lastPrinted>2019-12-26T07:21:31Z</cp:lastPrinted>
  <dcterms:created xsi:type="dcterms:W3CDTF">2017-06-21T11:15:40Z</dcterms:created>
  <dcterms:modified xsi:type="dcterms:W3CDTF">2019-12-26T07:23:19Z</dcterms:modified>
</cp:coreProperties>
</file>