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98" r:id="rId3"/>
    <p:sldId id="341" r:id="rId4"/>
    <p:sldId id="306" r:id="rId5"/>
    <p:sldId id="311" r:id="rId6"/>
    <p:sldId id="340" r:id="rId7"/>
    <p:sldId id="307" r:id="rId8"/>
    <p:sldId id="308" r:id="rId9"/>
    <p:sldId id="310" r:id="rId10"/>
    <p:sldId id="296" r:id="rId11"/>
    <p:sldId id="297" r:id="rId12"/>
    <p:sldId id="342" r:id="rId13"/>
    <p:sldId id="338" r:id="rId14"/>
  </p:sldIdLst>
  <p:sldSz cx="9144000" cy="5143500" type="screen16x9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0F2D69"/>
    <a:srgbClr val="20497E"/>
    <a:srgbClr val="3DD6D4"/>
    <a:srgbClr val="FF4A1F"/>
    <a:srgbClr val="F6D345"/>
    <a:srgbClr val="2452B8"/>
    <a:srgbClr val="4A5355"/>
    <a:srgbClr val="B1EC52"/>
    <a:srgbClr val="FAE8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0" autoAdjust="0"/>
    <p:restoredTop sz="94049" autoAdjust="0"/>
  </p:normalViewPr>
  <p:slideViewPr>
    <p:cSldViewPr showGuides="1">
      <p:cViewPr varScale="1">
        <p:scale>
          <a:sx n="149" d="100"/>
          <a:sy n="149" d="100"/>
        </p:scale>
        <p:origin x="108" y="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E7725D-055D-40E5-8801-895886D3A22D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218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30218"/>
            <a:ext cx="2946400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D40F4-8B6B-4883-A50B-846E9D2990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0031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300951-6301-4B70-A4B0-FA36E45FB3EF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9DC603-4CF0-4A35-908D-CC25F9E983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737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66B4-70B4-4C39-B0CD-1328A882E0C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4F89B-5776-4326-A413-2CAC94E8E3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902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66B4-70B4-4C39-B0CD-1328A882E0C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4F89B-5776-4326-A413-2CAC94E8E3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41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66B4-70B4-4C39-B0CD-1328A882E0C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4F89B-5776-4326-A413-2CAC94E8E3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346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66B4-70B4-4C39-B0CD-1328A882E0C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4F89B-5776-4326-A413-2CAC94E8E3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349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66B4-70B4-4C39-B0CD-1328A882E0C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4F89B-5776-4326-A413-2CAC94E8E3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808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66B4-70B4-4C39-B0CD-1328A882E0C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4F89B-5776-4326-A413-2CAC94E8E3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110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66B4-70B4-4C39-B0CD-1328A882E0C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4F89B-5776-4326-A413-2CAC94E8E3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541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66B4-70B4-4C39-B0CD-1328A882E0C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4F89B-5776-4326-A413-2CAC94E8E3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727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66B4-70B4-4C39-B0CD-1328A882E0C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4F89B-5776-4326-A413-2CAC94E8E3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225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66B4-70B4-4C39-B0CD-1328A882E0C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4F89B-5776-4326-A413-2CAC94E8E3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531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566B4-70B4-4C39-B0CD-1328A882E0C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44F89B-5776-4326-A413-2CAC94E8E3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217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7566B4-70B4-4C39-B0CD-1328A882E0C1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44F89B-5776-4326-A413-2CAC94E8E3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489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emf"/><Relationship Id="rId7" Type="http://schemas.openxmlformats.org/officeDocument/2006/relationships/image" Target="../media/image18.emf"/><Relationship Id="rId12" Type="http://schemas.openxmlformats.org/officeDocument/2006/relationships/image" Target="../media/image2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emf"/><Relationship Id="rId11" Type="http://schemas.openxmlformats.org/officeDocument/2006/relationships/image" Target="../media/image22.png"/><Relationship Id="rId5" Type="http://schemas.openxmlformats.org/officeDocument/2006/relationships/image" Target="../media/image16.emf"/><Relationship Id="rId10" Type="http://schemas.openxmlformats.org/officeDocument/2006/relationships/image" Target="../media/image21.png"/><Relationship Id="rId4" Type="http://schemas.openxmlformats.org/officeDocument/2006/relationships/image" Target="../media/image15.emf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29.jpeg"/><Relationship Id="rId4" Type="http://schemas.openxmlformats.org/officeDocument/2006/relationships/image" Target="../media/image24.png"/><Relationship Id="rId9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14.emf"/><Relationship Id="rId7" Type="http://schemas.openxmlformats.org/officeDocument/2006/relationships/image" Target="../media/image28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2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14.emf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34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emf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35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 bwMode="auto">
          <a:xfrm>
            <a:off x="1691680" y="1747379"/>
            <a:ext cx="8280920" cy="146086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>
            <a:solidFill>
              <a:srgbClr val="DCE6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sp>
        <p:nvSpPr>
          <p:cNvPr id="10" name="TextBox 9"/>
          <p:cNvSpPr txBox="1"/>
          <p:nvPr/>
        </p:nvSpPr>
        <p:spPr>
          <a:xfrm>
            <a:off x="2051720" y="2123866"/>
            <a:ext cx="40869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Механизмы поддержки наукоемкого бизнеса</a:t>
            </a: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1433510" y="1562100"/>
            <a:ext cx="8539090" cy="1831418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79" y="1508996"/>
            <a:ext cx="2051721" cy="3655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H:\ПРОЕКТЫ\2023 06 13 Общая презентация\Стрелк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87" y="1847850"/>
            <a:ext cx="995336" cy="1259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983C223-23E9-97F8-7473-57563D245AD4}"/>
              </a:ext>
            </a:extLst>
          </p:cNvPr>
          <p:cNvSpPr/>
          <p:nvPr/>
        </p:nvSpPr>
        <p:spPr bwMode="auto">
          <a:xfrm>
            <a:off x="0" y="5091153"/>
            <a:ext cx="9144000" cy="52349"/>
          </a:xfrm>
          <a:prstGeom prst="rect">
            <a:avLst/>
          </a:prstGeom>
          <a:gradFill flip="none" rotWithShape="1">
            <a:gsLst>
              <a:gs pos="48500">
                <a:srgbClr val="E81C88"/>
              </a:gs>
              <a:gs pos="0">
                <a:srgbClr val="7030A0"/>
              </a:gs>
              <a:gs pos="100000">
                <a:srgbClr val="014E9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35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1549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3" name="Скругленный прямоугольник 42"/>
          <p:cNvSpPr/>
          <p:nvPr/>
        </p:nvSpPr>
        <p:spPr bwMode="auto">
          <a:xfrm>
            <a:off x="603096" y="4469155"/>
            <a:ext cx="7816261" cy="1686640"/>
          </a:xfrm>
          <a:prstGeom prst="roundRect">
            <a:avLst>
              <a:gd name="adj" fmla="val 50000"/>
            </a:avLst>
          </a:prstGeom>
          <a:solidFill>
            <a:srgbClr val="F3F6F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sp>
        <p:nvSpPr>
          <p:cNvPr id="49" name="TextBox 48"/>
          <p:cNvSpPr txBox="1"/>
          <p:nvPr/>
        </p:nvSpPr>
        <p:spPr bwMode="auto">
          <a:xfrm>
            <a:off x="179512" y="222489"/>
            <a:ext cx="669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20497E"/>
                </a:solidFill>
                <a:latin typeface="DIN Pro Bold"/>
                <a:ea typeface="Tahoma"/>
                <a:cs typeface="DIN Pro Bold"/>
              </a:rPr>
              <a:t>ПОДДЕРЖКА ИТ-ПРОЕКТОВ</a:t>
            </a:r>
            <a:endParaRPr sz="1350" dirty="0"/>
          </a:p>
        </p:txBody>
      </p:sp>
      <p:sp>
        <p:nvSpPr>
          <p:cNvPr id="78" name="Равнобедренный треугольник 77"/>
          <p:cNvSpPr/>
          <p:nvPr/>
        </p:nvSpPr>
        <p:spPr bwMode="auto">
          <a:xfrm rot="10800000">
            <a:off x="145929" y="-5326"/>
            <a:ext cx="465632" cy="227814"/>
          </a:xfrm>
          <a:prstGeom prst="triangle">
            <a:avLst>
              <a:gd name="adj" fmla="val 50000"/>
            </a:avLst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47" name="Скругленный прямоугольник 46"/>
          <p:cNvSpPr/>
          <p:nvPr/>
        </p:nvSpPr>
        <p:spPr bwMode="auto">
          <a:xfrm>
            <a:off x="251519" y="1483935"/>
            <a:ext cx="8640961" cy="724235"/>
          </a:xfrm>
          <a:prstGeom prst="roundRect">
            <a:avLst>
              <a:gd name="adj" fmla="val 50000"/>
            </a:avLst>
          </a:prstGeom>
          <a:solidFill>
            <a:srgbClr val="F3F6F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1200" b="1" dirty="0">
                <a:solidFill>
                  <a:srgbClr val="2049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Старт-ЦТ</a:t>
            </a:r>
            <a:endParaRPr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defRPr/>
            </a:pPr>
            <a:r>
              <a:rPr lang="ru-RU" sz="1200" dirty="0">
                <a:solidFill>
                  <a:srgbClr val="2049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Поддержка проектов на посевной стадии</a:t>
            </a:r>
            <a:endParaRPr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Равнобедренный треугольник 47"/>
          <p:cNvSpPr/>
          <p:nvPr/>
        </p:nvSpPr>
        <p:spPr bwMode="auto">
          <a:xfrm flipV="1">
            <a:off x="2135681" y="1293320"/>
            <a:ext cx="216000" cy="139215"/>
          </a:xfrm>
          <a:prstGeom prst="triangle">
            <a:avLst>
              <a:gd name="adj" fmla="val 50000"/>
            </a:avLst>
          </a:prstGeom>
          <a:solidFill>
            <a:srgbClr val="6B37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50" name="Скругленный прямоугольник 49"/>
          <p:cNvSpPr/>
          <p:nvPr/>
        </p:nvSpPr>
        <p:spPr bwMode="auto">
          <a:xfrm>
            <a:off x="251519" y="2351572"/>
            <a:ext cx="8640960" cy="724235"/>
          </a:xfrm>
          <a:prstGeom prst="roundRect">
            <a:avLst>
              <a:gd name="adj" fmla="val 50000"/>
            </a:avLst>
          </a:prstGeom>
          <a:solidFill>
            <a:srgbClr val="F3F6F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1200" b="1" dirty="0">
                <a:solidFill>
                  <a:srgbClr val="2049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Развитие-ЦТ</a:t>
            </a:r>
            <a:endParaRPr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defRPr/>
            </a:pPr>
            <a:r>
              <a:rPr lang="ru-RU" sz="1200" dirty="0">
                <a:solidFill>
                  <a:srgbClr val="2049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Поддержка разработок с перспективами коммерциализации</a:t>
            </a:r>
            <a:endParaRPr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 bwMode="auto">
          <a:xfrm>
            <a:off x="251518" y="3219823"/>
            <a:ext cx="8640960" cy="720080"/>
          </a:xfrm>
          <a:prstGeom prst="roundRect">
            <a:avLst>
              <a:gd name="adj" fmla="val 50000"/>
            </a:avLst>
          </a:prstGeom>
          <a:solidFill>
            <a:srgbClr val="F3F6F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1200" b="1" dirty="0">
                <a:solidFill>
                  <a:srgbClr val="2049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Экспорт-Ц</a:t>
            </a:r>
            <a:r>
              <a:rPr lang="en-US" sz="1200" b="1" dirty="0">
                <a:solidFill>
                  <a:srgbClr val="2049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</a:t>
            </a:r>
            <a:endParaRPr lang="en-US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defRPr/>
            </a:pPr>
            <a:r>
              <a:rPr lang="ru-RU" sz="1200" dirty="0">
                <a:solidFill>
                  <a:srgbClr val="2049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Поддержка выхода на новые рынки</a:t>
            </a:r>
            <a:endParaRPr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Скругленный прямоугольник 50"/>
          <p:cNvSpPr/>
          <p:nvPr/>
        </p:nvSpPr>
        <p:spPr bwMode="auto">
          <a:xfrm>
            <a:off x="262127" y="809077"/>
            <a:ext cx="4014783" cy="40991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C429B"/>
              </a:gs>
              <a:gs pos="50000">
                <a:srgbClr val="6B3791"/>
              </a:gs>
              <a:gs pos="100000">
                <a:srgbClr val="C6238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dirty="0">
                <a:solidFill>
                  <a:schemeClr val="bg1"/>
                </a:solidFill>
                <a:latin typeface="DIN Pro Bold"/>
                <a:cs typeface="DIN Pro Bold"/>
              </a:rPr>
              <a:t>ФП «Цифровые технологии»</a:t>
            </a:r>
            <a:endParaRPr sz="1350" dirty="0"/>
          </a:p>
        </p:txBody>
      </p:sp>
      <p:pic>
        <p:nvPicPr>
          <p:cNvPr id="22" name="Picture 2" descr="C:\Users\Handogina\Desktop\Иконки\16_FASIE_ikonk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875" y="1540188"/>
            <a:ext cx="322036" cy="32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Handogina\Desktop\Иконки\14_FASIE_ikonk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541105"/>
            <a:ext cx="322036" cy="32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73"/>
          <p:cNvSpPr txBox="1"/>
          <p:nvPr/>
        </p:nvSpPr>
        <p:spPr bwMode="auto">
          <a:xfrm>
            <a:off x="4335198" y="1574249"/>
            <a:ext cx="2325034" cy="253914"/>
          </a:xfrm>
          <a:prstGeom prst="rect">
            <a:avLst/>
          </a:prstGeom>
          <a:ln w="12700">
            <a:miter lim="400000"/>
          </a:ln>
        </p:spPr>
        <p:txBody>
          <a:bodyPr wrap="square" lIns="34289" tIns="34289" rIns="34289" bIns="34289">
            <a:spAutoFit/>
          </a:bodyPr>
          <a:lstStyle>
            <a:lvl1pPr>
              <a:defRPr sz="1200">
                <a:solidFill>
                  <a:srgbClr val="002060"/>
                </a:solidFill>
                <a:latin typeface="Tahoma"/>
                <a:ea typeface="Tahoma"/>
                <a:cs typeface="Tahoma"/>
              </a:defRPr>
            </a:lvl1pPr>
          </a:lstStyle>
          <a:p>
            <a:pPr algn="just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млн руб.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1 год</a:t>
            </a:r>
            <a:endParaRPr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TextBox 73"/>
          <p:cNvSpPr txBox="1"/>
          <p:nvPr/>
        </p:nvSpPr>
        <p:spPr bwMode="auto">
          <a:xfrm>
            <a:off x="6719791" y="1574248"/>
            <a:ext cx="1814600" cy="253914"/>
          </a:xfrm>
          <a:prstGeom prst="rect">
            <a:avLst/>
          </a:prstGeom>
          <a:ln w="12700">
            <a:miter lim="400000"/>
          </a:ln>
        </p:spPr>
        <p:txBody>
          <a:bodyPr wrap="square" lIns="34289" tIns="34289" rIns="34289" bIns="34289">
            <a:spAutoFit/>
          </a:bodyPr>
          <a:lstStyle>
            <a:lvl1pPr>
              <a:defRPr sz="1200">
                <a:solidFill>
                  <a:srgbClr val="002060"/>
                </a:solidFill>
                <a:latin typeface="Tahoma"/>
                <a:ea typeface="Tahoma"/>
                <a:cs typeface="Tahoma"/>
              </a:defRPr>
            </a:lvl1pPr>
          </a:lstStyle>
          <a:p>
            <a:pPr algn="just">
              <a:defRPr/>
            </a:pP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Стартапам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физлицам</a:t>
            </a:r>
            <a:endParaRPr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1" name="Picture 2" descr="C:\Users\Handogina\Desktop\Иконки\16_FASIE_ikonk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875" y="2393730"/>
            <a:ext cx="322036" cy="32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73"/>
          <p:cNvSpPr txBox="1"/>
          <p:nvPr/>
        </p:nvSpPr>
        <p:spPr bwMode="auto">
          <a:xfrm>
            <a:off x="4335198" y="2427792"/>
            <a:ext cx="2345812" cy="253914"/>
          </a:xfrm>
          <a:prstGeom prst="rect">
            <a:avLst/>
          </a:prstGeom>
          <a:ln w="12700">
            <a:miter lim="400000"/>
          </a:ln>
        </p:spPr>
        <p:txBody>
          <a:bodyPr wrap="square" lIns="34289" tIns="34289" rIns="34289" bIns="34289">
            <a:spAutoFit/>
          </a:bodyPr>
          <a:lstStyle>
            <a:lvl1pPr>
              <a:defRPr sz="1200">
                <a:solidFill>
                  <a:srgbClr val="002060"/>
                </a:solidFill>
                <a:latin typeface="Tahoma"/>
                <a:ea typeface="Tahoma"/>
                <a:cs typeface="Tahoma"/>
              </a:defRPr>
            </a:lvl1pPr>
          </a:lstStyle>
          <a:p>
            <a:pPr algn="just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 млн руб.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2 года</a:t>
            </a:r>
            <a:endParaRPr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4" name="Picture 2" descr="C:\Users\Handogina\Desktop\Иконки\16_FASIE_ikonk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875" y="3264681"/>
            <a:ext cx="322036" cy="32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73"/>
          <p:cNvSpPr txBox="1"/>
          <p:nvPr/>
        </p:nvSpPr>
        <p:spPr bwMode="auto">
          <a:xfrm>
            <a:off x="4332198" y="3298742"/>
            <a:ext cx="2345812" cy="253914"/>
          </a:xfrm>
          <a:prstGeom prst="rect">
            <a:avLst/>
          </a:prstGeom>
          <a:ln w="12700">
            <a:miter lim="400000"/>
          </a:ln>
        </p:spPr>
        <p:txBody>
          <a:bodyPr wrap="square" lIns="34289" tIns="34289" rIns="34289" bIns="34289">
            <a:spAutoFit/>
          </a:bodyPr>
          <a:lstStyle>
            <a:lvl1pPr>
              <a:defRPr sz="1200">
                <a:solidFill>
                  <a:srgbClr val="002060"/>
                </a:solidFill>
                <a:latin typeface="Tahoma"/>
                <a:ea typeface="Tahoma"/>
                <a:cs typeface="Tahoma"/>
              </a:defRPr>
            </a:lvl1pPr>
          </a:lstStyle>
          <a:p>
            <a:pPr algn="just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 млн руб.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2 года</a:t>
            </a:r>
            <a:endParaRPr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0" name="Picture 3" descr="C:\Users\Handogina\Desktop\Иконки\14_FASIE_ikonk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393730"/>
            <a:ext cx="322036" cy="32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73"/>
          <p:cNvSpPr txBox="1"/>
          <p:nvPr/>
        </p:nvSpPr>
        <p:spPr bwMode="auto">
          <a:xfrm>
            <a:off x="6719790" y="2426874"/>
            <a:ext cx="1956666" cy="253914"/>
          </a:xfrm>
          <a:prstGeom prst="rect">
            <a:avLst/>
          </a:prstGeom>
          <a:ln w="12700">
            <a:miter lim="400000"/>
          </a:ln>
        </p:spPr>
        <p:txBody>
          <a:bodyPr wrap="square" lIns="34289" tIns="34289" rIns="34289" bIns="34289">
            <a:spAutoFit/>
          </a:bodyPr>
          <a:lstStyle>
            <a:lvl1pPr>
              <a:defRPr sz="1200">
                <a:solidFill>
                  <a:srgbClr val="002060"/>
                </a:solidFill>
                <a:latin typeface="Tahoma"/>
                <a:ea typeface="Tahoma"/>
                <a:cs typeface="Tahoma"/>
              </a:defRPr>
            </a:lvl1pPr>
          </a:lstStyle>
          <a:p>
            <a:pPr algn="just"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МИП согласно № 209-ФЗ</a:t>
            </a:r>
          </a:p>
        </p:txBody>
      </p:sp>
      <p:pic>
        <p:nvPicPr>
          <p:cNvPr id="44" name="Picture 3" descr="C:\Users\Handogina\Desktop\Иконки\14_FASIE_ikonk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268155"/>
            <a:ext cx="322036" cy="32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73"/>
          <p:cNvSpPr txBox="1"/>
          <p:nvPr/>
        </p:nvSpPr>
        <p:spPr bwMode="auto">
          <a:xfrm>
            <a:off x="6719790" y="3301299"/>
            <a:ext cx="1956666" cy="253914"/>
          </a:xfrm>
          <a:prstGeom prst="rect">
            <a:avLst/>
          </a:prstGeom>
          <a:ln w="12700">
            <a:miter lim="400000"/>
          </a:ln>
        </p:spPr>
        <p:txBody>
          <a:bodyPr wrap="square" lIns="34289" tIns="34289" rIns="34289" bIns="34289">
            <a:spAutoFit/>
          </a:bodyPr>
          <a:lstStyle>
            <a:lvl1pPr>
              <a:defRPr sz="1200">
                <a:solidFill>
                  <a:srgbClr val="002060"/>
                </a:solidFill>
                <a:latin typeface="Tahoma"/>
                <a:ea typeface="Tahoma"/>
                <a:cs typeface="Tahoma"/>
              </a:defRPr>
            </a:lvl1pPr>
          </a:lstStyle>
          <a:p>
            <a:pPr algn="just"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МИП согласно № 209-ФЗ</a:t>
            </a:r>
          </a:p>
        </p:txBody>
      </p:sp>
      <p:sp>
        <p:nvSpPr>
          <p:cNvPr id="25" name="Скругленный прямоугольник 24"/>
          <p:cNvSpPr/>
          <p:nvPr/>
        </p:nvSpPr>
        <p:spPr bwMode="auto">
          <a:xfrm>
            <a:off x="4892507" y="3609530"/>
            <a:ext cx="3137406" cy="279852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200"/>
              </a:spcAft>
              <a:defRPr/>
            </a:pPr>
            <a:r>
              <a:rPr lang="ru-RU" sz="110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 внебюджетное софинансирование </a:t>
            </a: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25%</a:t>
            </a:r>
            <a:endParaRPr lang="ru-RU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 bwMode="auto">
          <a:xfrm>
            <a:off x="4892507" y="2745154"/>
            <a:ext cx="3137406" cy="279852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200"/>
              </a:spcAft>
              <a:defRPr/>
            </a:pPr>
            <a:r>
              <a:rPr lang="ru-RU" sz="110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 внебюджетное софинансирование </a:t>
            </a:r>
            <a:r>
              <a:rPr lang="ru-RU" sz="1100" b="1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25%</a:t>
            </a:r>
            <a:endParaRPr lang="ru-RU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8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461" y="195486"/>
            <a:ext cx="909028" cy="446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0983C223-23E9-97F8-7473-57563D245AD4}"/>
              </a:ext>
            </a:extLst>
          </p:cNvPr>
          <p:cNvSpPr/>
          <p:nvPr/>
        </p:nvSpPr>
        <p:spPr>
          <a:xfrm>
            <a:off x="0" y="5091153"/>
            <a:ext cx="9144000" cy="52349"/>
          </a:xfrm>
          <a:prstGeom prst="rect">
            <a:avLst/>
          </a:prstGeom>
          <a:gradFill flip="none" rotWithShape="1">
            <a:gsLst>
              <a:gs pos="48500">
                <a:srgbClr val="E81C88"/>
              </a:gs>
              <a:gs pos="0">
                <a:srgbClr val="7030A0"/>
              </a:gs>
              <a:gs pos="100000">
                <a:srgbClr val="014E9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35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6264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 bwMode="auto">
          <a:xfrm>
            <a:off x="179512" y="222489"/>
            <a:ext cx="669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20497E"/>
                </a:solidFill>
                <a:latin typeface="DIN Pro Bold"/>
                <a:ea typeface="Tahoma"/>
                <a:cs typeface="DIN Pro Bold"/>
              </a:rPr>
              <a:t>ПОДДЕРЖКА ИТ-ПРОЕКТОВ</a:t>
            </a:r>
            <a:endParaRPr sz="1350" dirty="0"/>
          </a:p>
        </p:txBody>
      </p:sp>
      <p:sp>
        <p:nvSpPr>
          <p:cNvPr id="78" name="Равнобедренный треугольник 77"/>
          <p:cNvSpPr/>
          <p:nvPr/>
        </p:nvSpPr>
        <p:spPr bwMode="auto">
          <a:xfrm rot="10800000">
            <a:off x="145929" y="-5326"/>
            <a:ext cx="465632" cy="227814"/>
          </a:xfrm>
          <a:prstGeom prst="triangle">
            <a:avLst>
              <a:gd name="adj" fmla="val 50000"/>
            </a:avLst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350"/>
          </a:p>
        </p:txBody>
      </p:sp>
      <p:sp>
        <p:nvSpPr>
          <p:cNvPr id="47" name="Скругленный прямоугольник 46"/>
          <p:cNvSpPr/>
          <p:nvPr/>
        </p:nvSpPr>
        <p:spPr bwMode="auto">
          <a:xfrm>
            <a:off x="251519" y="1483936"/>
            <a:ext cx="8640961" cy="536953"/>
          </a:xfrm>
          <a:prstGeom prst="roundRect">
            <a:avLst>
              <a:gd name="adj" fmla="val 50000"/>
            </a:avLst>
          </a:prstGeom>
          <a:solidFill>
            <a:srgbClr val="F3F6F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1200" b="1" dirty="0">
                <a:solidFill>
                  <a:srgbClr val="2049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Старт-ИИ</a:t>
            </a:r>
            <a:endParaRPr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defRPr/>
            </a:pPr>
            <a:r>
              <a:rPr lang="ru-RU" sz="1200" dirty="0">
                <a:solidFill>
                  <a:srgbClr val="2049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Поддержка проектов на посевной стадии</a:t>
            </a:r>
            <a:endParaRPr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Равнобедренный треугольник 47"/>
          <p:cNvSpPr/>
          <p:nvPr/>
        </p:nvSpPr>
        <p:spPr bwMode="auto">
          <a:xfrm flipV="1">
            <a:off x="2135681" y="1293320"/>
            <a:ext cx="216000" cy="139215"/>
          </a:xfrm>
          <a:prstGeom prst="triangle">
            <a:avLst>
              <a:gd name="adj" fmla="val 50000"/>
            </a:avLst>
          </a:prstGeom>
          <a:solidFill>
            <a:srgbClr val="6B37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200"/>
          </a:p>
        </p:txBody>
      </p:sp>
      <p:sp>
        <p:nvSpPr>
          <p:cNvPr id="52" name="Скругленный прямоугольник 51"/>
          <p:cNvSpPr/>
          <p:nvPr/>
        </p:nvSpPr>
        <p:spPr bwMode="auto">
          <a:xfrm>
            <a:off x="251518" y="2250822"/>
            <a:ext cx="8637182" cy="536953"/>
          </a:xfrm>
          <a:prstGeom prst="roundRect">
            <a:avLst>
              <a:gd name="adj" fmla="val 50000"/>
            </a:avLst>
          </a:prstGeom>
          <a:solidFill>
            <a:srgbClr val="F3F6F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1200" b="1" dirty="0">
                <a:solidFill>
                  <a:srgbClr val="2049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Коммерциализация-ИИ</a:t>
            </a:r>
            <a:endParaRPr lang="ru-RU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defRPr/>
            </a:pPr>
            <a:r>
              <a:rPr lang="ru-RU" sz="1200" dirty="0">
                <a:solidFill>
                  <a:srgbClr val="2049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Поддержка масштабирования проектов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251520" y="3766071"/>
            <a:ext cx="8640962" cy="533872"/>
          </a:xfrm>
          <a:prstGeom prst="roundRect">
            <a:avLst>
              <a:gd name="adj" fmla="val 50000"/>
            </a:avLst>
          </a:prstGeom>
          <a:solidFill>
            <a:srgbClr val="F3F6F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1200" b="1" dirty="0">
                <a:solidFill>
                  <a:srgbClr val="2049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Код-ИИ</a:t>
            </a:r>
            <a:endParaRPr lang="ru-RU" sz="1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defRPr/>
            </a:pPr>
            <a:r>
              <a:rPr lang="ru-RU" sz="1200" dirty="0">
                <a:solidFill>
                  <a:srgbClr val="2049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Поддержка разработчиков открытых библиотек</a:t>
            </a:r>
            <a:endParaRPr lang="ru-RU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Скругленный прямоугольник 50"/>
          <p:cNvSpPr/>
          <p:nvPr/>
        </p:nvSpPr>
        <p:spPr bwMode="auto">
          <a:xfrm>
            <a:off x="262127" y="809077"/>
            <a:ext cx="4014783" cy="40991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C429B"/>
              </a:gs>
              <a:gs pos="50000">
                <a:srgbClr val="6B3791"/>
              </a:gs>
              <a:gs pos="100000">
                <a:srgbClr val="C6238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600" dirty="0">
                <a:solidFill>
                  <a:schemeClr val="bg1"/>
                </a:solidFill>
                <a:latin typeface="DIN Pro Bold"/>
                <a:cs typeface="DIN Pro Bold"/>
              </a:rPr>
              <a:t>ФП «Искусственный интеллект»</a:t>
            </a:r>
            <a:endParaRPr sz="1600" dirty="0">
              <a:solidFill>
                <a:schemeClr val="bg1"/>
              </a:solidFill>
              <a:latin typeface="DIN Pro Bold"/>
              <a:cs typeface="DIN Pro Bold"/>
            </a:endParaRPr>
          </a:p>
        </p:txBody>
      </p:sp>
      <p:pic>
        <p:nvPicPr>
          <p:cNvPr id="22" name="Picture 2" descr="C:\Users\Handogina\Desktop\Иконки\16_FASIE_ikonk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540188"/>
            <a:ext cx="322036" cy="32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Handogina\Desktop\Иконки\14_FASIE_ikonk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541105"/>
            <a:ext cx="322036" cy="32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73"/>
          <p:cNvSpPr txBox="1"/>
          <p:nvPr/>
        </p:nvSpPr>
        <p:spPr bwMode="auto">
          <a:xfrm>
            <a:off x="4335198" y="1574248"/>
            <a:ext cx="2325034" cy="253914"/>
          </a:xfrm>
          <a:prstGeom prst="rect">
            <a:avLst/>
          </a:prstGeom>
          <a:ln w="12700">
            <a:miter lim="400000"/>
          </a:ln>
        </p:spPr>
        <p:txBody>
          <a:bodyPr wrap="square" lIns="34289" tIns="34289" rIns="34289" bIns="34289">
            <a:spAutoFit/>
          </a:bodyPr>
          <a:lstStyle>
            <a:lvl1pPr>
              <a:defRPr sz="1200">
                <a:solidFill>
                  <a:srgbClr val="002060"/>
                </a:solidFill>
                <a:latin typeface="Tahoma"/>
                <a:ea typeface="Tahoma"/>
                <a:cs typeface="Tahoma"/>
              </a:defRPr>
            </a:lvl1pPr>
          </a:lstStyle>
          <a:p>
            <a:pPr algn="just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4+8 млн руб.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года</a:t>
            </a:r>
            <a:endParaRPr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TextBox 73"/>
          <p:cNvSpPr txBox="1"/>
          <p:nvPr/>
        </p:nvSpPr>
        <p:spPr bwMode="auto">
          <a:xfrm>
            <a:off x="6719791" y="1574248"/>
            <a:ext cx="1814600" cy="253914"/>
          </a:xfrm>
          <a:prstGeom prst="rect">
            <a:avLst/>
          </a:prstGeom>
          <a:ln w="12700">
            <a:miter lim="400000"/>
          </a:ln>
        </p:spPr>
        <p:txBody>
          <a:bodyPr wrap="square" lIns="34289" tIns="34289" rIns="34289" bIns="34289">
            <a:spAutoFit/>
          </a:bodyPr>
          <a:lstStyle>
            <a:lvl1pPr>
              <a:defRPr sz="1200">
                <a:solidFill>
                  <a:srgbClr val="002060"/>
                </a:solidFill>
                <a:latin typeface="Tahoma"/>
                <a:ea typeface="Tahoma"/>
                <a:cs typeface="Tahoma"/>
              </a:defRPr>
            </a:lvl1pPr>
          </a:lstStyle>
          <a:p>
            <a:pPr algn="just">
              <a:defRPr/>
            </a:pP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Стартапам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физлицам</a:t>
            </a:r>
            <a:endParaRPr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6" name="Picture 2" descr="C:\Users\Handogina\Desktop\Иконки\16_FASIE_ikonk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307074"/>
            <a:ext cx="322036" cy="32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73"/>
          <p:cNvSpPr txBox="1"/>
          <p:nvPr/>
        </p:nvSpPr>
        <p:spPr bwMode="auto">
          <a:xfrm>
            <a:off x="4332198" y="2341134"/>
            <a:ext cx="2345812" cy="253914"/>
          </a:xfrm>
          <a:prstGeom prst="rect">
            <a:avLst/>
          </a:prstGeom>
          <a:ln w="12700">
            <a:miter lim="400000"/>
          </a:ln>
        </p:spPr>
        <p:txBody>
          <a:bodyPr wrap="square" lIns="34289" tIns="34289" rIns="34289" bIns="34289">
            <a:spAutoFit/>
          </a:bodyPr>
          <a:lstStyle>
            <a:lvl1pPr>
              <a:defRPr sz="1200">
                <a:solidFill>
                  <a:srgbClr val="002060"/>
                </a:solidFill>
                <a:latin typeface="Tahoma"/>
                <a:ea typeface="Tahoma"/>
                <a:cs typeface="Tahoma"/>
              </a:defRPr>
            </a:lvl1pPr>
          </a:lstStyle>
          <a:p>
            <a:pPr algn="just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 млн руб.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1,5 года</a:t>
            </a:r>
            <a:endParaRPr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8" name="Picture 2" descr="C:\Users\Handogina\Desktop\Иконки\16_FASIE_ikonk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875" y="3821076"/>
            <a:ext cx="322036" cy="32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73"/>
          <p:cNvSpPr txBox="1"/>
          <p:nvPr/>
        </p:nvSpPr>
        <p:spPr bwMode="auto">
          <a:xfrm>
            <a:off x="4332198" y="3855138"/>
            <a:ext cx="2345812" cy="253914"/>
          </a:xfrm>
          <a:prstGeom prst="rect">
            <a:avLst/>
          </a:prstGeom>
          <a:ln w="12700">
            <a:miter lim="400000"/>
          </a:ln>
        </p:spPr>
        <p:txBody>
          <a:bodyPr wrap="square" lIns="34289" tIns="34289" rIns="34289" bIns="34289">
            <a:spAutoFit/>
          </a:bodyPr>
          <a:lstStyle>
            <a:lvl1pPr>
              <a:defRPr sz="1200">
                <a:solidFill>
                  <a:srgbClr val="002060"/>
                </a:solidFill>
                <a:latin typeface="Tahoma"/>
                <a:ea typeface="Tahoma"/>
                <a:cs typeface="Tahoma"/>
              </a:defRPr>
            </a:lvl1pPr>
          </a:lstStyle>
          <a:p>
            <a:pPr algn="just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 млн руб.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2 года</a:t>
            </a:r>
            <a:endParaRPr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2" name="Picture 3" descr="C:\Users\Handogina\Desktop\Иконки\14_FASIE_ikonk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316543"/>
            <a:ext cx="322036" cy="32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xtBox 73"/>
          <p:cNvSpPr txBox="1"/>
          <p:nvPr/>
        </p:nvSpPr>
        <p:spPr bwMode="auto">
          <a:xfrm>
            <a:off x="6719790" y="2349687"/>
            <a:ext cx="1884658" cy="253914"/>
          </a:xfrm>
          <a:prstGeom prst="rect">
            <a:avLst/>
          </a:prstGeom>
          <a:ln w="12700">
            <a:miter lim="400000"/>
          </a:ln>
        </p:spPr>
        <p:txBody>
          <a:bodyPr wrap="square" lIns="34289" tIns="34289" rIns="34289" bIns="34289">
            <a:spAutoFit/>
          </a:bodyPr>
          <a:lstStyle>
            <a:lvl1pPr>
              <a:defRPr sz="1200">
                <a:solidFill>
                  <a:srgbClr val="002060"/>
                </a:solidFill>
                <a:latin typeface="Tahoma"/>
                <a:ea typeface="Tahoma"/>
                <a:cs typeface="Tahoma"/>
              </a:defRPr>
            </a:lvl1pPr>
          </a:lstStyle>
          <a:p>
            <a:pPr algn="just"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МИП согласно № 209-ФЗ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3003801"/>
            <a:ext cx="8712968" cy="533873"/>
            <a:chOff x="262125" y="3118207"/>
            <a:chExt cx="8702361" cy="432048"/>
          </a:xfrm>
        </p:grpSpPr>
        <p:sp>
          <p:nvSpPr>
            <p:cNvPr id="51" name="Скругленный прямоугольник 50"/>
            <p:cNvSpPr/>
            <p:nvPr/>
          </p:nvSpPr>
          <p:spPr bwMode="auto">
            <a:xfrm>
              <a:off x="262125" y="3118207"/>
              <a:ext cx="8630353" cy="432048"/>
            </a:xfrm>
            <a:prstGeom prst="roundRect">
              <a:avLst>
                <a:gd name="adj" fmla="val 50000"/>
              </a:avLst>
            </a:prstGeom>
            <a:solidFill>
              <a:srgbClr val="F3F6F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defRPr/>
              </a:pPr>
              <a:r>
                <a:rPr lang="ru-RU" sz="1200" b="1" dirty="0">
                  <a:solidFill>
                    <a:srgbClr val="20497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Акселерация-ИИ</a:t>
              </a:r>
              <a:endParaRPr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>
                <a:defRPr/>
              </a:pPr>
              <a:r>
                <a:rPr lang="ru-RU" sz="1200" dirty="0">
                  <a:solidFill>
                    <a:srgbClr val="20497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Участие в акселерационной программе</a:t>
              </a:r>
              <a:endPara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5" name="TextBox 73"/>
            <p:cNvSpPr txBox="1"/>
            <p:nvPr/>
          </p:nvSpPr>
          <p:spPr bwMode="auto">
            <a:xfrm>
              <a:off x="4332198" y="3207274"/>
              <a:ext cx="2345812" cy="20548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4289" tIns="34289" rIns="34289" bIns="34289">
              <a:spAutoFit/>
            </a:bodyPr>
            <a:lstStyle>
              <a:lvl1pPr>
                <a:defRPr sz="1200">
                  <a:solidFill>
                    <a:srgbClr val="002060"/>
                  </a:solidFill>
                  <a:latin typeface="Tahoma"/>
                  <a:ea typeface="Tahoma"/>
                  <a:cs typeface="Tahoma"/>
                </a:defRPr>
              </a:lvl1pPr>
            </a:lstStyle>
            <a:p>
              <a:pPr algn="just">
                <a:defRPr/>
              </a:pPr>
              <a:r>
                <a:rPr lang="ru-RU" b="1" dirty="0">
                  <a:solidFill>
                    <a:schemeClr val="tx2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800 тыс. руб. </a:t>
              </a:r>
              <a:endParaRPr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5" name="TextBox 73"/>
            <p:cNvSpPr txBox="1"/>
            <p:nvPr/>
          </p:nvSpPr>
          <p:spPr bwMode="auto">
            <a:xfrm>
              <a:off x="6719789" y="3209832"/>
              <a:ext cx="2244697" cy="20548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4289" tIns="34289" rIns="34289" bIns="34289">
              <a:spAutoFit/>
            </a:bodyPr>
            <a:lstStyle>
              <a:lvl1pPr>
                <a:defRPr sz="1200">
                  <a:solidFill>
                    <a:srgbClr val="002060"/>
                  </a:solidFill>
                  <a:latin typeface="Tahoma"/>
                  <a:ea typeface="Tahoma"/>
                  <a:cs typeface="Tahoma"/>
                </a:defRPr>
              </a:lvl1pPr>
            </a:lstStyle>
            <a:p>
              <a:pPr algn="just">
                <a:defRPr/>
              </a:pPr>
              <a:r>
                <a:rPr lang="ru-RU" dirty="0">
                  <a:solidFill>
                    <a:schemeClr val="tx2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Физлицам и МИП (№ 209-ФЗ) </a:t>
              </a:r>
            </a:p>
          </p:txBody>
        </p:sp>
      </p:grpSp>
      <p:pic>
        <p:nvPicPr>
          <p:cNvPr id="55" name="Picture 3" descr="C:\Users\Handogina\Desktop\Иконки\14_FASIE_ikonk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821076"/>
            <a:ext cx="322036" cy="32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TextBox 73"/>
          <p:cNvSpPr txBox="1"/>
          <p:nvPr/>
        </p:nvSpPr>
        <p:spPr bwMode="auto">
          <a:xfrm>
            <a:off x="6719790" y="3838078"/>
            <a:ext cx="2532730" cy="253914"/>
          </a:xfrm>
          <a:prstGeom prst="rect">
            <a:avLst/>
          </a:prstGeom>
          <a:ln w="12700">
            <a:miter lim="400000"/>
          </a:ln>
        </p:spPr>
        <p:txBody>
          <a:bodyPr wrap="square" lIns="34289" tIns="34289" rIns="34289" bIns="34289">
            <a:spAutoFit/>
          </a:bodyPr>
          <a:lstStyle>
            <a:lvl1pPr>
              <a:defRPr sz="1200">
                <a:solidFill>
                  <a:srgbClr val="002060"/>
                </a:solidFill>
                <a:latin typeface="Tahoma"/>
                <a:ea typeface="Tahoma"/>
                <a:cs typeface="Tahoma"/>
              </a:defRPr>
            </a:lvl1pPr>
          </a:lstStyle>
          <a:p>
            <a:pPr algn="just"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Физлицам и МИП (№ 209-ФЗ) </a:t>
            </a:r>
          </a:p>
        </p:txBody>
      </p:sp>
      <p:pic>
        <p:nvPicPr>
          <p:cNvPr id="31" name="Picture 2" descr="C:\Users\Handogina\Desktop\Иконки\16_FASIE_ikonk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104340"/>
            <a:ext cx="322036" cy="32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" descr="C:\Users\Handogina\Desktop\Иконки\14_FASIE_ikonk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113811"/>
            <a:ext cx="322036" cy="32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Скругленный прямоугольник 33"/>
          <p:cNvSpPr/>
          <p:nvPr/>
        </p:nvSpPr>
        <p:spPr bwMode="auto">
          <a:xfrm>
            <a:off x="5076056" y="2651938"/>
            <a:ext cx="2953857" cy="263480"/>
          </a:xfrm>
          <a:prstGeom prst="roundRect">
            <a:avLst>
              <a:gd name="adj" fmla="val 50000"/>
            </a:avLst>
          </a:prstGeom>
          <a:solidFill>
            <a:srgbClr val="F3F6FB"/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  <a:defRPr/>
            </a:pPr>
            <a:r>
              <a:rPr lang="ru-RU" sz="1050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 внебюджетное софинансирование </a:t>
            </a:r>
            <a:r>
              <a:rPr lang="ru-RU" sz="1050" b="1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20%</a:t>
            </a:r>
            <a:endParaRPr lang="ru-RU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461" y="195486"/>
            <a:ext cx="909028" cy="446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Скругленный прямоугольник 40"/>
          <p:cNvSpPr/>
          <p:nvPr/>
        </p:nvSpPr>
        <p:spPr bwMode="auto">
          <a:xfrm>
            <a:off x="603096" y="4469155"/>
            <a:ext cx="7816261" cy="1686640"/>
          </a:xfrm>
          <a:prstGeom prst="roundRect">
            <a:avLst>
              <a:gd name="adj" fmla="val 50000"/>
            </a:avLst>
          </a:prstGeom>
          <a:solidFill>
            <a:srgbClr val="F3F6F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0983C223-23E9-97F8-7473-57563D245AD4}"/>
              </a:ext>
            </a:extLst>
          </p:cNvPr>
          <p:cNvSpPr/>
          <p:nvPr/>
        </p:nvSpPr>
        <p:spPr>
          <a:xfrm>
            <a:off x="0" y="5091153"/>
            <a:ext cx="9144000" cy="52349"/>
          </a:xfrm>
          <a:prstGeom prst="rect">
            <a:avLst/>
          </a:prstGeom>
          <a:gradFill flip="none" rotWithShape="1">
            <a:gsLst>
              <a:gs pos="48500">
                <a:srgbClr val="E81C88"/>
              </a:gs>
              <a:gs pos="0">
                <a:srgbClr val="7030A0"/>
              </a:gs>
              <a:gs pos="100000">
                <a:srgbClr val="014E9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35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5826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9F00F1-91A3-788B-8F09-40374F1E3F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45690"/>
            <a:ext cx="8229600" cy="457200"/>
          </a:xfrm>
        </p:spPr>
        <p:txBody>
          <a:bodyPr>
            <a:normAutofit/>
          </a:bodyPr>
          <a:lstStyle/>
          <a:p>
            <a:pPr algn="l"/>
            <a:r>
              <a:rPr lang="ru-RU" sz="1800" i="1" dirty="0">
                <a:solidFill>
                  <a:schemeClr val="tx2"/>
                </a:solidFill>
              </a:rPr>
              <a:t>Стадии продукта при участии в программе</a:t>
            </a:r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552E017D-21DE-F81E-ECB4-5CC404DAE14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5943421"/>
              </p:ext>
            </p:extLst>
          </p:nvPr>
        </p:nvGraphicFramePr>
        <p:xfrm>
          <a:off x="323528" y="301154"/>
          <a:ext cx="8247756" cy="47329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9004">
                  <a:extLst>
                    <a:ext uri="{9D8B030D-6E8A-4147-A177-3AD203B41FA5}">
                      <a16:colId xmlns:a16="http://schemas.microsoft.com/office/drawing/2014/main" val="2804452472"/>
                    </a:ext>
                  </a:extLst>
                </a:gridCol>
                <a:gridCol w="1890317">
                  <a:extLst>
                    <a:ext uri="{9D8B030D-6E8A-4147-A177-3AD203B41FA5}">
                      <a16:colId xmlns:a16="http://schemas.microsoft.com/office/drawing/2014/main" val="3861041105"/>
                    </a:ext>
                  </a:extLst>
                </a:gridCol>
                <a:gridCol w="4878435">
                  <a:extLst>
                    <a:ext uri="{9D8B030D-6E8A-4147-A177-3AD203B41FA5}">
                      <a16:colId xmlns:a16="http://schemas.microsoft.com/office/drawing/2014/main" val="3761147272"/>
                    </a:ext>
                  </a:extLst>
                </a:gridCol>
              </a:tblGrid>
              <a:tr h="3099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kern="100" dirty="0">
                          <a:effectLst/>
                        </a:rPr>
                        <a:t>Наименование конкурса</a:t>
                      </a:r>
                      <a:endParaRPr lang="ru-RU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4" marR="404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kern="100" dirty="0">
                          <a:effectLst/>
                        </a:rPr>
                        <a:t> Стадия продукта «на входе»                  в проект</a:t>
                      </a:r>
                      <a:endParaRPr lang="ru-RU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4" marR="4049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kern="100" dirty="0">
                          <a:effectLst/>
                        </a:rPr>
                        <a:t>Уровни технологической   готовности (</a:t>
                      </a:r>
                      <a:r>
                        <a:rPr lang="en-US" sz="1000" kern="100" dirty="0">
                          <a:effectLst/>
                        </a:rPr>
                        <a:t>TRL</a:t>
                      </a:r>
                      <a:r>
                        <a:rPr lang="ru-RU" sz="1000" kern="100" dirty="0">
                          <a:effectLst/>
                        </a:rPr>
                        <a:t>)</a:t>
                      </a:r>
                      <a:endParaRPr lang="ru-RU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4" marR="40494" marT="0" marB="0"/>
                </a:tc>
                <a:extLst>
                  <a:ext uri="{0D108BD9-81ED-4DB2-BD59-A6C34878D82A}">
                    <a16:rowId xmlns:a16="http://schemas.microsoft.com/office/drawing/2014/main" val="2271070220"/>
                  </a:ext>
                </a:extLst>
              </a:tr>
              <a:tr h="8530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 kern="100" dirty="0">
                          <a:effectLst/>
                        </a:rPr>
                        <a:t>УМНИК</a:t>
                      </a:r>
                      <a:endParaRPr lang="ru-RU" sz="10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4" marR="40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 kern="100" dirty="0">
                          <a:effectLst/>
                        </a:rPr>
                        <a:t>Научно-техническая идея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 TRL 1-3</a:t>
                      </a:r>
                      <a:endParaRPr lang="ru-RU" sz="1050" kern="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 </a:t>
                      </a:r>
                      <a:endParaRPr lang="ru-RU" sz="10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4" marR="40494" marT="0" marB="0"/>
                </a:tc>
                <a:tc rowSpan="5">
                  <a:txBody>
                    <a:bodyPr/>
                    <a:lstStyle/>
                    <a:p>
                      <a:r>
                        <a:rPr lang="ru-RU" sz="1200" kern="100" dirty="0">
                          <a:effectLst/>
                        </a:rPr>
                        <a:t>1. Сформулирована фундаментальная концепция технологии и обоснована ее полезность.</a:t>
                      </a:r>
                    </a:p>
                    <a:p>
                      <a:r>
                        <a:rPr lang="ru-RU" sz="1200" kern="100" dirty="0">
                          <a:effectLst/>
                        </a:rPr>
                        <a:t>2. Определены целевые области применения технологии и ее критические элементы.</a:t>
                      </a:r>
                    </a:p>
                    <a:p>
                      <a:r>
                        <a:rPr lang="ru-RU" sz="1200" kern="100" dirty="0">
                          <a:effectLst/>
                        </a:rPr>
                        <a:t>3. Получен макетный образец и продемонстрированы его ключевые характеристики. </a:t>
                      </a:r>
                    </a:p>
                    <a:p>
                      <a:r>
                        <a:rPr lang="ru-RU" sz="1200" kern="100" dirty="0">
                          <a:effectLst/>
                        </a:rPr>
                        <a:t>4. Получен лабораторный образец, подготовлен лабораторный стенд, проведены испытания базовых функций связи с другими элементами системы.</a:t>
                      </a:r>
                    </a:p>
                    <a:p>
                      <a:r>
                        <a:rPr lang="ru-RU" sz="1200" kern="100" dirty="0">
                          <a:effectLst/>
                        </a:rPr>
                        <a:t>5. Изготовлен и испытан экспериментальный образец в реальном масштабе по полупромышленной (осуществляемой в условиях производства, но не являющейся частью производственного процесса) технологии, воспроизведены основные внешние условия.</a:t>
                      </a:r>
                    </a:p>
                    <a:p>
                      <a:r>
                        <a:rPr lang="ru-RU" sz="1200" kern="100" dirty="0">
                          <a:effectLst/>
                        </a:rPr>
                        <a:t>6. Изготовлен репрезентативный полнофункциональный образец на пилотной производственной линии, подтверждены рабочие характеристики в условиях, приближенных к реальности.</a:t>
                      </a:r>
                    </a:p>
                    <a:p>
                      <a:r>
                        <a:rPr lang="ru-RU" sz="1200" kern="100" dirty="0">
                          <a:effectLst/>
                        </a:rPr>
                        <a:t>7. Проведены испытания опытно-промышленного образца в реальных условиях эксплуатации.</a:t>
                      </a:r>
                    </a:p>
                    <a:p>
                      <a:r>
                        <a:rPr lang="ru-RU" sz="1200" kern="100" dirty="0">
                          <a:effectLst/>
                        </a:rPr>
                        <a:t>8. Окончательно подтверждена работоспособность образца, запущены опытно-промышленное производство и сертификация.</a:t>
                      </a:r>
                    </a:p>
                    <a:p>
                      <a:r>
                        <a:rPr lang="ru-RU" sz="1200" kern="100" dirty="0">
                          <a:effectLst/>
                        </a:rPr>
                        <a:t>9. Продукт удовлетворяет всем требованиям - инженерным, производственным, эксплуатационным, а также требованиям к качеству и надежности и выпускается серийно.</a:t>
                      </a:r>
                    </a:p>
                    <a:p>
                      <a:r>
                        <a:rPr lang="ru-RU" sz="1200" kern="100" dirty="0">
                          <a:effectLst/>
                        </a:rPr>
                        <a:t> </a:t>
                      </a:r>
                      <a:endParaRPr lang="ru-RU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4" marR="40494" marT="0" marB="0"/>
                </a:tc>
                <a:extLst>
                  <a:ext uri="{0D108BD9-81ED-4DB2-BD59-A6C34878D82A}">
                    <a16:rowId xmlns:a16="http://schemas.microsoft.com/office/drawing/2014/main" val="3227942787"/>
                  </a:ext>
                </a:extLst>
              </a:tr>
              <a:tr h="8530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 kern="100" dirty="0">
                          <a:effectLst/>
                        </a:rPr>
                        <a:t>Старт-1</a:t>
                      </a:r>
                      <a:endParaRPr lang="ru-RU" sz="10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4" marR="40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 kern="100" dirty="0">
                          <a:effectLst/>
                        </a:rPr>
                        <a:t>Научно-техническая идея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 TRL 3-4</a:t>
                      </a:r>
                      <a:endParaRPr lang="ru-RU" sz="1050" kern="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 kern="100" dirty="0">
                          <a:effectLst/>
                        </a:rPr>
                        <a:t> </a:t>
                      </a:r>
                      <a:endParaRPr lang="ru-RU" sz="10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4" marR="40494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4875553"/>
                  </a:ext>
                </a:extLst>
              </a:tr>
              <a:tr h="8530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 kern="100" dirty="0">
                          <a:effectLst/>
                        </a:rPr>
                        <a:t>Старт-2</a:t>
                      </a:r>
                      <a:endParaRPr lang="ru-RU" sz="10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4" marR="40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 kern="100" dirty="0">
                          <a:effectLst/>
                        </a:rPr>
                        <a:t>Экспериментальный образец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 TRL 5-6</a:t>
                      </a:r>
                      <a:endParaRPr lang="ru-RU" sz="1050" kern="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 kern="100" dirty="0">
                          <a:effectLst/>
                        </a:rPr>
                        <a:t> </a:t>
                      </a:r>
                      <a:endParaRPr lang="ru-RU" sz="10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4" marR="40494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0505689"/>
                  </a:ext>
                </a:extLst>
              </a:tr>
              <a:tr h="8530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 kern="100" dirty="0">
                          <a:effectLst/>
                        </a:rPr>
                        <a:t>Развитие </a:t>
                      </a:r>
                      <a:endParaRPr lang="ru-RU" sz="10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4" marR="40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 kern="100" dirty="0">
                          <a:effectLst/>
                        </a:rPr>
                        <a:t>Экспериментальный образец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 TRL 5-6</a:t>
                      </a:r>
                      <a:endParaRPr lang="ru-RU" sz="1050" kern="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 kern="100" dirty="0">
                          <a:effectLst/>
                        </a:rPr>
                        <a:t> </a:t>
                      </a:r>
                      <a:endParaRPr lang="ru-RU" sz="10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4" marR="40494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9046065"/>
                  </a:ext>
                </a:extLst>
              </a:tr>
              <a:tr h="10017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 kern="100" dirty="0">
                          <a:effectLst/>
                        </a:rPr>
                        <a:t>Бизнес-Старт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 kern="1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 kern="100" dirty="0">
                          <a:effectLst/>
                        </a:rPr>
                        <a:t>Коммерциализация</a:t>
                      </a:r>
                      <a:endParaRPr lang="ru-RU" sz="10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4" marR="404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50" kern="100" dirty="0">
                          <a:effectLst/>
                        </a:rPr>
                        <a:t>Запуск или масштабирование производства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 TRL 7-9</a:t>
                      </a:r>
                      <a:endParaRPr lang="ru-RU" sz="1050" kern="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 </a:t>
                      </a:r>
                      <a:endParaRPr lang="ru-RU" sz="105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494" marR="40494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1802990"/>
                  </a:ext>
                </a:extLst>
              </a:tr>
            </a:tbl>
          </a:graphicData>
        </a:graphic>
      </p:graphicFrame>
      <p:sp>
        <p:nvSpPr>
          <p:cNvPr id="8" name="Rectangle 2">
            <a:extLst>
              <a:ext uri="{FF2B5EF4-FFF2-40B4-BE49-F238E27FC236}">
                <a16:creationId xmlns:a16="http://schemas.microsoft.com/office/drawing/2014/main" id="{7631F14A-7B25-94E0-2F5B-EE8AF87741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0736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Равнобедренный треугольник 37"/>
          <p:cNvSpPr/>
          <p:nvPr/>
        </p:nvSpPr>
        <p:spPr>
          <a:xfrm rot="5400000">
            <a:off x="2849973" y="-98710"/>
            <a:ext cx="4488171" cy="4068452"/>
          </a:xfrm>
          <a:prstGeom prst="triangle">
            <a:avLst/>
          </a:prstGeom>
          <a:solidFill>
            <a:srgbClr val="DCE6F2">
              <a:alpha val="5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Равнобедренный треугольник 41"/>
          <p:cNvSpPr/>
          <p:nvPr/>
        </p:nvSpPr>
        <p:spPr>
          <a:xfrm rot="5400000">
            <a:off x="563949" y="651472"/>
            <a:ext cx="4329396" cy="3802126"/>
          </a:xfrm>
          <a:prstGeom prst="triangle">
            <a:avLst/>
          </a:prstGeom>
          <a:solidFill>
            <a:schemeClr val="bg1">
              <a:alpha val="5294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2987824" y="1923678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Спасибо за внимание!</a:t>
            </a:r>
          </a:p>
        </p:txBody>
      </p:sp>
      <p:pic>
        <p:nvPicPr>
          <p:cNvPr id="3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883" y="453206"/>
            <a:ext cx="1821541" cy="894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 2"/>
          <p:cNvSpPr/>
          <p:nvPr/>
        </p:nvSpPr>
        <p:spPr>
          <a:xfrm>
            <a:off x="3665540" y="4468646"/>
            <a:ext cx="643580" cy="6435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0983C223-23E9-97F8-7473-57563D245AD4}"/>
              </a:ext>
            </a:extLst>
          </p:cNvPr>
          <p:cNvSpPr/>
          <p:nvPr/>
        </p:nvSpPr>
        <p:spPr>
          <a:xfrm>
            <a:off x="0" y="5091152"/>
            <a:ext cx="9144000" cy="52349"/>
          </a:xfrm>
          <a:prstGeom prst="rect">
            <a:avLst/>
          </a:prstGeom>
          <a:gradFill flip="none" rotWithShape="1">
            <a:gsLst>
              <a:gs pos="48500">
                <a:srgbClr val="E81C88"/>
              </a:gs>
              <a:gs pos="0">
                <a:srgbClr val="7030A0"/>
              </a:gs>
              <a:gs pos="100000">
                <a:srgbClr val="014E9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rgbClr val="00206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5B81B4-F9EC-3B69-E307-C914A6BC83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5602" y="267494"/>
            <a:ext cx="853514" cy="86570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66755F7-83A2-3658-67FF-DD62F3802FF8}"/>
              </a:ext>
            </a:extLst>
          </p:cNvPr>
          <p:cNvSpPr txBox="1"/>
          <p:nvPr/>
        </p:nvSpPr>
        <p:spPr>
          <a:xfrm>
            <a:off x="5094058" y="3924014"/>
            <a:ext cx="3582398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r">
              <a:spcBef>
                <a:spcPct val="20000"/>
              </a:spcBef>
              <a:defRPr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Орлова Анна Олеговна</a:t>
            </a:r>
          </a:p>
          <a:p>
            <a:pPr marL="342900" lvl="0" indent="-342900" algn="r">
              <a:spcBef>
                <a:spcPct val="20000"/>
              </a:spcBef>
              <a:defRPr/>
            </a:pPr>
            <a:r>
              <a:rPr lang="en-US" sz="1600" b="1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www.fasie.ru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250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extBox 65">
            <a:extLst>
              <a:ext uri="{FF2B5EF4-FFF2-40B4-BE49-F238E27FC236}">
                <a16:creationId xmlns:a16="http://schemas.microsoft.com/office/drawing/2014/main" id="{9F2A4EAF-5CCC-5858-763F-7E3BF6F7A034}"/>
              </a:ext>
            </a:extLst>
          </p:cNvPr>
          <p:cNvSpPr txBox="1"/>
          <p:nvPr/>
        </p:nvSpPr>
        <p:spPr bwMode="auto">
          <a:xfrm>
            <a:off x="574053" y="252623"/>
            <a:ext cx="6746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  <a:t>Примеры продуктов, поддержанных Фондом</a:t>
            </a:r>
            <a:endParaRPr lang="ru-RU" sz="1600" b="1" dirty="0">
              <a:solidFill>
                <a:srgbClr val="002060"/>
              </a:solidFill>
              <a:latin typeface="DIN Pro Bold" panose="020B0504020101010102" pitchFamily="34" charset="0"/>
              <a:ea typeface="Tahoma" panose="020B0604030504040204" pitchFamily="34" charset="0"/>
              <a:cs typeface="DIN Pro Bold" panose="020B0504020101010102" pitchFamily="34" charset="0"/>
            </a:endParaRPr>
          </a:p>
        </p:txBody>
      </p:sp>
      <p:pic>
        <p:nvPicPr>
          <p:cNvPr id="67" name="Picture 2" descr="H:\ПРОЕКТЫ\2023 06 13 Общая презентация\Стрелк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75" y="123479"/>
            <a:ext cx="466605" cy="59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https://vektorus.ru/image/cache/data/products/3d_printers/stereotech/ste520/1_STE520_1-760x76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665" t="19133" r="24985" b="22009"/>
          <a:stretch/>
        </p:blipFill>
        <p:spPr bwMode="auto">
          <a:xfrm>
            <a:off x="720080" y="1546568"/>
            <a:ext cx="872878" cy="1000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Скругленный прямоугольник 69"/>
          <p:cNvSpPr/>
          <p:nvPr/>
        </p:nvSpPr>
        <p:spPr>
          <a:xfrm>
            <a:off x="360040" y="961448"/>
            <a:ext cx="1569137" cy="1670176"/>
          </a:xfrm>
          <a:prstGeom prst="roundRect">
            <a:avLst>
              <a:gd name="adj" fmla="val 19863"/>
            </a:avLst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360040" y="961448"/>
            <a:ext cx="1569137" cy="587286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417653" y="959947"/>
            <a:ext cx="147413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  <a:t>Первый в мире </a:t>
            </a:r>
            <a:r>
              <a:rPr lang="ru-RU" sz="1100" b="1" dirty="0" err="1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  <a:t>пятиосевой</a:t>
            </a:r>
            <a: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  <a:t> </a:t>
            </a:r>
            <a:b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</a:br>
            <a: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  <a:t>3</a:t>
            </a:r>
            <a:r>
              <a:rPr lang="en-US" sz="1100" b="1" dirty="0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  <a:t>D</a:t>
            </a:r>
            <a: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  <a:t>-принтер</a:t>
            </a:r>
            <a:endParaRPr lang="ru-RU" sz="1100" b="1" dirty="0">
              <a:latin typeface="DIN Pro Bold" panose="020B0504020101010102" pitchFamily="34" charset="0"/>
              <a:ea typeface="Tahoma" panose="020B0604030504040204" pitchFamily="34" charset="0"/>
              <a:cs typeface="DIN Pro Bold" panose="020B0504020101010102" pitchFamily="34" charset="0"/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1903431" y="3053774"/>
            <a:ext cx="1591569" cy="1670177"/>
          </a:xfrm>
          <a:prstGeom prst="roundRect">
            <a:avLst>
              <a:gd name="adj" fmla="val 19863"/>
            </a:avLst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6" name="Picture 13" descr="https://batiskaf-kz.kz/wa-data/public/shop/products/96/06/696/images/2219/2219.9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4779" y="3590826"/>
            <a:ext cx="1238444" cy="1109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Скругленный прямоугольник 76"/>
          <p:cNvSpPr/>
          <p:nvPr/>
        </p:nvSpPr>
        <p:spPr>
          <a:xfrm>
            <a:off x="3693521" y="3061813"/>
            <a:ext cx="1591569" cy="1670177"/>
          </a:xfrm>
          <a:prstGeom prst="roundRect">
            <a:avLst>
              <a:gd name="adj" fmla="val 19863"/>
            </a:avLst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693521" y="3061813"/>
            <a:ext cx="1591569" cy="587286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1903431" y="3053774"/>
            <a:ext cx="1591569" cy="587286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Интерактивные доски и экраны </a:t>
            </a:r>
          </a:p>
        </p:txBody>
      </p:sp>
      <p:pic>
        <p:nvPicPr>
          <p:cNvPr id="80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81" t="37915" r="80163" b="49070"/>
          <a:stretch/>
        </p:blipFill>
        <p:spPr bwMode="auto">
          <a:xfrm>
            <a:off x="2045463" y="3677313"/>
            <a:ext cx="1276350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Скругленный прямоугольник 80"/>
          <p:cNvSpPr/>
          <p:nvPr/>
        </p:nvSpPr>
        <p:spPr>
          <a:xfrm>
            <a:off x="1903430" y="3053774"/>
            <a:ext cx="1591569" cy="587286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  <a:t>Интерактивные доски и экраны </a:t>
            </a:r>
          </a:p>
        </p:txBody>
      </p:sp>
      <p:sp>
        <p:nvSpPr>
          <p:cNvPr id="86" name="Прямоугольник 85"/>
          <p:cNvSpPr/>
          <p:nvPr/>
        </p:nvSpPr>
        <p:spPr>
          <a:xfrm>
            <a:off x="3690762" y="3155729"/>
            <a:ext cx="160182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  <a:t>Подводные роботы и аппараты 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2117988" y="961448"/>
            <a:ext cx="1591569" cy="1670176"/>
          </a:xfrm>
          <a:prstGeom prst="roundRect">
            <a:avLst>
              <a:gd name="adj" fmla="val 19863"/>
            </a:avLst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2117988" y="961448"/>
            <a:ext cx="1591569" cy="587286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Прямоугольник 88"/>
          <p:cNvSpPr/>
          <p:nvPr/>
        </p:nvSpPr>
        <p:spPr>
          <a:xfrm>
            <a:off x="2106450" y="1029312"/>
            <a:ext cx="159157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  <a:t>Теплосчетчики </a:t>
            </a:r>
            <a:b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</a:br>
            <a: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  <a:t>и газоанализаторы</a:t>
            </a:r>
          </a:p>
        </p:txBody>
      </p:sp>
      <p:pic>
        <p:nvPicPr>
          <p:cNvPr id="90" name="Picture 15" descr="https://www.pulsar-msk.ru/media/upload/product/%D0%9D000/%D0%9D00018181_LIsFVXU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949" t="4132" r="20238" b="9484"/>
          <a:stretch/>
        </p:blipFill>
        <p:spPr bwMode="auto">
          <a:xfrm>
            <a:off x="2562202" y="1557380"/>
            <a:ext cx="704679" cy="103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3" name="Скругленный прямоугольник 92"/>
          <p:cNvSpPr/>
          <p:nvPr/>
        </p:nvSpPr>
        <p:spPr>
          <a:xfrm>
            <a:off x="3888432" y="961448"/>
            <a:ext cx="1591569" cy="1670176"/>
          </a:xfrm>
          <a:prstGeom prst="roundRect">
            <a:avLst>
              <a:gd name="adj" fmla="val 19863"/>
            </a:avLst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3888432" y="961448"/>
            <a:ext cx="1591569" cy="587286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Прямоугольник 97"/>
          <p:cNvSpPr/>
          <p:nvPr/>
        </p:nvSpPr>
        <p:spPr>
          <a:xfrm>
            <a:off x="3912640" y="1111190"/>
            <a:ext cx="156736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cs typeface="DIN Pro Bold" panose="020B0504020101010102" pitchFamily="34" charset="0"/>
              </a:rPr>
              <a:t>ИВЛ-аппаратура</a:t>
            </a:r>
            <a:endParaRPr lang="ru-RU" sz="1100" b="1" dirty="0">
              <a:latin typeface="DIN Pro Bold" panose="020B0504020101010102" pitchFamily="34" charset="0"/>
              <a:cs typeface="DIN Pro Bold" panose="020B0504020101010102" pitchFamily="34" charset="0"/>
            </a:endParaRP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7265415" y="3053774"/>
            <a:ext cx="1591569" cy="1670176"/>
          </a:xfrm>
          <a:prstGeom prst="roundRect">
            <a:avLst>
              <a:gd name="adj" fmla="val 19863"/>
            </a:avLst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Скругленный прямоугольник 119"/>
          <p:cNvSpPr/>
          <p:nvPr/>
        </p:nvSpPr>
        <p:spPr>
          <a:xfrm>
            <a:off x="7265415" y="3053774"/>
            <a:ext cx="1591569" cy="587286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cs typeface="DIN Pro Bold" panose="020B0504020101010102" pitchFamily="34" charset="0"/>
              </a:rPr>
              <a:t>Препараты </a:t>
            </a:r>
            <a:b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cs typeface="DIN Pro Bold" panose="020B0504020101010102" pitchFamily="34" charset="0"/>
              </a:rPr>
            </a:br>
            <a: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cs typeface="DIN Pro Bold" panose="020B0504020101010102" pitchFamily="34" charset="0"/>
              </a:rPr>
              <a:t>для лечения онкозаболеваний</a:t>
            </a:r>
            <a:endParaRPr lang="ru-RU" sz="1100" b="1" dirty="0">
              <a:solidFill>
                <a:srgbClr val="002060"/>
              </a:solidFill>
              <a:latin typeface="DIN Pro Bold" panose="020B0504020101010102" pitchFamily="34" charset="0"/>
              <a:ea typeface="Tahoma" panose="020B0604030504040204" pitchFamily="34" charset="0"/>
              <a:cs typeface="DIN Pro Bold" panose="020B0504020101010102" pitchFamily="34" charset="0"/>
            </a:endParaRPr>
          </a:p>
        </p:txBody>
      </p:sp>
      <p:sp>
        <p:nvSpPr>
          <p:cNvPr id="134" name="Скругленный прямоугольник 133"/>
          <p:cNvSpPr/>
          <p:nvPr/>
        </p:nvSpPr>
        <p:spPr>
          <a:xfrm>
            <a:off x="5473802" y="3070808"/>
            <a:ext cx="1591569" cy="1650228"/>
          </a:xfrm>
          <a:prstGeom prst="roundRect">
            <a:avLst>
              <a:gd name="adj" fmla="val 19863"/>
            </a:avLst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Скругленный прямоугольник 134"/>
          <p:cNvSpPr/>
          <p:nvPr/>
        </p:nvSpPr>
        <p:spPr>
          <a:xfrm>
            <a:off x="5473802" y="3070807"/>
            <a:ext cx="1591569" cy="587286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Прямоугольник 135"/>
          <p:cNvSpPr/>
          <p:nvPr/>
        </p:nvSpPr>
        <p:spPr>
          <a:xfrm>
            <a:off x="5483611" y="3155729"/>
            <a:ext cx="159157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  <a:t>Функциональные протезы </a:t>
            </a:r>
          </a:p>
        </p:txBody>
      </p:sp>
      <p:pic>
        <p:nvPicPr>
          <p:cNvPr id="137" name="Picture 2" descr="ZISLINE MV350 К1.22 (Зислайн)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466" t="2178" r="26482" b="4536"/>
          <a:stretch/>
        </p:blipFill>
        <p:spPr bwMode="auto">
          <a:xfrm>
            <a:off x="4382446" y="1548734"/>
            <a:ext cx="603539" cy="1061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" name="Рисунок 13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050" t="20039" r="22480" b="14465"/>
          <a:stretch/>
        </p:blipFill>
        <p:spPr>
          <a:xfrm>
            <a:off x="7722946" y="3672390"/>
            <a:ext cx="781396" cy="975360"/>
          </a:xfrm>
          <a:prstGeom prst="roundRect">
            <a:avLst>
              <a:gd name="adj" fmla="val 19105"/>
            </a:avLst>
          </a:prstGeom>
        </p:spPr>
      </p:pic>
      <p:pic>
        <p:nvPicPr>
          <p:cNvPr id="139" name="Picture 4" descr="https://gosprotez.ru/assets/img/23143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148" r="2967" b="23045"/>
          <a:stretch/>
        </p:blipFill>
        <p:spPr bwMode="auto">
          <a:xfrm>
            <a:off x="5709955" y="3869107"/>
            <a:ext cx="1220862" cy="506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" name="Рисунок 14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14" y="3768187"/>
            <a:ext cx="1618499" cy="681928"/>
          </a:xfrm>
          <a:prstGeom prst="rect">
            <a:avLst/>
          </a:prstGeom>
        </p:spPr>
      </p:pic>
      <p:sp>
        <p:nvSpPr>
          <p:cNvPr id="149" name="Скругленный прямоугольник 148"/>
          <p:cNvSpPr/>
          <p:nvPr/>
        </p:nvSpPr>
        <p:spPr>
          <a:xfrm>
            <a:off x="95005" y="3033726"/>
            <a:ext cx="1591569" cy="1670176"/>
          </a:xfrm>
          <a:prstGeom prst="roundRect">
            <a:avLst>
              <a:gd name="adj" fmla="val 19863"/>
            </a:avLst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Скругленный прямоугольник 149"/>
          <p:cNvSpPr/>
          <p:nvPr/>
        </p:nvSpPr>
        <p:spPr>
          <a:xfrm>
            <a:off x="95005" y="3033726"/>
            <a:ext cx="1591569" cy="587286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Прямоугольник 150"/>
          <p:cNvSpPr/>
          <p:nvPr/>
        </p:nvSpPr>
        <p:spPr>
          <a:xfrm>
            <a:off x="125431" y="3119336"/>
            <a:ext cx="154777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  <a:t>Многоцелевые</a:t>
            </a:r>
            <a:b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</a:br>
            <a: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  <a:t>БПЛА</a:t>
            </a:r>
            <a:endParaRPr lang="ru-RU" sz="1100" b="1" dirty="0">
              <a:latin typeface="DIN Pro Bold" panose="020B0504020101010102" pitchFamily="34" charset="0"/>
              <a:ea typeface="Tahoma" panose="020B0604030504040204" pitchFamily="34" charset="0"/>
              <a:cs typeface="DIN Pro Bold" panose="020B0504020101010102" pitchFamily="34" charset="0"/>
            </a:endParaRPr>
          </a:p>
        </p:txBody>
      </p:sp>
      <p:pic>
        <p:nvPicPr>
          <p:cNvPr id="154" name="Picture 9" descr="Токарный станок СТ 16к2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2363" y="1581530"/>
            <a:ext cx="1269052" cy="83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5" name="Picture 4" descr="https://neoros.ru/wp-content/uploads/2023/03/CFP-100G-ER4-LC2_mini-300x300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656" b="18165"/>
          <a:stretch/>
        </p:blipFill>
        <p:spPr bwMode="auto">
          <a:xfrm>
            <a:off x="5830854" y="1649050"/>
            <a:ext cx="1254197" cy="79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6" name="Скругленный прямоугольник 155"/>
          <p:cNvSpPr/>
          <p:nvPr/>
        </p:nvSpPr>
        <p:spPr>
          <a:xfrm>
            <a:off x="5662168" y="970798"/>
            <a:ext cx="1591569" cy="1670176"/>
          </a:xfrm>
          <a:prstGeom prst="roundRect">
            <a:avLst>
              <a:gd name="adj" fmla="val 19863"/>
            </a:avLst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Скругленный прямоугольник 156"/>
          <p:cNvSpPr/>
          <p:nvPr/>
        </p:nvSpPr>
        <p:spPr>
          <a:xfrm>
            <a:off x="5662168" y="945918"/>
            <a:ext cx="1591569" cy="587286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8" name="Прямоугольник 157"/>
          <p:cNvSpPr/>
          <p:nvPr/>
        </p:nvSpPr>
        <p:spPr>
          <a:xfrm>
            <a:off x="5544616" y="941710"/>
            <a:ext cx="181907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  <a:t>Трансиверы </a:t>
            </a:r>
            <a:b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</a:br>
            <a: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  <a:t>со скоростью передачи </a:t>
            </a:r>
            <a:b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</a:br>
            <a: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  <a:t>до 400 Гбит/c </a:t>
            </a:r>
          </a:p>
          <a:p>
            <a:pPr algn="ctr"/>
            <a:endParaRPr lang="ru-RU" sz="1100" b="1" dirty="0">
              <a:solidFill>
                <a:srgbClr val="002060"/>
              </a:solidFill>
              <a:latin typeface="DIN Pro Bold" panose="020B0504020101010102" pitchFamily="34" charset="0"/>
              <a:ea typeface="Tahoma" panose="020B0604030504040204" pitchFamily="34" charset="0"/>
              <a:cs typeface="DIN Pro Bold" panose="020B0504020101010102" pitchFamily="34" charset="0"/>
            </a:endParaRPr>
          </a:p>
        </p:txBody>
      </p:sp>
      <p:sp>
        <p:nvSpPr>
          <p:cNvPr id="159" name="Скругленный прямоугольник 158"/>
          <p:cNvSpPr/>
          <p:nvPr/>
        </p:nvSpPr>
        <p:spPr>
          <a:xfrm>
            <a:off x="7438246" y="975116"/>
            <a:ext cx="1591569" cy="1670176"/>
          </a:xfrm>
          <a:prstGeom prst="roundRect">
            <a:avLst>
              <a:gd name="adj" fmla="val 19863"/>
            </a:avLst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0" name="Скругленный прямоугольник 159"/>
          <p:cNvSpPr/>
          <p:nvPr/>
        </p:nvSpPr>
        <p:spPr>
          <a:xfrm>
            <a:off x="7438245" y="950010"/>
            <a:ext cx="1598251" cy="583194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rgbClr val="002060"/>
                </a:solidFill>
                <a:latin typeface="DIN Pro Bold" panose="020B0504020101010102" pitchFamily="34" charset="0"/>
                <a:ea typeface="Tahoma" panose="020B0604030504040204" pitchFamily="34" charset="0"/>
                <a:cs typeface="DIN Pro Bold" panose="020B0504020101010102" pitchFamily="34" charset="0"/>
              </a:rPr>
              <a:t>Станки с ЧПУ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-369570" y="970798"/>
            <a:ext cx="537874" cy="1670176"/>
            <a:chOff x="-369570" y="1303359"/>
            <a:chExt cx="537874" cy="1670176"/>
          </a:xfrm>
        </p:grpSpPr>
        <p:sp>
          <p:nvSpPr>
            <p:cNvPr id="171" name="Скругленный прямоугольник 170"/>
            <p:cNvSpPr/>
            <p:nvPr/>
          </p:nvSpPr>
          <p:spPr>
            <a:xfrm>
              <a:off x="-143374" y="1303359"/>
              <a:ext cx="311678" cy="1670176"/>
            </a:xfrm>
            <a:custGeom>
              <a:avLst/>
              <a:gdLst>
                <a:gd name="connsiteX0" fmla="*/ 0 w 1569137"/>
                <a:gd name="connsiteY0" fmla="*/ 311678 h 1670176"/>
                <a:gd name="connsiteX1" fmla="*/ 311678 w 1569137"/>
                <a:gd name="connsiteY1" fmla="*/ 0 h 1670176"/>
                <a:gd name="connsiteX2" fmla="*/ 1257459 w 1569137"/>
                <a:gd name="connsiteY2" fmla="*/ 0 h 1670176"/>
                <a:gd name="connsiteX3" fmla="*/ 1569137 w 1569137"/>
                <a:gd name="connsiteY3" fmla="*/ 311678 h 1670176"/>
                <a:gd name="connsiteX4" fmla="*/ 1569137 w 1569137"/>
                <a:gd name="connsiteY4" fmla="*/ 1358498 h 1670176"/>
                <a:gd name="connsiteX5" fmla="*/ 1257459 w 1569137"/>
                <a:gd name="connsiteY5" fmla="*/ 1670176 h 1670176"/>
                <a:gd name="connsiteX6" fmla="*/ 311678 w 1569137"/>
                <a:gd name="connsiteY6" fmla="*/ 1670176 h 1670176"/>
                <a:gd name="connsiteX7" fmla="*/ 0 w 1569137"/>
                <a:gd name="connsiteY7" fmla="*/ 1358498 h 1670176"/>
                <a:gd name="connsiteX8" fmla="*/ 0 w 1569137"/>
                <a:gd name="connsiteY8" fmla="*/ 311678 h 1670176"/>
                <a:gd name="connsiteX0" fmla="*/ 311678 w 1569137"/>
                <a:gd name="connsiteY0" fmla="*/ 0 h 1670176"/>
                <a:gd name="connsiteX1" fmla="*/ 1257459 w 1569137"/>
                <a:gd name="connsiteY1" fmla="*/ 0 h 1670176"/>
                <a:gd name="connsiteX2" fmla="*/ 1569137 w 1569137"/>
                <a:gd name="connsiteY2" fmla="*/ 311678 h 1670176"/>
                <a:gd name="connsiteX3" fmla="*/ 1569137 w 1569137"/>
                <a:gd name="connsiteY3" fmla="*/ 1358498 h 1670176"/>
                <a:gd name="connsiteX4" fmla="*/ 1257459 w 1569137"/>
                <a:gd name="connsiteY4" fmla="*/ 1670176 h 1670176"/>
                <a:gd name="connsiteX5" fmla="*/ 311678 w 1569137"/>
                <a:gd name="connsiteY5" fmla="*/ 1670176 h 1670176"/>
                <a:gd name="connsiteX6" fmla="*/ 0 w 1569137"/>
                <a:gd name="connsiteY6" fmla="*/ 1358498 h 1670176"/>
                <a:gd name="connsiteX7" fmla="*/ 0 w 1569137"/>
                <a:gd name="connsiteY7" fmla="*/ 311678 h 1670176"/>
                <a:gd name="connsiteX8" fmla="*/ 403118 w 1569137"/>
                <a:gd name="connsiteY8" fmla="*/ 91440 h 1670176"/>
                <a:gd name="connsiteX0" fmla="*/ 311678 w 1569137"/>
                <a:gd name="connsiteY0" fmla="*/ 0 h 1670176"/>
                <a:gd name="connsiteX1" fmla="*/ 1257459 w 1569137"/>
                <a:gd name="connsiteY1" fmla="*/ 0 h 1670176"/>
                <a:gd name="connsiteX2" fmla="*/ 1569137 w 1569137"/>
                <a:gd name="connsiteY2" fmla="*/ 311678 h 1670176"/>
                <a:gd name="connsiteX3" fmla="*/ 1569137 w 1569137"/>
                <a:gd name="connsiteY3" fmla="*/ 1358498 h 1670176"/>
                <a:gd name="connsiteX4" fmla="*/ 1257459 w 1569137"/>
                <a:gd name="connsiteY4" fmla="*/ 1670176 h 1670176"/>
                <a:gd name="connsiteX5" fmla="*/ 311678 w 1569137"/>
                <a:gd name="connsiteY5" fmla="*/ 1670176 h 1670176"/>
                <a:gd name="connsiteX6" fmla="*/ 0 w 1569137"/>
                <a:gd name="connsiteY6" fmla="*/ 1358498 h 1670176"/>
                <a:gd name="connsiteX7" fmla="*/ 0 w 1569137"/>
                <a:gd name="connsiteY7" fmla="*/ 311678 h 1670176"/>
                <a:gd name="connsiteX0" fmla="*/ 311678 w 1569137"/>
                <a:gd name="connsiteY0" fmla="*/ 0 h 1670176"/>
                <a:gd name="connsiteX1" fmla="*/ 1257459 w 1569137"/>
                <a:gd name="connsiteY1" fmla="*/ 0 h 1670176"/>
                <a:gd name="connsiteX2" fmla="*/ 1569137 w 1569137"/>
                <a:gd name="connsiteY2" fmla="*/ 311678 h 1670176"/>
                <a:gd name="connsiteX3" fmla="*/ 1569137 w 1569137"/>
                <a:gd name="connsiteY3" fmla="*/ 1358498 h 1670176"/>
                <a:gd name="connsiteX4" fmla="*/ 1257459 w 1569137"/>
                <a:gd name="connsiteY4" fmla="*/ 1670176 h 1670176"/>
                <a:gd name="connsiteX5" fmla="*/ 311678 w 1569137"/>
                <a:gd name="connsiteY5" fmla="*/ 1670176 h 1670176"/>
                <a:gd name="connsiteX6" fmla="*/ 0 w 1569137"/>
                <a:gd name="connsiteY6" fmla="*/ 1358498 h 1670176"/>
                <a:gd name="connsiteX0" fmla="*/ 0 w 1257459"/>
                <a:gd name="connsiteY0" fmla="*/ 0 h 1670176"/>
                <a:gd name="connsiteX1" fmla="*/ 945781 w 1257459"/>
                <a:gd name="connsiteY1" fmla="*/ 0 h 1670176"/>
                <a:gd name="connsiteX2" fmla="*/ 1257459 w 1257459"/>
                <a:gd name="connsiteY2" fmla="*/ 311678 h 1670176"/>
                <a:gd name="connsiteX3" fmla="*/ 1257459 w 1257459"/>
                <a:gd name="connsiteY3" fmla="*/ 1358498 h 1670176"/>
                <a:gd name="connsiteX4" fmla="*/ 945781 w 1257459"/>
                <a:gd name="connsiteY4" fmla="*/ 1670176 h 1670176"/>
                <a:gd name="connsiteX5" fmla="*/ 0 w 1257459"/>
                <a:gd name="connsiteY5" fmla="*/ 1670176 h 1670176"/>
                <a:gd name="connsiteX0" fmla="*/ 945781 w 1257459"/>
                <a:gd name="connsiteY0" fmla="*/ 0 h 1670176"/>
                <a:gd name="connsiteX1" fmla="*/ 1257459 w 1257459"/>
                <a:gd name="connsiteY1" fmla="*/ 311678 h 1670176"/>
                <a:gd name="connsiteX2" fmla="*/ 1257459 w 1257459"/>
                <a:gd name="connsiteY2" fmla="*/ 1358498 h 1670176"/>
                <a:gd name="connsiteX3" fmla="*/ 945781 w 1257459"/>
                <a:gd name="connsiteY3" fmla="*/ 1670176 h 1670176"/>
                <a:gd name="connsiteX4" fmla="*/ 0 w 1257459"/>
                <a:gd name="connsiteY4" fmla="*/ 1670176 h 1670176"/>
                <a:gd name="connsiteX0" fmla="*/ 0 w 311678"/>
                <a:gd name="connsiteY0" fmla="*/ 0 h 1670176"/>
                <a:gd name="connsiteX1" fmla="*/ 311678 w 311678"/>
                <a:gd name="connsiteY1" fmla="*/ 311678 h 1670176"/>
                <a:gd name="connsiteX2" fmla="*/ 311678 w 311678"/>
                <a:gd name="connsiteY2" fmla="*/ 1358498 h 1670176"/>
                <a:gd name="connsiteX3" fmla="*/ 0 w 311678"/>
                <a:gd name="connsiteY3" fmla="*/ 1670176 h 167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678" h="1670176">
                  <a:moveTo>
                    <a:pt x="0" y="0"/>
                  </a:moveTo>
                  <a:cubicBezTo>
                    <a:pt x="172135" y="0"/>
                    <a:pt x="311678" y="139543"/>
                    <a:pt x="311678" y="311678"/>
                  </a:cubicBezTo>
                  <a:lnTo>
                    <a:pt x="311678" y="1358498"/>
                  </a:lnTo>
                  <a:cubicBezTo>
                    <a:pt x="311678" y="1530633"/>
                    <a:pt x="172135" y="1670176"/>
                    <a:pt x="0" y="1670176"/>
                  </a:cubicBezTo>
                </a:path>
              </a:pathLst>
            </a:custGeom>
            <a:noFill/>
            <a:ln w="2857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2" name="Скругленный прямоугольник 171"/>
            <p:cNvSpPr/>
            <p:nvPr/>
          </p:nvSpPr>
          <p:spPr>
            <a:xfrm>
              <a:off x="-369570" y="1303359"/>
              <a:ext cx="537873" cy="58728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73" name="Группа 172"/>
          <p:cNvGrpSpPr/>
          <p:nvPr/>
        </p:nvGrpSpPr>
        <p:grpSpPr>
          <a:xfrm flipH="1">
            <a:off x="9055505" y="3029942"/>
            <a:ext cx="537874" cy="1670176"/>
            <a:chOff x="-369570" y="1303359"/>
            <a:chExt cx="537874" cy="1670176"/>
          </a:xfrm>
        </p:grpSpPr>
        <p:sp>
          <p:nvSpPr>
            <p:cNvPr id="174" name="Скругленный прямоугольник 170"/>
            <p:cNvSpPr/>
            <p:nvPr/>
          </p:nvSpPr>
          <p:spPr>
            <a:xfrm>
              <a:off x="-143374" y="1303359"/>
              <a:ext cx="311678" cy="1670176"/>
            </a:xfrm>
            <a:custGeom>
              <a:avLst/>
              <a:gdLst>
                <a:gd name="connsiteX0" fmla="*/ 0 w 1569137"/>
                <a:gd name="connsiteY0" fmla="*/ 311678 h 1670176"/>
                <a:gd name="connsiteX1" fmla="*/ 311678 w 1569137"/>
                <a:gd name="connsiteY1" fmla="*/ 0 h 1670176"/>
                <a:gd name="connsiteX2" fmla="*/ 1257459 w 1569137"/>
                <a:gd name="connsiteY2" fmla="*/ 0 h 1670176"/>
                <a:gd name="connsiteX3" fmla="*/ 1569137 w 1569137"/>
                <a:gd name="connsiteY3" fmla="*/ 311678 h 1670176"/>
                <a:gd name="connsiteX4" fmla="*/ 1569137 w 1569137"/>
                <a:gd name="connsiteY4" fmla="*/ 1358498 h 1670176"/>
                <a:gd name="connsiteX5" fmla="*/ 1257459 w 1569137"/>
                <a:gd name="connsiteY5" fmla="*/ 1670176 h 1670176"/>
                <a:gd name="connsiteX6" fmla="*/ 311678 w 1569137"/>
                <a:gd name="connsiteY6" fmla="*/ 1670176 h 1670176"/>
                <a:gd name="connsiteX7" fmla="*/ 0 w 1569137"/>
                <a:gd name="connsiteY7" fmla="*/ 1358498 h 1670176"/>
                <a:gd name="connsiteX8" fmla="*/ 0 w 1569137"/>
                <a:gd name="connsiteY8" fmla="*/ 311678 h 1670176"/>
                <a:gd name="connsiteX0" fmla="*/ 311678 w 1569137"/>
                <a:gd name="connsiteY0" fmla="*/ 0 h 1670176"/>
                <a:gd name="connsiteX1" fmla="*/ 1257459 w 1569137"/>
                <a:gd name="connsiteY1" fmla="*/ 0 h 1670176"/>
                <a:gd name="connsiteX2" fmla="*/ 1569137 w 1569137"/>
                <a:gd name="connsiteY2" fmla="*/ 311678 h 1670176"/>
                <a:gd name="connsiteX3" fmla="*/ 1569137 w 1569137"/>
                <a:gd name="connsiteY3" fmla="*/ 1358498 h 1670176"/>
                <a:gd name="connsiteX4" fmla="*/ 1257459 w 1569137"/>
                <a:gd name="connsiteY4" fmla="*/ 1670176 h 1670176"/>
                <a:gd name="connsiteX5" fmla="*/ 311678 w 1569137"/>
                <a:gd name="connsiteY5" fmla="*/ 1670176 h 1670176"/>
                <a:gd name="connsiteX6" fmla="*/ 0 w 1569137"/>
                <a:gd name="connsiteY6" fmla="*/ 1358498 h 1670176"/>
                <a:gd name="connsiteX7" fmla="*/ 0 w 1569137"/>
                <a:gd name="connsiteY7" fmla="*/ 311678 h 1670176"/>
                <a:gd name="connsiteX8" fmla="*/ 403118 w 1569137"/>
                <a:gd name="connsiteY8" fmla="*/ 91440 h 1670176"/>
                <a:gd name="connsiteX0" fmla="*/ 311678 w 1569137"/>
                <a:gd name="connsiteY0" fmla="*/ 0 h 1670176"/>
                <a:gd name="connsiteX1" fmla="*/ 1257459 w 1569137"/>
                <a:gd name="connsiteY1" fmla="*/ 0 h 1670176"/>
                <a:gd name="connsiteX2" fmla="*/ 1569137 w 1569137"/>
                <a:gd name="connsiteY2" fmla="*/ 311678 h 1670176"/>
                <a:gd name="connsiteX3" fmla="*/ 1569137 w 1569137"/>
                <a:gd name="connsiteY3" fmla="*/ 1358498 h 1670176"/>
                <a:gd name="connsiteX4" fmla="*/ 1257459 w 1569137"/>
                <a:gd name="connsiteY4" fmla="*/ 1670176 h 1670176"/>
                <a:gd name="connsiteX5" fmla="*/ 311678 w 1569137"/>
                <a:gd name="connsiteY5" fmla="*/ 1670176 h 1670176"/>
                <a:gd name="connsiteX6" fmla="*/ 0 w 1569137"/>
                <a:gd name="connsiteY6" fmla="*/ 1358498 h 1670176"/>
                <a:gd name="connsiteX7" fmla="*/ 0 w 1569137"/>
                <a:gd name="connsiteY7" fmla="*/ 311678 h 1670176"/>
                <a:gd name="connsiteX0" fmla="*/ 311678 w 1569137"/>
                <a:gd name="connsiteY0" fmla="*/ 0 h 1670176"/>
                <a:gd name="connsiteX1" fmla="*/ 1257459 w 1569137"/>
                <a:gd name="connsiteY1" fmla="*/ 0 h 1670176"/>
                <a:gd name="connsiteX2" fmla="*/ 1569137 w 1569137"/>
                <a:gd name="connsiteY2" fmla="*/ 311678 h 1670176"/>
                <a:gd name="connsiteX3" fmla="*/ 1569137 w 1569137"/>
                <a:gd name="connsiteY3" fmla="*/ 1358498 h 1670176"/>
                <a:gd name="connsiteX4" fmla="*/ 1257459 w 1569137"/>
                <a:gd name="connsiteY4" fmla="*/ 1670176 h 1670176"/>
                <a:gd name="connsiteX5" fmla="*/ 311678 w 1569137"/>
                <a:gd name="connsiteY5" fmla="*/ 1670176 h 1670176"/>
                <a:gd name="connsiteX6" fmla="*/ 0 w 1569137"/>
                <a:gd name="connsiteY6" fmla="*/ 1358498 h 1670176"/>
                <a:gd name="connsiteX0" fmla="*/ 0 w 1257459"/>
                <a:gd name="connsiteY0" fmla="*/ 0 h 1670176"/>
                <a:gd name="connsiteX1" fmla="*/ 945781 w 1257459"/>
                <a:gd name="connsiteY1" fmla="*/ 0 h 1670176"/>
                <a:gd name="connsiteX2" fmla="*/ 1257459 w 1257459"/>
                <a:gd name="connsiteY2" fmla="*/ 311678 h 1670176"/>
                <a:gd name="connsiteX3" fmla="*/ 1257459 w 1257459"/>
                <a:gd name="connsiteY3" fmla="*/ 1358498 h 1670176"/>
                <a:gd name="connsiteX4" fmla="*/ 945781 w 1257459"/>
                <a:gd name="connsiteY4" fmla="*/ 1670176 h 1670176"/>
                <a:gd name="connsiteX5" fmla="*/ 0 w 1257459"/>
                <a:gd name="connsiteY5" fmla="*/ 1670176 h 1670176"/>
                <a:gd name="connsiteX0" fmla="*/ 945781 w 1257459"/>
                <a:gd name="connsiteY0" fmla="*/ 0 h 1670176"/>
                <a:gd name="connsiteX1" fmla="*/ 1257459 w 1257459"/>
                <a:gd name="connsiteY1" fmla="*/ 311678 h 1670176"/>
                <a:gd name="connsiteX2" fmla="*/ 1257459 w 1257459"/>
                <a:gd name="connsiteY2" fmla="*/ 1358498 h 1670176"/>
                <a:gd name="connsiteX3" fmla="*/ 945781 w 1257459"/>
                <a:gd name="connsiteY3" fmla="*/ 1670176 h 1670176"/>
                <a:gd name="connsiteX4" fmla="*/ 0 w 1257459"/>
                <a:gd name="connsiteY4" fmla="*/ 1670176 h 1670176"/>
                <a:gd name="connsiteX0" fmla="*/ 0 w 311678"/>
                <a:gd name="connsiteY0" fmla="*/ 0 h 1670176"/>
                <a:gd name="connsiteX1" fmla="*/ 311678 w 311678"/>
                <a:gd name="connsiteY1" fmla="*/ 311678 h 1670176"/>
                <a:gd name="connsiteX2" fmla="*/ 311678 w 311678"/>
                <a:gd name="connsiteY2" fmla="*/ 1358498 h 1670176"/>
                <a:gd name="connsiteX3" fmla="*/ 0 w 311678"/>
                <a:gd name="connsiteY3" fmla="*/ 1670176 h 1670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678" h="1670176">
                  <a:moveTo>
                    <a:pt x="0" y="0"/>
                  </a:moveTo>
                  <a:cubicBezTo>
                    <a:pt x="172135" y="0"/>
                    <a:pt x="311678" y="139543"/>
                    <a:pt x="311678" y="311678"/>
                  </a:cubicBezTo>
                  <a:lnTo>
                    <a:pt x="311678" y="1358498"/>
                  </a:lnTo>
                  <a:cubicBezTo>
                    <a:pt x="311678" y="1530633"/>
                    <a:pt x="172135" y="1670176"/>
                    <a:pt x="0" y="1670176"/>
                  </a:cubicBezTo>
                </a:path>
              </a:pathLst>
            </a:custGeom>
            <a:noFill/>
            <a:ln w="2857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5" name="Скругленный прямоугольник 174"/>
            <p:cNvSpPr/>
            <p:nvPr/>
          </p:nvSpPr>
          <p:spPr>
            <a:xfrm>
              <a:off x="-369570" y="1303359"/>
              <a:ext cx="537873" cy="58728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76" name="Прямоугольник 175">
            <a:extLst>
              <a:ext uri="{FF2B5EF4-FFF2-40B4-BE49-F238E27FC236}">
                <a16:creationId xmlns:a16="http://schemas.microsoft.com/office/drawing/2014/main" id="{0983C223-23E9-97F8-7473-57563D245AD4}"/>
              </a:ext>
            </a:extLst>
          </p:cNvPr>
          <p:cNvSpPr/>
          <p:nvPr/>
        </p:nvSpPr>
        <p:spPr>
          <a:xfrm>
            <a:off x="0" y="5091153"/>
            <a:ext cx="9144000" cy="52349"/>
          </a:xfrm>
          <a:prstGeom prst="rect">
            <a:avLst/>
          </a:prstGeom>
          <a:gradFill flip="none" rotWithShape="1">
            <a:gsLst>
              <a:gs pos="48500">
                <a:srgbClr val="E81C88"/>
              </a:gs>
              <a:gs pos="0">
                <a:srgbClr val="7030A0"/>
              </a:gs>
              <a:gs pos="100000">
                <a:srgbClr val="014E9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35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783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461" y="195486"/>
            <a:ext cx="909028" cy="446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9" name="Прямая соединительная линия 28"/>
          <p:cNvCxnSpPr/>
          <p:nvPr/>
        </p:nvCxnSpPr>
        <p:spPr>
          <a:xfrm flipV="1">
            <a:off x="216171" y="931870"/>
            <a:ext cx="6737080" cy="4175696"/>
          </a:xfrm>
          <a:prstGeom prst="line">
            <a:avLst/>
          </a:prstGeom>
          <a:ln w="19050">
            <a:solidFill>
              <a:srgbClr val="577C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Скругленный прямоугольник 29"/>
          <p:cNvSpPr/>
          <p:nvPr/>
        </p:nvSpPr>
        <p:spPr>
          <a:xfrm>
            <a:off x="6393485" y="881650"/>
            <a:ext cx="2425463" cy="506529"/>
          </a:xfrm>
          <a:prstGeom prst="roundRect">
            <a:avLst>
              <a:gd name="adj" fmla="val 50000"/>
            </a:avLst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39">
              <a:defRPr/>
            </a:pPr>
            <a:endParaRPr lang="ru-RU" sz="1867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B8EC5B0-5A66-1D4A-97F5-D2E7EDA43BB6}"/>
              </a:ext>
            </a:extLst>
          </p:cNvPr>
          <p:cNvSpPr txBox="1"/>
          <p:nvPr/>
        </p:nvSpPr>
        <p:spPr>
          <a:xfrm>
            <a:off x="2985499" y="2656096"/>
            <a:ext cx="71067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lvl="0" indent="0" defTabSz="895350" eaLnBrk="1" latinLnBrk="0" hangingPunct="1">
              <a:buClr>
                <a:schemeClr val="tx2"/>
              </a:buClr>
              <a:buSzPct val="100000"/>
              <a:defRPr lang="ru-RU" baseline="0" dirty="0">
                <a:latin typeface="+mn-lt"/>
              </a:defRPr>
            </a:lvl1pPr>
            <a:lvl2pPr marL="194400" lvl="1" indent="-190800" defTabSz="895350" eaLnBrk="1" latinLnBrk="0" hangingPunct="1">
              <a:buClr>
                <a:schemeClr val="accent4"/>
              </a:buClr>
              <a:buSzPct val="125000"/>
              <a:buFont typeface="Arial" charset="0"/>
              <a:buChar char="▪"/>
              <a:defRPr lang="ru-RU" baseline="0" dirty="0">
                <a:latin typeface="+mn-lt"/>
              </a:defRPr>
            </a:lvl2pPr>
            <a:lvl3pPr marL="446400" lvl="2" indent="-248400" defTabSz="895350" eaLnBrk="1" latinLnBrk="0" hangingPunct="1">
              <a:buClr>
                <a:schemeClr val="accent4"/>
              </a:buClr>
              <a:buSzPct val="120000"/>
              <a:buFont typeface="Arial" charset="0"/>
              <a:buChar char="–"/>
              <a:defRPr lang="ru-RU" baseline="0" dirty="0">
                <a:latin typeface="+mn-lt"/>
              </a:defRPr>
            </a:lvl3pPr>
            <a:lvl4pPr marL="615600" lvl="3" indent="-154800" defTabSz="895350" eaLnBrk="1" latinLnBrk="0" hangingPunct="1">
              <a:buClr>
                <a:schemeClr val="accent4"/>
              </a:buClr>
              <a:buSzPct val="120000"/>
              <a:buFont typeface="Arial" charset="0"/>
              <a:buChar char="▫"/>
              <a:defRPr lang="ru-RU" baseline="0" dirty="0">
                <a:latin typeface="+mn-lt"/>
              </a:defRPr>
            </a:lvl4pPr>
            <a:lvl5pPr marL="748800" lvl="4" indent="-129600" defTabSz="895350" eaLnBrk="1" latinLnBrk="0" hangingPunct="1">
              <a:buClr>
                <a:schemeClr val="accent4"/>
              </a:buClr>
              <a:buSzPct val="89000"/>
              <a:buFont typeface="Arial" charset="0"/>
              <a:buChar char="-"/>
              <a:defRPr lang="ru-RU" baseline="0" dirty="0">
                <a:latin typeface="+mn-lt"/>
              </a:defRPr>
            </a:lvl5pPr>
            <a:lvl6pPr marL="999794" indent="-173575" defTabSz="119386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2133" baseline="0">
                <a:latin typeface="+mn-lt"/>
              </a:defRPr>
            </a:lvl6pPr>
            <a:lvl7pPr marL="999794" indent="-173575" defTabSz="119386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2133" baseline="0">
                <a:latin typeface="+mn-lt"/>
              </a:defRPr>
            </a:lvl7pPr>
            <a:lvl8pPr marL="999794" indent="-173575" defTabSz="119386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2133" baseline="0">
                <a:latin typeface="+mn-lt"/>
              </a:defRPr>
            </a:lvl8pPr>
            <a:lvl9pPr marL="999794" indent="-173575" defTabSz="119386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2133" baseline="0">
                <a:latin typeface="+mn-lt"/>
              </a:defRPr>
            </a:lvl9pPr>
          </a:lstStyle>
          <a:p>
            <a:pPr algn="r" defTabSz="1193741" fontAlgn="base">
              <a:spcBef>
                <a:spcPct val="0"/>
              </a:spcBef>
              <a:spcAft>
                <a:spcPts val="1200"/>
              </a:spcAft>
              <a:buClr>
                <a:srgbClr val="30454F"/>
              </a:buClr>
              <a:defRPr/>
            </a:pPr>
            <a:r>
              <a:rPr lang="ru-RU" sz="1200" b="1" dirty="0">
                <a:solidFill>
                  <a:srgbClr val="577CA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СТАРТ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EE8D021-9C67-9249-A541-5E4D23A75F8B}"/>
              </a:ext>
            </a:extLst>
          </p:cNvPr>
          <p:cNvSpPr txBox="1"/>
          <p:nvPr/>
        </p:nvSpPr>
        <p:spPr>
          <a:xfrm>
            <a:off x="3782948" y="1840022"/>
            <a:ext cx="118105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lvl="0" indent="0" defTabSz="895350" eaLnBrk="1" latinLnBrk="0" hangingPunct="1">
              <a:buClr>
                <a:schemeClr val="tx2"/>
              </a:buClr>
              <a:buSzPct val="100000"/>
              <a:defRPr lang="ru-RU" baseline="0" dirty="0">
                <a:latin typeface="+mn-lt"/>
              </a:defRPr>
            </a:lvl1pPr>
            <a:lvl2pPr marL="194400" lvl="1" indent="-190800" defTabSz="895350" eaLnBrk="1" latinLnBrk="0" hangingPunct="1">
              <a:buClr>
                <a:schemeClr val="accent4"/>
              </a:buClr>
              <a:buSzPct val="125000"/>
              <a:buFont typeface="Arial" charset="0"/>
              <a:buChar char="▪"/>
              <a:defRPr lang="ru-RU" baseline="0" dirty="0">
                <a:latin typeface="+mn-lt"/>
              </a:defRPr>
            </a:lvl2pPr>
            <a:lvl3pPr marL="446400" lvl="2" indent="-248400" defTabSz="895350" eaLnBrk="1" latinLnBrk="0" hangingPunct="1">
              <a:buClr>
                <a:schemeClr val="accent4"/>
              </a:buClr>
              <a:buSzPct val="120000"/>
              <a:buFont typeface="Arial" charset="0"/>
              <a:buChar char="–"/>
              <a:defRPr lang="ru-RU" baseline="0" dirty="0">
                <a:latin typeface="+mn-lt"/>
              </a:defRPr>
            </a:lvl3pPr>
            <a:lvl4pPr marL="615600" lvl="3" indent="-154800" defTabSz="895350" eaLnBrk="1" latinLnBrk="0" hangingPunct="1">
              <a:buClr>
                <a:schemeClr val="accent4"/>
              </a:buClr>
              <a:buSzPct val="120000"/>
              <a:buFont typeface="Arial" charset="0"/>
              <a:buChar char="▫"/>
              <a:defRPr lang="ru-RU" baseline="0" dirty="0">
                <a:latin typeface="+mn-lt"/>
              </a:defRPr>
            </a:lvl4pPr>
            <a:lvl5pPr marL="748800" lvl="4" indent="-129600" defTabSz="895350" eaLnBrk="1" latinLnBrk="0" hangingPunct="1">
              <a:buClr>
                <a:schemeClr val="accent4"/>
              </a:buClr>
              <a:buSzPct val="89000"/>
              <a:buFont typeface="Arial" charset="0"/>
              <a:buChar char="-"/>
              <a:defRPr lang="ru-RU" baseline="0" dirty="0">
                <a:latin typeface="+mn-lt"/>
              </a:defRPr>
            </a:lvl5pPr>
            <a:lvl6pPr marL="999794" indent="-173575" defTabSz="119386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2133" baseline="0">
                <a:latin typeface="+mn-lt"/>
              </a:defRPr>
            </a:lvl6pPr>
            <a:lvl7pPr marL="999794" indent="-173575" defTabSz="119386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2133" baseline="0">
                <a:latin typeface="+mn-lt"/>
              </a:defRPr>
            </a:lvl7pPr>
            <a:lvl8pPr marL="999794" indent="-173575" defTabSz="119386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2133" baseline="0">
                <a:latin typeface="+mn-lt"/>
              </a:defRPr>
            </a:lvl8pPr>
            <a:lvl9pPr marL="999794" indent="-173575" defTabSz="119386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2133" baseline="0">
                <a:latin typeface="+mn-lt"/>
              </a:defRPr>
            </a:lvl9pPr>
          </a:lstStyle>
          <a:p>
            <a:pPr algn="r" defTabSz="1193741" fontAlgn="base">
              <a:spcBef>
                <a:spcPct val="0"/>
              </a:spcBef>
              <a:spcAft>
                <a:spcPts val="1200"/>
              </a:spcAft>
              <a:buClr>
                <a:srgbClr val="30454F"/>
              </a:buClr>
              <a:defRPr/>
            </a:pPr>
            <a:r>
              <a:rPr lang="ru-RU" sz="1200" b="1" dirty="0">
                <a:solidFill>
                  <a:srgbClr val="577CA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3DE0B56-D665-AD4B-8D9C-4EF1FE66E6AC}"/>
              </a:ext>
            </a:extLst>
          </p:cNvPr>
          <p:cNvSpPr txBox="1"/>
          <p:nvPr/>
        </p:nvSpPr>
        <p:spPr>
          <a:xfrm>
            <a:off x="4160981" y="1037770"/>
            <a:ext cx="2129493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lvl="0" indent="0" defTabSz="895350" eaLnBrk="1" latinLnBrk="0" hangingPunct="1">
              <a:buClr>
                <a:schemeClr val="tx2"/>
              </a:buClr>
              <a:buSzPct val="100000"/>
              <a:defRPr lang="ru-RU" baseline="0" dirty="0">
                <a:latin typeface="+mn-lt"/>
              </a:defRPr>
            </a:lvl1pPr>
            <a:lvl2pPr marL="194400" lvl="1" indent="-190800" defTabSz="895350" eaLnBrk="1" latinLnBrk="0" hangingPunct="1">
              <a:buClr>
                <a:schemeClr val="accent4"/>
              </a:buClr>
              <a:buSzPct val="125000"/>
              <a:buFont typeface="Arial" charset="0"/>
              <a:buChar char="▪"/>
              <a:defRPr lang="ru-RU" baseline="0" dirty="0">
                <a:latin typeface="+mn-lt"/>
              </a:defRPr>
            </a:lvl2pPr>
            <a:lvl3pPr marL="446400" lvl="2" indent="-248400" defTabSz="895350" eaLnBrk="1" latinLnBrk="0" hangingPunct="1">
              <a:buClr>
                <a:schemeClr val="accent4"/>
              </a:buClr>
              <a:buSzPct val="120000"/>
              <a:buFont typeface="Arial" charset="0"/>
              <a:buChar char="–"/>
              <a:defRPr lang="ru-RU" baseline="0" dirty="0">
                <a:latin typeface="+mn-lt"/>
              </a:defRPr>
            </a:lvl3pPr>
            <a:lvl4pPr marL="615600" lvl="3" indent="-154800" defTabSz="895350" eaLnBrk="1" latinLnBrk="0" hangingPunct="1">
              <a:buClr>
                <a:schemeClr val="accent4"/>
              </a:buClr>
              <a:buSzPct val="120000"/>
              <a:buFont typeface="Arial" charset="0"/>
              <a:buChar char="▫"/>
              <a:defRPr lang="ru-RU" baseline="0" dirty="0">
                <a:latin typeface="+mn-lt"/>
              </a:defRPr>
            </a:lvl4pPr>
            <a:lvl5pPr marL="748800" lvl="4" indent="-129600" defTabSz="895350" eaLnBrk="1" latinLnBrk="0" hangingPunct="1">
              <a:buClr>
                <a:schemeClr val="accent4"/>
              </a:buClr>
              <a:buSzPct val="89000"/>
              <a:buFont typeface="Arial" charset="0"/>
              <a:buChar char="-"/>
              <a:defRPr lang="ru-RU" baseline="0" dirty="0">
                <a:latin typeface="+mn-lt"/>
              </a:defRPr>
            </a:lvl5pPr>
            <a:lvl6pPr marL="999794" indent="-173575" defTabSz="119386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2133" baseline="0">
                <a:latin typeface="+mn-lt"/>
              </a:defRPr>
            </a:lvl6pPr>
            <a:lvl7pPr marL="999794" indent="-173575" defTabSz="119386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2133" baseline="0">
                <a:latin typeface="+mn-lt"/>
              </a:defRPr>
            </a:lvl7pPr>
            <a:lvl8pPr marL="999794" indent="-173575" defTabSz="119386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2133" baseline="0">
                <a:latin typeface="+mn-lt"/>
              </a:defRPr>
            </a:lvl8pPr>
            <a:lvl9pPr marL="999794" indent="-173575" defTabSz="119386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2133" baseline="0">
                <a:latin typeface="+mn-lt"/>
              </a:defRPr>
            </a:lvl9pPr>
          </a:lstStyle>
          <a:p>
            <a:pPr algn="r" defTabSz="1193741" fontAlgn="base">
              <a:spcBef>
                <a:spcPct val="0"/>
              </a:spcBef>
              <a:spcAft>
                <a:spcPts val="1200"/>
              </a:spcAft>
              <a:buClr>
                <a:srgbClr val="30454F"/>
              </a:buClr>
              <a:defRPr/>
            </a:pPr>
            <a:r>
              <a:rPr lang="ru-RU" sz="1200" b="1" dirty="0">
                <a:solidFill>
                  <a:srgbClr val="577CA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КОММЕРЦИАЛИЗАЦИЯ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B8EC5B0-5A66-1D4A-97F5-D2E7EDA43BB6}"/>
              </a:ext>
            </a:extLst>
          </p:cNvPr>
          <p:cNvSpPr txBox="1"/>
          <p:nvPr/>
        </p:nvSpPr>
        <p:spPr>
          <a:xfrm>
            <a:off x="410839" y="3481672"/>
            <a:ext cx="2109155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lvl="0" indent="0" defTabSz="895350" eaLnBrk="1" latinLnBrk="0" hangingPunct="1">
              <a:buClr>
                <a:schemeClr val="tx2"/>
              </a:buClr>
              <a:buSzPct val="100000"/>
              <a:defRPr lang="ru-RU" baseline="0" dirty="0">
                <a:latin typeface="+mn-lt"/>
              </a:defRPr>
            </a:lvl1pPr>
            <a:lvl2pPr marL="194400" lvl="1" indent="-190800" defTabSz="895350" eaLnBrk="1" latinLnBrk="0" hangingPunct="1">
              <a:buClr>
                <a:schemeClr val="accent4"/>
              </a:buClr>
              <a:buSzPct val="125000"/>
              <a:buFont typeface="Arial" charset="0"/>
              <a:buChar char="▪"/>
              <a:defRPr lang="ru-RU" baseline="0" dirty="0">
                <a:latin typeface="+mn-lt"/>
              </a:defRPr>
            </a:lvl2pPr>
            <a:lvl3pPr marL="446400" lvl="2" indent="-248400" defTabSz="895350" eaLnBrk="1" latinLnBrk="0" hangingPunct="1">
              <a:buClr>
                <a:schemeClr val="accent4"/>
              </a:buClr>
              <a:buSzPct val="120000"/>
              <a:buFont typeface="Arial" charset="0"/>
              <a:buChar char="–"/>
              <a:defRPr lang="ru-RU" baseline="0" dirty="0">
                <a:latin typeface="+mn-lt"/>
              </a:defRPr>
            </a:lvl3pPr>
            <a:lvl4pPr marL="615600" lvl="3" indent="-154800" defTabSz="895350" eaLnBrk="1" latinLnBrk="0" hangingPunct="1">
              <a:buClr>
                <a:schemeClr val="accent4"/>
              </a:buClr>
              <a:buSzPct val="120000"/>
              <a:buFont typeface="Arial" charset="0"/>
              <a:buChar char="▫"/>
              <a:defRPr lang="ru-RU" baseline="0" dirty="0">
                <a:latin typeface="+mn-lt"/>
              </a:defRPr>
            </a:lvl4pPr>
            <a:lvl5pPr marL="748800" lvl="4" indent="-129600" defTabSz="895350" eaLnBrk="1" latinLnBrk="0" hangingPunct="1">
              <a:buClr>
                <a:schemeClr val="accent4"/>
              </a:buClr>
              <a:buSzPct val="89000"/>
              <a:buFont typeface="Arial" charset="0"/>
              <a:buChar char="-"/>
              <a:defRPr lang="ru-RU" baseline="0" dirty="0">
                <a:latin typeface="+mn-lt"/>
              </a:defRPr>
            </a:lvl5pPr>
            <a:lvl6pPr marL="999794" indent="-173575" defTabSz="119386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2133" baseline="0">
                <a:latin typeface="+mn-lt"/>
              </a:defRPr>
            </a:lvl6pPr>
            <a:lvl7pPr marL="999794" indent="-173575" defTabSz="119386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2133" baseline="0">
                <a:latin typeface="+mn-lt"/>
              </a:defRPr>
            </a:lvl7pPr>
            <a:lvl8pPr marL="999794" indent="-173575" defTabSz="119386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2133" baseline="0">
                <a:latin typeface="+mn-lt"/>
              </a:defRPr>
            </a:lvl8pPr>
            <a:lvl9pPr marL="999794" indent="-173575" defTabSz="119386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2133" baseline="0">
                <a:latin typeface="+mn-lt"/>
              </a:defRPr>
            </a:lvl9pPr>
          </a:lstStyle>
          <a:p>
            <a:pPr defTabSz="1193741" fontAlgn="base">
              <a:spcBef>
                <a:spcPct val="0"/>
              </a:spcBef>
              <a:spcAft>
                <a:spcPts val="1200"/>
              </a:spcAft>
              <a:buClr>
                <a:srgbClr val="30454F"/>
              </a:buClr>
              <a:defRPr/>
            </a:pPr>
            <a:r>
              <a:rPr lang="ru-RU" sz="1200" b="1" dirty="0">
                <a:solidFill>
                  <a:srgbClr val="577CA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СТУДЕНЧЕСКИЙ СТАРТАП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067129" y="1683901"/>
            <a:ext cx="2050610" cy="506529"/>
          </a:xfrm>
          <a:prstGeom prst="roundRect">
            <a:avLst>
              <a:gd name="adj" fmla="val 50000"/>
            </a:avLst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39">
              <a:defRPr/>
            </a:pPr>
            <a:endParaRPr lang="ru-RU" sz="1867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785075" y="2517452"/>
            <a:ext cx="2024308" cy="506529"/>
          </a:xfrm>
          <a:prstGeom prst="roundRect">
            <a:avLst>
              <a:gd name="adj" fmla="val 50000"/>
            </a:avLst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39">
              <a:defRPr/>
            </a:pPr>
            <a:endParaRPr lang="ru-RU" sz="1867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2494951" y="3336739"/>
            <a:ext cx="1796183" cy="506529"/>
          </a:xfrm>
          <a:prstGeom prst="roundRect">
            <a:avLst>
              <a:gd name="adj" fmla="val 50000"/>
            </a:avLst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39">
              <a:defRPr/>
            </a:pPr>
            <a:endParaRPr lang="ru-RU" sz="1867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2601589" y="3426481"/>
            <a:ext cx="319767" cy="319767"/>
          </a:xfrm>
          <a:prstGeom prst="ellipse">
            <a:avLst/>
          </a:prstGeom>
          <a:solidFill>
            <a:srgbClr val="FFCC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39">
              <a:defRPr/>
            </a:pPr>
            <a:endParaRPr lang="ru-RU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6495356" y="975031"/>
            <a:ext cx="319767" cy="319767"/>
          </a:xfrm>
          <a:prstGeom prst="ellipse">
            <a:avLst/>
          </a:prstGeom>
          <a:solidFill>
            <a:srgbClr val="25B4B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39">
              <a:defRPr/>
            </a:pPr>
            <a:endParaRPr lang="ru-RU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5167072" y="1771304"/>
            <a:ext cx="319767" cy="319767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39">
              <a:defRPr/>
            </a:pPr>
            <a:endParaRPr lang="ru-RU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3891028" y="2599490"/>
            <a:ext cx="319767" cy="319767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39">
              <a:defRPr/>
            </a:pPr>
            <a:endParaRPr lang="ru-RU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5486839" y="1724537"/>
            <a:ext cx="127631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39">
              <a:buClr>
                <a:srgbClr val="00B0F0"/>
              </a:buClr>
              <a:defRPr/>
            </a:pP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до 5</a:t>
            </a:r>
            <a:r>
              <a:rPr lang="en-US" sz="12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0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млн руб. 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2921355" y="3377375"/>
            <a:ext cx="11913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39">
              <a:buClr>
                <a:srgbClr val="00B0F0"/>
              </a:buClr>
              <a:defRPr/>
            </a:pP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до 1 млн руб. 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4192900" y="2558088"/>
            <a:ext cx="15999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39">
              <a:buClr>
                <a:srgbClr val="00B0F0"/>
              </a:buClr>
              <a:defRPr/>
            </a:pP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от 4 до 24 млн руб. 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6824176" y="931870"/>
            <a:ext cx="127631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39">
              <a:buClr>
                <a:srgbClr val="00B0F0"/>
              </a:buClr>
              <a:defRPr/>
            </a:pP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до </a:t>
            </a:r>
            <a:r>
              <a:rPr lang="en-US" sz="12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30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млн руб. 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761472" y="3567177"/>
            <a:ext cx="15296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39">
              <a:defRPr/>
            </a:pPr>
            <a:r>
              <a:rPr lang="ru-RU" sz="1000" dirty="0">
                <a:solidFill>
                  <a:srgbClr val="649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Студенты </a:t>
            </a:r>
          </a:p>
        </p:txBody>
      </p:sp>
      <p:pic>
        <p:nvPicPr>
          <p:cNvPr id="9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162" y="3484344"/>
            <a:ext cx="266502" cy="24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190" y="2670894"/>
            <a:ext cx="207443" cy="220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165" y="1020080"/>
            <a:ext cx="226149" cy="226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9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287" y="1848994"/>
            <a:ext cx="182136" cy="176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1" name="Скругленный прямоугольник 100"/>
          <p:cNvSpPr/>
          <p:nvPr/>
        </p:nvSpPr>
        <p:spPr>
          <a:xfrm>
            <a:off x="1100176" y="4138820"/>
            <a:ext cx="1801817" cy="506529"/>
          </a:xfrm>
          <a:prstGeom prst="roundRect">
            <a:avLst>
              <a:gd name="adj" fmla="val 50000"/>
            </a:avLst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39">
              <a:defRPr/>
            </a:pPr>
            <a:endParaRPr lang="ru-RU" sz="1867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2" name="Овал 101"/>
          <p:cNvSpPr/>
          <p:nvPr/>
        </p:nvSpPr>
        <p:spPr>
          <a:xfrm>
            <a:off x="1200116" y="4226489"/>
            <a:ext cx="319767" cy="319767"/>
          </a:xfrm>
          <a:prstGeom prst="ellipse">
            <a:avLst/>
          </a:prstGeom>
          <a:solidFill>
            <a:srgbClr val="9900CC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39">
              <a:defRPr/>
            </a:pPr>
            <a:endParaRPr lang="ru-RU" sz="24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1519883" y="4179457"/>
            <a:ext cx="13821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39">
              <a:buClr>
                <a:srgbClr val="00B0F0"/>
              </a:buClr>
              <a:defRPr/>
            </a:pP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до 500 тыс. руб. </a:t>
            </a:r>
          </a:p>
        </p:txBody>
      </p:sp>
      <p:pic>
        <p:nvPicPr>
          <p:cNvPr id="10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983" y="4269956"/>
            <a:ext cx="234440" cy="221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5" name="TextBox 104">
            <a:extLst>
              <a:ext uri="{FF2B5EF4-FFF2-40B4-BE49-F238E27FC236}">
                <a16:creationId xmlns:a16="http://schemas.microsoft.com/office/drawing/2014/main" id="{0B8EC5B0-5A66-1D4A-97F5-D2E7EDA43BB6}"/>
              </a:ext>
            </a:extLst>
          </p:cNvPr>
          <p:cNvSpPr txBox="1"/>
          <p:nvPr/>
        </p:nvSpPr>
        <p:spPr>
          <a:xfrm>
            <a:off x="312783" y="4285196"/>
            <a:ext cx="781740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lvl="0" indent="0" defTabSz="895350" eaLnBrk="1" latinLnBrk="0" hangingPunct="1">
              <a:buClr>
                <a:schemeClr val="tx2"/>
              </a:buClr>
              <a:buSzPct val="100000"/>
              <a:defRPr lang="ru-RU" baseline="0" dirty="0">
                <a:latin typeface="+mn-lt"/>
              </a:defRPr>
            </a:lvl1pPr>
            <a:lvl2pPr marL="194400" lvl="1" indent="-190800" defTabSz="895350" eaLnBrk="1" latinLnBrk="0" hangingPunct="1">
              <a:buClr>
                <a:schemeClr val="accent4"/>
              </a:buClr>
              <a:buSzPct val="125000"/>
              <a:buFont typeface="Arial" charset="0"/>
              <a:buChar char="▪"/>
              <a:defRPr lang="ru-RU" baseline="0" dirty="0">
                <a:latin typeface="+mn-lt"/>
              </a:defRPr>
            </a:lvl2pPr>
            <a:lvl3pPr marL="446400" lvl="2" indent="-248400" defTabSz="895350" eaLnBrk="1" latinLnBrk="0" hangingPunct="1">
              <a:buClr>
                <a:schemeClr val="accent4"/>
              </a:buClr>
              <a:buSzPct val="120000"/>
              <a:buFont typeface="Arial" charset="0"/>
              <a:buChar char="–"/>
              <a:defRPr lang="ru-RU" baseline="0" dirty="0">
                <a:latin typeface="+mn-lt"/>
              </a:defRPr>
            </a:lvl3pPr>
            <a:lvl4pPr marL="615600" lvl="3" indent="-154800" defTabSz="895350" eaLnBrk="1" latinLnBrk="0" hangingPunct="1">
              <a:buClr>
                <a:schemeClr val="accent4"/>
              </a:buClr>
              <a:buSzPct val="120000"/>
              <a:buFont typeface="Arial" charset="0"/>
              <a:buChar char="▫"/>
              <a:defRPr lang="ru-RU" baseline="0" dirty="0">
                <a:latin typeface="+mn-lt"/>
              </a:defRPr>
            </a:lvl4pPr>
            <a:lvl5pPr marL="748800" lvl="4" indent="-129600" defTabSz="895350" eaLnBrk="1" latinLnBrk="0" hangingPunct="1">
              <a:buClr>
                <a:schemeClr val="accent4"/>
              </a:buClr>
              <a:buSzPct val="89000"/>
              <a:buFont typeface="Arial" charset="0"/>
              <a:buChar char="-"/>
              <a:defRPr lang="ru-RU" baseline="0" dirty="0">
                <a:latin typeface="+mn-lt"/>
              </a:defRPr>
            </a:lvl5pPr>
            <a:lvl6pPr marL="999794" indent="-173575" defTabSz="119386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2133" baseline="0">
                <a:latin typeface="+mn-lt"/>
              </a:defRPr>
            </a:lvl6pPr>
            <a:lvl7pPr marL="999794" indent="-173575" defTabSz="119386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2133" baseline="0">
                <a:latin typeface="+mn-lt"/>
              </a:defRPr>
            </a:lvl7pPr>
            <a:lvl8pPr marL="999794" indent="-173575" defTabSz="119386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2133" baseline="0">
                <a:latin typeface="+mn-lt"/>
              </a:defRPr>
            </a:lvl8pPr>
            <a:lvl9pPr marL="999794" indent="-173575" defTabSz="1193860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sz="2133" baseline="0">
                <a:latin typeface="+mn-lt"/>
              </a:defRPr>
            </a:lvl9pPr>
          </a:lstStyle>
          <a:p>
            <a:pPr algn="ctr" defTabSz="1193741" fontAlgn="base">
              <a:spcBef>
                <a:spcPct val="0"/>
              </a:spcBef>
              <a:spcAft>
                <a:spcPts val="1200"/>
              </a:spcAft>
              <a:buClr>
                <a:srgbClr val="30454F"/>
              </a:buClr>
              <a:defRPr/>
            </a:pPr>
            <a:r>
              <a:rPr lang="ru-RU" sz="1200" b="1" dirty="0">
                <a:solidFill>
                  <a:srgbClr val="577CA9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УМНИК</a:t>
            </a:r>
          </a:p>
        </p:txBody>
      </p:sp>
      <p:sp>
        <p:nvSpPr>
          <p:cNvPr id="106" name="Заголовок 1"/>
          <p:cNvSpPr txBox="1">
            <a:spLocks/>
          </p:cNvSpPr>
          <p:nvPr/>
        </p:nvSpPr>
        <p:spPr bwMode="auto">
          <a:xfrm>
            <a:off x="421926" y="1513683"/>
            <a:ext cx="2204026" cy="32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Взлет – от стартапа до IPO</a:t>
            </a:r>
          </a:p>
        </p:txBody>
      </p:sp>
      <p:sp>
        <p:nvSpPr>
          <p:cNvPr id="107" name="Овал 106"/>
          <p:cNvSpPr/>
          <p:nvPr/>
        </p:nvSpPr>
        <p:spPr bwMode="auto">
          <a:xfrm>
            <a:off x="246005" y="1600550"/>
            <a:ext cx="168976" cy="168976"/>
          </a:xfrm>
          <a:prstGeom prst="ellipse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08" name="Заголовок 1"/>
          <p:cNvSpPr txBox="1">
            <a:spLocks/>
          </p:cNvSpPr>
          <p:nvPr/>
        </p:nvSpPr>
        <p:spPr bwMode="auto">
          <a:xfrm>
            <a:off x="423494" y="1801649"/>
            <a:ext cx="2328243" cy="261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Акселерация субъектов МСП</a:t>
            </a:r>
          </a:p>
        </p:txBody>
      </p:sp>
      <p:sp>
        <p:nvSpPr>
          <p:cNvPr id="109" name="Заголовок 1"/>
          <p:cNvSpPr txBox="1">
            <a:spLocks/>
          </p:cNvSpPr>
          <p:nvPr/>
        </p:nvSpPr>
        <p:spPr bwMode="auto">
          <a:xfrm>
            <a:off x="422321" y="2079968"/>
            <a:ext cx="2329416" cy="23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Искусственный интеллект</a:t>
            </a:r>
          </a:p>
        </p:txBody>
      </p:sp>
      <p:sp>
        <p:nvSpPr>
          <p:cNvPr id="110" name="Овал 109"/>
          <p:cNvSpPr/>
          <p:nvPr/>
        </p:nvSpPr>
        <p:spPr bwMode="auto">
          <a:xfrm>
            <a:off x="245097" y="1855656"/>
            <a:ext cx="168976" cy="168976"/>
          </a:xfrm>
          <a:prstGeom prst="ellipse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pic>
        <p:nvPicPr>
          <p:cNvPr id="111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58" y="1135650"/>
            <a:ext cx="1703043" cy="398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" name="Овал 111"/>
          <p:cNvSpPr/>
          <p:nvPr/>
        </p:nvSpPr>
        <p:spPr bwMode="auto">
          <a:xfrm>
            <a:off x="245097" y="2112812"/>
            <a:ext cx="168976" cy="168976"/>
          </a:xfrm>
          <a:prstGeom prst="ellipse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sp>
        <p:nvSpPr>
          <p:cNvPr id="113" name="Заголовок 1"/>
          <p:cNvSpPr txBox="1">
            <a:spLocks/>
          </p:cNvSpPr>
          <p:nvPr/>
        </p:nvSpPr>
        <p:spPr bwMode="auto">
          <a:xfrm>
            <a:off x="425970" y="2644212"/>
            <a:ext cx="201230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Цифровые технологии</a:t>
            </a:r>
          </a:p>
        </p:txBody>
      </p:sp>
      <p:sp>
        <p:nvSpPr>
          <p:cNvPr id="114" name="Овал 113"/>
          <p:cNvSpPr/>
          <p:nvPr/>
        </p:nvSpPr>
        <p:spPr bwMode="auto">
          <a:xfrm>
            <a:off x="248859" y="2778738"/>
            <a:ext cx="168976" cy="168976"/>
          </a:xfrm>
          <a:prstGeom prst="ellipse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pic>
        <p:nvPicPr>
          <p:cNvPr id="115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581" y="2343980"/>
            <a:ext cx="1310937" cy="371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" name="Заголовок 1"/>
          <p:cNvSpPr txBox="1">
            <a:spLocks/>
          </p:cNvSpPr>
          <p:nvPr/>
        </p:nvSpPr>
        <p:spPr bwMode="auto">
          <a:xfrm>
            <a:off x="6705589" y="3143891"/>
            <a:ext cx="2454456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Национальная технологическая инициатива</a:t>
            </a:r>
          </a:p>
        </p:txBody>
      </p:sp>
      <p:sp>
        <p:nvSpPr>
          <p:cNvPr id="117" name="Заголовок 1"/>
          <p:cNvSpPr txBox="1">
            <a:spLocks/>
          </p:cNvSpPr>
          <p:nvPr/>
        </p:nvSpPr>
        <p:spPr bwMode="auto">
          <a:xfrm>
            <a:off x="6706676" y="2694930"/>
            <a:ext cx="2453369" cy="497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Aft>
                <a:spcPts val="600"/>
              </a:spcAft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Платформа университетского тех. предпринимательства</a:t>
            </a:r>
          </a:p>
        </p:txBody>
      </p:sp>
      <p:sp>
        <p:nvSpPr>
          <p:cNvPr id="118" name="Овал 117"/>
          <p:cNvSpPr/>
          <p:nvPr/>
        </p:nvSpPr>
        <p:spPr bwMode="auto">
          <a:xfrm>
            <a:off x="6529800" y="2780228"/>
            <a:ext cx="168976" cy="168976"/>
          </a:xfrm>
          <a:prstGeom prst="ellipse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pic>
        <p:nvPicPr>
          <p:cNvPr id="119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166" y="2406389"/>
            <a:ext cx="1118996" cy="31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1" name="Заголовок 1"/>
          <p:cNvSpPr txBox="1">
            <a:spLocks/>
          </p:cNvSpPr>
          <p:nvPr/>
        </p:nvSpPr>
        <p:spPr bwMode="auto">
          <a:xfrm>
            <a:off x="6717463" y="3909371"/>
            <a:ext cx="2315248" cy="497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Aft>
                <a:spcPts val="600"/>
              </a:spcAft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Прикладные исследования, разработка и внедрение </a:t>
            </a:r>
            <a:b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электронной продукции</a:t>
            </a:r>
          </a:p>
        </p:txBody>
      </p:sp>
      <p:sp>
        <p:nvSpPr>
          <p:cNvPr id="122" name="Овал 121"/>
          <p:cNvSpPr/>
          <p:nvPr/>
        </p:nvSpPr>
        <p:spPr bwMode="auto">
          <a:xfrm>
            <a:off x="6535999" y="3911598"/>
            <a:ext cx="168976" cy="168976"/>
          </a:xfrm>
          <a:prstGeom prst="ellipse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3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771" y="3617960"/>
            <a:ext cx="1341301" cy="224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4" name="Овал 123"/>
          <p:cNvSpPr/>
          <p:nvPr/>
        </p:nvSpPr>
        <p:spPr bwMode="auto">
          <a:xfrm>
            <a:off x="6529800" y="3189352"/>
            <a:ext cx="168976" cy="168976"/>
          </a:xfrm>
          <a:prstGeom prst="ellipse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pic>
        <p:nvPicPr>
          <p:cNvPr id="125" name="Picture 2" descr="H:\ПРОЕКТЫ\2023 06 13 Общая презентация\Стрелка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75" y="123479"/>
            <a:ext cx="466605" cy="59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" name="Прямоугольник 125">
            <a:extLst>
              <a:ext uri="{FF2B5EF4-FFF2-40B4-BE49-F238E27FC236}">
                <a16:creationId xmlns:a16="http://schemas.microsoft.com/office/drawing/2014/main" id="{8E3F12A2-2FAB-69CA-BF00-EC7FE32EAAF2}"/>
              </a:ext>
            </a:extLst>
          </p:cNvPr>
          <p:cNvSpPr/>
          <p:nvPr/>
        </p:nvSpPr>
        <p:spPr>
          <a:xfrm>
            <a:off x="582882" y="244341"/>
            <a:ext cx="4835054" cy="3616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900" b="1" dirty="0">
                <a:solidFill>
                  <a:srgbClr val="002060"/>
                </a:solidFill>
                <a:latin typeface="DIN Pro Bold" panose="020B0804020101020102" pitchFamily="34" charset="0"/>
                <a:ea typeface="Tahoma" panose="020B0604030504040204" pitchFamily="34" charset="0"/>
                <a:cs typeface="DIN Pro Bold" panose="020B0804020101020102" pitchFamily="34" charset="0"/>
              </a:rPr>
              <a:t>Основная линейка программ Фонда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582881" y="559922"/>
            <a:ext cx="677238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955851" algn="l"/>
              </a:tabLst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рамках федеральных проектов</a:t>
            </a:r>
            <a:endParaRPr lang="ru-RU" sz="13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8" name="Скругленный прямоугольник 127"/>
          <p:cNvSpPr/>
          <p:nvPr/>
        </p:nvSpPr>
        <p:spPr>
          <a:xfrm>
            <a:off x="-1367378" y="1051782"/>
            <a:ext cx="4431864" cy="2030149"/>
          </a:xfrm>
          <a:prstGeom prst="roundRect">
            <a:avLst>
              <a:gd name="adj" fmla="val 22199"/>
            </a:avLst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29" name="Скругленный прямоугольник 128"/>
          <p:cNvSpPr/>
          <p:nvPr/>
        </p:nvSpPr>
        <p:spPr>
          <a:xfrm>
            <a:off x="5908564" y="2126158"/>
            <a:ext cx="3467360" cy="3144919"/>
          </a:xfrm>
          <a:prstGeom prst="roundRect">
            <a:avLst>
              <a:gd name="adj" fmla="val 12205"/>
            </a:avLst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0983C223-23E9-97F8-7473-57563D245AD4}"/>
              </a:ext>
            </a:extLst>
          </p:cNvPr>
          <p:cNvSpPr/>
          <p:nvPr/>
        </p:nvSpPr>
        <p:spPr>
          <a:xfrm>
            <a:off x="0" y="5091153"/>
            <a:ext cx="9144000" cy="52349"/>
          </a:xfrm>
          <a:prstGeom prst="rect">
            <a:avLst/>
          </a:prstGeom>
          <a:gradFill flip="none" rotWithShape="1">
            <a:gsLst>
              <a:gs pos="48500">
                <a:srgbClr val="E81C88"/>
              </a:gs>
              <a:gs pos="0">
                <a:srgbClr val="7030A0"/>
              </a:gs>
              <a:gs pos="100000">
                <a:srgbClr val="014E9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350">
              <a:solidFill>
                <a:srgbClr val="002060"/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4129550" y="2745243"/>
            <a:ext cx="22321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39">
              <a:defRPr/>
            </a:pPr>
            <a:r>
              <a:rPr lang="ru-RU" sz="1000" dirty="0" err="1">
                <a:solidFill>
                  <a:srgbClr val="649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Стартапы</a:t>
            </a:r>
            <a:r>
              <a:rPr lang="ru-RU" sz="1000" dirty="0">
                <a:solidFill>
                  <a:srgbClr val="649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ранних стадий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5410115" y="1938510"/>
            <a:ext cx="22321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39">
              <a:defRPr/>
            </a:pPr>
            <a:r>
              <a:rPr lang="ru-RU" sz="1000" dirty="0">
                <a:solidFill>
                  <a:srgbClr val="649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Юр. лица - НИОКР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1372332" y="4355763"/>
            <a:ext cx="15296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39">
              <a:defRPr/>
            </a:pPr>
            <a:r>
              <a:rPr lang="ru-RU" sz="1000" dirty="0">
                <a:solidFill>
                  <a:srgbClr val="649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Молодые ученые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6788650" y="1116944"/>
            <a:ext cx="28708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39">
              <a:defRPr/>
            </a:pPr>
            <a:r>
              <a:rPr lang="ru-RU" sz="1000" dirty="0">
                <a:solidFill>
                  <a:srgbClr val="649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Юр. лица - коммерциализация</a:t>
            </a:r>
          </a:p>
        </p:txBody>
      </p:sp>
      <p:sp>
        <p:nvSpPr>
          <p:cNvPr id="58" name="Заголовок 1"/>
          <p:cNvSpPr txBox="1">
            <a:spLocks/>
          </p:cNvSpPr>
          <p:nvPr/>
        </p:nvSpPr>
        <p:spPr bwMode="auto">
          <a:xfrm>
            <a:off x="6717463" y="4496421"/>
            <a:ext cx="2315248" cy="497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Aft>
                <a:spcPts val="600"/>
              </a:spcAft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2024 года:                        </a:t>
            </a:r>
            <a:r>
              <a:rPr lang="ru-RU" sz="12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производства средств производства</a:t>
            </a:r>
          </a:p>
        </p:txBody>
      </p:sp>
      <p:sp>
        <p:nvSpPr>
          <p:cNvPr id="59" name="Овал 58"/>
          <p:cNvSpPr/>
          <p:nvPr/>
        </p:nvSpPr>
        <p:spPr bwMode="auto">
          <a:xfrm>
            <a:off x="6535999" y="4491006"/>
            <a:ext cx="168976" cy="168976"/>
          </a:xfrm>
          <a:prstGeom prst="ellipse">
            <a:avLst/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71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Скругленный прямоугольник 61"/>
          <p:cNvSpPr/>
          <p:nvPr/>
        </p:nvSpPr>
        <p:spPr bwMode="auto">
          <a:xfrm rot="16200000">
            <a:off x="1738767" y="983381"/>
            <a:ext cx="571930" cy="3546419"/>
          </a:xfrm>
          <a:custGeom>
            <a:avLst/>
            <a:gdLst>
              <a:gd name="connsiteX0" fmla="*/ 0 w 571930"/>
              <a:gd name="connsiteY0" fmla="*/ 285965 h 3546419"/>
              <a:gd name="connsiteX1" fmla="*/ 285965 w 571930"/>
              <a:gd name="connsiteY1" fmla="*/ 0 h 3546419"/>
              <a:gd name="connsiteX2" fmla="*/ 285965 w 571930"/>
              <a:gd name="connsiteY2" fmla="*/ 0 h 3546419"/>
              <a:gd name="connsiteX3" fmla="*/ 571930 w 571930"/>
              <a:gd name="connsiteY3" fmla="*/ 285965 h 3546419"/>
              <a:gd name="connsiteX4" fmla="*/ 571930 w 571930"/>
              <a:gd name="connsiteY4" fmla="*/ 3260454 h 3546419"/>
              <a:gd name="connsiteX5" fmla="*/ 285965 w 571930"/>
              <a:gd name="connsiteY5" fmla="*/ 3546419 h 3546419"/>
              <a:gd name="connsiteX6" fmla="*/ 285965 w 571930"/>
              <a:gd name="connsiteY6" fmla="*/ 3546419 h 3546419"/>
              <a:gd name="connsiteX7" fmla="*/ 0 w 571930"/>
              <a:gd name="connsiteY7" fmla="*/ 3260454 h 3546419"/>
              <a:gd name="connsiteX8" fmla="*/ 0 w 571930"/>
              <a:gd name="connsiteY8" fmla="*/ 285965 h 3546419"/>
              <a:gd name="connsiteX0" fmla="*/ 0 w 571930"/>
              <a:gd name="connsiteY0" fmla="*/ 3260454 h 3546419"/>
              <a:gd name="connsiteX1" fmla="*/ 0 w 571930"/>
              <a:gd name="connsiteY1" fmla="*/ 285965 h 3546419"/>
              <a:gd name="connsiteX2" fmla="*/ 285965 w 571930"/>
              <a:gd name="connsiteY2" fmla="*/ 0 h 3546419"/>
              <a:gd name="connsiteX3" fmla="*/ 285965 w 571930"/>
              <a:gd name="connsiteY3" fmla="*/ 0 h 3546419"/>
              <a:gd name="connsiteX4" fmla="*/ 571930 w 571930"/>
              <a:gd name="connsiteY4" fmla="*/ 285965 h 3546419"/>
              <a:gd name="connsiteX5" fmla="*/ 571930 w 571930"/>
              <a:gd name="connsiteY5" fmla="*/ 3260454 h 3546419"/>
              <a:gd name="connsiteX6" fmla="*/ 285965 w 571930"/>
              <a:gd name="connsiteY6" fmla="*/ 3546419 h 3546419"/>
              <a:gd name="connsiteX7" fmla="*/ 285965 w 571930"/>
              <a:gd name="connsiteY7" fmla="*/ 3546419 h 3546419"/>
              <a:gd name="connsiteX8" fmla="*/ 91440 w 571930"/>
              <a:gd name="connsiteY8" fmla="*/ 3351894 h 3546419"/>
              <a:gd name="connsiteX0" fmla="*/ 0 w 571930"/>
              <a:gd name="connsiteY0" fmla="*/ 3260454 h 3546419"/>
              <a:gd name="connsiteX1" fmla="*/ 0 w 571930"/>
              <a:gd name="connsiteY1" fmla="*/ 285965 h 3546419"/>
              <a:gd name="connsiteX2" fmla="*/ 285965 w 571930"/>
              <a:gd name="connsiteY2" fmla="*/ 0 h 3546419"/>
              <a:gd name="connsiteX3" fmla="*/ 285965 w 571930"/>
              <a:gd name="connsiteY3" fmla="*/ 0 h 3546419"/>
              <a:gd name="connsiteX4" fmla="*/ 571930 w 571930"/>
              <a:gd name="connsiteY4" fmla="*/ 285965 h 3546419"/>
              <a:gd name="connsiteX5" fmla="*/ 571930 w 571930"/>
              <a:gd name="connsiteY5" fmla="*/ 3260454 h 3546419"/>
              <a:gd name="connsiteX6" fmla="*/ 285965 w 571930"/>
              <a:gd name="connsiteY6" fmla="*/ 3546419 h 3546419"/>
              <a:gd name="connsiteX7" fmla="*/ 285965 w 571930"/>
              <a:gd name="connsiteY7" fmla="*/ 3546419 h 3546419"/>
              <a:gd name="connsiteX0" fmla="*/ 0 w 571930"/>
              <a:gd name="connsiteY0" fmla="*/ 285965 h 3546419"/>
              <a:gd name="connsiteX1" fmla="*/ 285965 w 571930"/>
              <a:gd name="connsiteY1" fmla="*/ 0 h 3546419"/>
              <a:gd name="connsiteX2" fmla="*/ 285965 w 571930"/>
              <a:gd name="connsiteY2" fmla="*/ 0 h 3546419"/>
              <a:gd name="connsiteX3" fmla="*/ 571930 w 571930"/>
              <a:gd name="connsiteY3" fmla="*/ 285965 h 3546419"/>
              <a:gd name="connsiteX4" fmla="*/ 571930 w 571930"/>
              <a:gd name="connsiteY4" fmla="*/ 3260454 h 3546419"/>
              <a:gd name="connsiteX5" fmla="*/ 285965 w 571930"/>
              <a:gd name="connsiteY5" fmla="*/ 3546419 h 3546419"/>
              <a:gd name="connsiteX6" fmla="*/ 285965 w 571930"/>
              <a:gd name="connsiteY6" fmla="*/ 3546419 h 3546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1930" h="3546419">
                <a:moveTo>
                  <a:pt x="0" y="285965"/>
                </a:moveTo>
                <a:cubicBezTo>
                  <a:pt x="0" y="128031"/>
                  <a:pt x="128031" y="0"/>
                  <a:pt x="285965" y="0"/>
                </a:cubicBezTo>
                <a:lnTo>
                  <a:pt x="285965" y="0"/>
                </a:lnTo>
                <a:cubicBezTo>
                  <a:pt x="443899" y="0"/>
                  <a:pt x="571930" y="128031"/>
                  <a:pt x="571930" y="285965"/>
                </a:cubicBezTo>
                <a:lnTo>
                  <a:pt x="571930" y="3260454"/>
                </a:lnTo>
                <a:cubicBezTo>
                  <a:pt x="571930" y="3418388"/>
                  <a:pt x="443899" y="3546419"/>
                  <a:pt x="285965" y="3546419"/>
                </a:cubicBezTo>
                <a:lnTo>
                  <a:pt x="285965" y="3546419"/>
                </a:lnTo>
              </a:path>
            </a:pathLst>
          </a:cu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sp>
        <p:nvSpPr>
          <p:cNvPr id="61" name="Скругленный прямоугольник 60"/>
          <p:cNvSpPr/>
          <p:nvPr/>
        </p:nvSpPr>
        <p:spPr bwMode="auto">
          <a:xfrm>
            <a:off x="145929" y="3908379"/>
            <a:ext cx="8269808" cy="1686640"/>
          </a:xfrm>
          <a:prstGeom prst="roundRect">
            <a:avLst>
              <a:gd name="adj" fmla="val 50000"/>
            </a:avLst>
          </a:prstGeom>
          <a:solidFill>
            <a:srgbClr val="F3F6F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sp>
        <p:nvSpPr>
          <p:cNvPr id="60" name="Скругленный прямоугольник 59"/>
          <p:cNvSpPr/>
          <p:nvPr/>
        </p:nvSpPr>
        <p:spPr bwMode="auto">
          <a:xfrm rot="16200000">
            <a:off x="5991761" y="973837"/>
            <a:ext cx="571930" cy="3555468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sp>
        <p:nvSpPr>
          <p:cNvPr id="59" name="Скругленный прямоугольник 58"/>
          <p:cNvSpPr/>
          <p:nvPr/>
        </p:nvSpPr>
        <p:spPr bwMode="auto">
          <a:xfrm rot="16200000">
            <a:off x="5991763" y="287895"/>
            <a:ext cx="571930" cy="3555468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sp>
        <p:nvSpPr>
          <p:cNvPr id="58" name="Скругленный прямоугольник 57"/>
          <p:cNvSpPr/>
          <p:nvPr/>
        </p:nvSpPr>
        <p:spPr bwMode="auto">
          <a:xfrm rot="16200000">
            <a:off x="1738766" y="292418"/>
            <a:ext cx="571930" cy="3546419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460" y="195486"/>
            <a:ext cx="909028" cy="446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1587076" y="339502"/>
            <a:ext cx="10759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программа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403648" y="611977"/>
            <a:ext cx="17075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«УМНИК»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587076" y="1039837"/>
            <a:ext cx="22108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реализуется с 2007 года</a:t>
            </a:r>
          </a:p>
        </p:txBody>
      </p:sp>
      <p:sp>
        <p:nvSpPr>
          <p:cNvPr id="98" name="Text Box 10"/>
          <p:cNvSpPr txBox="1">
            <a:spLocks noChangeArrowheads="1"/>
          </p:cNvSpPr>
          <p:nvPr/>
        </p:nvSpPr>
        <p:spPr bwMode="auto">
          <a:xfrm>
            <a:off x="859510" y="1955981"/>
            <a:ext cx="3512764" cy="219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90" tIns="17145" rIns="34290" bIns="17145">
            <a:spAutoFit/>
          </a:bodyPr>
          <a:lstStyle/>
          <a:p>
            <a:pPr>
              <a:buClr>
                <a:srgbClr val="7030A0"/>
              </a:buClr>
            </a:pPr>
            <a:r>
              <a:rPr lang="ru-RU" sz="1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Физические лица от 18 до 30 лет</a:t>
            </a:r>
          </a:p>
        </p:txBody>
      </p:sp>
      <p:sp>
        <p:nvSpPr>
          <p:cNvPr id="99" name="Text Box 10"/>
          <p:cNvSpPr txBox="1">
            <a:spLocks noChangeArrowheads="1"/>
          </p:cNvSpPr>
          <p:nvPr/>
        </p:nvSpPr>
        <p:spPr bwMode="auto">
          <a:xfrm>
            <a:off x="5213419" y="1951769"/>
            <a:ext cx="2454924" cy="219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90" tIns="17145" rIns="34290" bIns="17145">
            <a:spAutoFit/>
          </a:bodyPr>
          <a:lstStyle/>
          <a:p>
            <a:pPr marL="285750" indent="-285750"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500 тыс. рублей на </a:t>
            </a:r>
            <a:r>
              <a:rPr lang="en-US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год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829519" y="2642691"/>
            <a:ext cx="6622801" cy="1513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43" marR="1997810">
              <a:spcBef>
                <a:spcPts val="187"/>
              </a:spcBef>
            </a:pPr>
            <a:r>
              <a:rPr lang="ru-RU" sz="1200" b="1" spc="1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Ож</a:t>
            </a:r>
            <a:r>
              <a:rPr lang="ru-RU" sz="1200" b="1" spc="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ид</a:t>
            </a:r>
            <a:r>
              <a:rPr lang="ru-RU" sz="1200" b="1" spc="8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</a:t>
            </a:r>
            <a:r>
              <a:rPr lang="ru-RU" sz="1200" b="1" spc="37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</a:t>
            </a:r>
            <a:r>
              <a:rPr lang="ru-RU" sz="1200" b="1" spc="-2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мы</a:t>
            </a:r>
            <a:r>
              <a:rPr lang="ru-RU" sz="1200" b="1" spc="4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</a:t>
            </a:r>
            <a:r>
              <a:rPr lang="ru-RU" sz="1200" b="1" spc="-12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b="1" spc="97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</a:t>
            </a:r>
            <a:r>
              <a:rPr lang="ru-RU" sz="1200" b="1" spc="37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</a:t>
            </a:r>
            <a:r>
              <a:rPr lang="ru-RU" sz="1200" b="1" spc="-9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</a:t>
            </a:r>
            <a:r>
              <a:rPr lang="ru-RU" sz="1200" b="1" spc="1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</a:t>
            </a:r>
            <a:r>
              <a:rPr lang="ru-RU" sz="1200" b="1" spc="-57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</a:t>
            </a:r>
            <a:r>
              <a:rPr lang="ru-RU" sz="1200" b="1" spc="-5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ь</a:t>
            </a:r>
            <a:r>
              <a:rPr lang="ru-RU" sz="1200" b="1" spc="1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</a:t>
            </a:r>
            <a:r>
              <a:rPr lang="ru-RU" sz="1200" b="1" spc="8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</a:t>
            </a:r>
            <a:r>
              <a:rPr lang="ru-RU" sz="1200" b="1" spc="1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</a:t>
            </a:r>
            <a:r>
              <a:rPr lang="ru-RU" sz="1200" b="1" spc="-2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ы</a:t>
            </a:r>
            <a:r>
              <a:rPr lang="ru-RU" sz="1200" b="1" spc="-21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179493" marR="1997810" indent="-171450">
              <a:spcBef>
                <a:spcPts val="187"/>
              </a:spcBef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ru-RU" sz="1200" spc="27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Завершенная </a:t>
            </a:r>
            <a:r>
              <a:rPr lang="ru-RU" sz="1200" spc="147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НИР</a:t>
            </a:r>
          </a:p>
          <a:p>
            <a:pPr marL="179493" marR="1997810" indent="-171450">
              <a:spcBef>
                <a:spcPts val="187"/>
              </a:spcBef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Заявка</a:t>
            </a:r>
            <a:r>
              <a:rPr lang="ru-RU" sz="1200" spc="-11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spc="5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</a:t>
            </a:r>
            <a:r>
              <a:rPr lang="ru-RU" sz="1200" spc="-11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spc="2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защиту</a:t>
            </a:r>
            <a:r>
              <a:rPr lang="ru-RU" sz="1200" spc="-11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spc="1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РИД</a:t>
            </a:r>
            <a:endParaRPr lang="ru-RU" sz="1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9493" marR="1997810" indent="-171450">
              <a:spcBef>
                <a:spcPts val="187"/>
              </a:spcBef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ru-RU" sz="1200" spc="4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Бизнес-план</a:t>
            </a:r>
            <a:r>
              <a:rPr lang="ru-RU" sz="1200" spc="-11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spc="5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инновационного</a:t>
            </a:r>
            <a:r>
              <a:rPr lang="ru-RU" sz="1200" spc="-11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spc="5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проекта или</a:t>
            </a:r>
          </a:p>
          <a:p>
            <a:pPr marL="179493" marR="1997810" indent="-171450">
              <a:spcBef>
                <a:spcPts val="187"/>
              </a:spcBef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ru-RU" sz="1200" spc="5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Подача заявки на конкурс «Студенческий стартап»</a:t>
            </a:r>
          </a:p>
          <a:p>
            <a:pPr marL="179493" marR="1997810" indent="-171450">
              <a:spcBef>
                <a:spcPts val="187"/>
              </a:spcBef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ru-RU" sz="1200" spc="5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Дорожная</a:t>
            </a:r>
            <a:r>
              <a:rPr lang="ru-RU" sz="1200" spc="-97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spc="4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карта</a:t>
            </a:r>
            <a:r>
              <a:rPr lang="ru-RU" sz="1200" spc="-97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spc="5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проекта</a:t>
            </a:r>
            <a:endParaRPr lang="ru-RU" sz="1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Clr>
                <a:srgbClr val="FF0000"/>
              </a:buClr>
            </a:pPr>
            <a:endParaRPr lang="ru-RU" sz="1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1" name="Picture 2" descr="C:\Users\Handogina\Desktop\Иконки\16_FASIE_ikonk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74" y="1862328"/>
            <a:ext cx="413644" cy="413644"/>
          </a:xfrm>
          <a:prstGeom prst="rect">
            <a:avLst/>
          </a:prstGeom>
          <a:noFill/>
        </p:spPr>
      </p:pic>
      <p:pic>
        <p:nvPicPr>
          <p:cNvPr id="102" name="Picture 3" descr="C:\Users\Handogina\Desktop\Иконки\14_FASIE_ikonk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52" y="1853129"/>
            <a:ext cx="413644" cy="413644"/>
          </a:xfrm>
          <a:prstGeom prst="rect">
            <a:avLst/>
          </a:prstGeom>
          <a:noFill/>
        </p:spPr>
      </p:pic>
      <p:pic>
        <p:nvPicPr>
          <p:cNvPr id="103" name="Picture 5" descr="C:\Users\Handogina\Desktop\Иконки\26_FASIE_ikonk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52" y="2549768"/>
            <a:ext cx="413644" cy="413644"/>
          </a:xfrm>
          <a:prstGeom prst="rect">
            <a:avLst/>
          </a:prstGeom>
          <a:noFill/>
        </p:spPr>
      </p:pic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251520" y="195486"/>
            <a:ext cx="1125538" cy="1349375"/>
            <a:chOff x="204" y="164"/>
            <a:chExt cx="709" cy="850"/>
          </a:xfrm>
        </p:grpSpPr>
        <p:sp>
          <p:nvSpPr>
            <p:cNvPr id="7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" y="164"/>
              <a:ext cx="709" cy="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452" y="280"/>
              <a:ext cx="111" cy="61"/>
            </a:xfrm>
            <a:custGeom>
              <a:avLst/>
              <a:gdLst>
                <a:gd name="T0" fmla="*/ 0 w 111"/>
                <a:gd name="T1" fmla="*/ 61 h 61"/>
                <a:gd name="T2" fmla="*/ 106 w 111"/>
                <a:gd name="T3" fmla="*/ 0 h 61"/>
                <a:gd name="T4" fmla="*/ 111 w 111"/>
                <a:gd name="T5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1" h="61">
                  <a:moveTo>
                    <a:pt x="0" y="61"/>
                  </a:moveTo>
                  <a:lnTo>
                    <a:pt x="106" y="0"/>
                  </a:lnTo>
                  <a:lnTo>
                    <a:pt x="111" y="2"/>
                  </a:lnTo>
                </a:path>
              </a:pathLst>
            </a:cu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Line 6"/>
            <p:cNvSpPr>
              <a:spLocks noChangeShapeType="1"/>
            </p:cNvSpPr>
            <p:nvPr/>
          </p:nvSpPr>
          <p:spPr bwMode="auto">
            <a:xfrm flipV="1">
              <a:off x="291" y="341"/>
              <a:ext cx="161" cy="97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87" y="438"/>
              <a:ext cx="4" cy="319"/>
            </a:xfrm>
            <a:custGeom>
              <a:avLst/>
              <a:gdLst>
                <a:gd name="T0" fmla="*/ 4 w 4"/>
                <a:gd name="T1" fmla="*/ 0 h 319"/>
                <a:gd name="T2" fmla="*/ 0 w 4"/>
                <a:gd name="T3" fmla="*/ 2 h 319"/>
                <a:gd name="T4" fmla="*/ 0 w 4"/>
                <a:gd name="T5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19">
                  <a:moveTo>
                    <a:pt x="4" y="0"/>
                  </a:moveTo>
                  <a:lnTo>
                    <a:pt x="0" y="2"/>
                  </a:lnTo>
                  <a:lnTo>
                    <a:pt x="0" y="319"/>
                  </a:lnTo>
                </a:path>
              </a:pathLst>
            </a:cu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8"/>
            <p:cNvSpPr>
              <a:spLocks noChangeShapeType="1"/>
            </p:cNvSpPr>
            <p:nvPr/>
          </p:nvSpPr>
          <p:spPr bwMode="auto">
            <a:xfrm flipH="1" flipV="1">
              <a:off x="291" y="438"/>
              <a:ext cx="95" cy="57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287" y="757"/>
              <a:ext cx="170" cy="99"/>
            </a:xfrm>
            <a:custGeom>
              <a:avLst/>
              <a:gdLst>
                <a:gd name="T0" fmla="*/ 0 w 170"/>
                <a:gd name="T1" fmla="*/ 0 h 99"/>
                <a:gd name="T2" fmla="*/ 0 w 170"/>
                <a:gd name="T3" fmla="*/ 0 h 99"/>
                <a:gd name="T4" fmla="*/ 170 w 170"/>
                <a:gd name="T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0" h="99">
                  <a:moveTo>
                    <a:pt x="0" y="0"/>
                  </a:moveTo>
                  <a:lnTo>
                    <a:pt x="0" y="0"/>
                  </a:lnTo>
                  <a:lnTo>
                    <a:pt x="170" y="99"/>
                  </a:lnTo>
                </a:path>
              </a:pathLst>
            </a:cu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457" y="856"/>
              <a:ext cx="106" cy="61"/>
            </a:xfrm>
            <a:custGeom>
              <a:avLst/>
              <a:gdLst>
                <a:gd name="T0" fmla="*/ 106 w 106"/>
                <a:gd name="T1" fmla="*/ 59 h 61"/>
                <a:gd name="T2" fmla="*/ 101 w 106"/>
                <a:gd name="T3" fmla="*/ 61 h 61"/>
                <a:gd name="T4" fmla="*/ 0 w 106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61">
                  <a:moveTo>
                    <a:pt x="106" y="59"/>
                  </a:moveTo>
                  <a:lnTo>
                    <a:pt x="101" y="61"/>
                  </a:lnTo>
                  <a:lnTo>
                    <a:pt x="0" y="0"/>
                  </a:lnTo>
                </a:path>
              </a:pathLst>
            </a:cu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Line 11"/>
            <p:cNvSpPr>
              <a:spLocks noChangeShapeType="1"/>
            </p:cNvSpPr>
            <p:nvPr/>
          </p:nvSpPr>
          <p:spPr bwMode="auto">
            <a:xfrm flipH="1">
              <a:off x="287" y="695"/>
              <a:ext cx="104" cy="62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Line 12"/>
            <p:cNvSpPr>
              <a:spLocks noChangeShapeType="1"/>
            </p:cNvSpPr>
            <p:nvPr/>
          </p:nvSpPr>
          <p:spPr bwMode="auto">
            <a:xfrm flipH="1" flipV="1">
              <a:off x="563" y="282"/>
              <a:ext cx="97" cy="57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" name="Line 13"/>
            <p:cNvSpPr>
              <a:spLocks noChangeShapeType="1"/>
            </p:cNvSpPr>
            <p:nvPr/>
          </p:nvSpPr>
          <p:spPr bwMode="auto">
            <a:xfrm>
              <a:off x="750" y="391"/>
              <a:ext cx="78" cy="47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738" y="757"/>
              <a:ext cx="92" cy="54"/>
            </a:xfrm>
            <a:custGeom>
              <a:avLst/>
              <a:gdLst>
                <a:gd name="T0" fmla="*/ 0 w 92"/>
                <a:gd name="T1" fmla="*/ 54 h 54"/>
                <a:gd name="T2" fmla="*/ 92 w 92"/>
                <a:gd name="T3" fmla="*/ 0 h 54"/>
                <a:gd name="T4" fmla="*/ 92 w 92"/>
                <a:gd name="T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54">
                  <a:moveTo>
                    <a:pt x="0" y="54"/>
                  </a:moveTo>
                  <a:lnTo>
                    <a:pt x="92" y="0"/>
                  </a:lnTo>
                  <a:lnTo>
                    <a:pt x="92" y="0"/>
                  </a:lnTo>
                </a:path>
              </a:pathLst>
            </a:cu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Line 15"/>
            <p:cNvSpPr>
              <a:spLocks noChangeShapeType="1"/>
            </p:cNvSpPr>
            <p:nvPr/>
          </p:nvSpPr>
          <p:spPr bwMode="auto">
            <a:xfrm flipV="1">
              <a:off x="563" y="863"/>
              <a:ext cx="88" cy="52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828" y="438"/>
              <a:ext cx="2" cy="113"/>
            </a:xfrm>
            <a:custGeom>
              <a:avLst/>
              <a:gdLst>
                <a:gd name="T0" fmla="*/ 2 w 2"/>
                <a:gd name="T1" fmla="*/ 113 h 113"/>
                <a:gd name="T2" fmla="*/ 2 w 2"/>
                <a:gd name="T3" fmla="*/ 2 h 113"/>
                <a:gd name="T4" fmla="*/ 0 w 2"/>
                <a:gd name="T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13">
                  <a:moveTo>
                    <a:pt x="2" y="113"/>
                  </a:move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Line 17"/>
            <p:cNvSpPr>
              <a:spLocks noChangeShapeType="1"/>
            </p:cNvSpPr>
            <p:nvPr/>
          </p:nvSpPr>
          <p:spPr bwMode="auto">
            <a:xfrm flipV="1">
              <a:off x="830" y="646"/>
              <a:ext cx="0" cy="111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391" y="695"/>
              <a:ext cx="172" cy="99"/>
            </a:xfrm>
            <a:custGeom>
              <a:avLst/>
              <a:gdLst>
                <a:gd name="T0" fmla="*/ 0 w 172"/>
                <a:gd name="T1" fmla="*/ 0 h 99"/>
                <a:gd name="T2" fmla="*/ 167 w 172"/>
                <a:gd name="T3" fmla="*/ 99 h 99"/>
                <a:gd name="T4" fmla="*/ 172 w 172"/>
                <a:gd name="T5" fmla="*/ 9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2" h="99">
                  <a:moveTo>
                    <a:pt x="0" y="0"/>
                  </a:moveTo>
                  <a:lnTo>
                    <a:pt x="167" y="99"/>
                  </a:lnTo>
                  <a:lnTo>
                    <a:pt x="172" y="97"/>
                  </a:lnTo>
                </a:path>
              </a:pathLst>
            </a:cu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386" y="495"/>
              <a:ext cx="5" cy="200"/>
            </a:xfrm>
            <a:custGeom>
              <a:avLst/>
              <a:gdLst>
                <a:gd name="T0" fmla="*/ 0 w 5"/>
                <a:gd name="T1" fmla="*/ 0 h 200"/>
                <a:gd name="T2" fmla="*/ 0 w 5"/>
                <a:gd name="T3" fmla="*/ 198 h 200"/>
                <a:gd name="T4" fmla="*/ 5 w 5"/>
                <a:gd name="T5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00">
                  <a:moveTo>
                    <a:pt x="0" y="0"/>
                  </a:moveTo>
                  <a:lnTo>
                    <a:pt x="0" y="198"/>
                  </a:lnTo>
                  <a:lnTo>
                    <a:pt x="5" y="200"/>
                  </a:lnTo>
                </a:path>
              </a:pathLst>
            </a:cu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Line 20"/>
            <p:cNvSpPr>
              <a:spLocks noChangeShapeType="1"/>
            </p:cNvSpPr>
            <p:nvPr/>
          </p:nvSpPr>
          <p:spPr bwMode="auto">
            <a:xfrm flipV="1">
              <a:off x="391" y="596"/>
              <a:ext cx="170" cy="99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Line 21"/>
            <p:cNvSpPr>
              <a:spLocks noChangeShapeType="1"/>
            </p:cNvSpPr>
            <p:nvPr/>
          </p:nvSpPr>
          <p:spPr bwMode="auto">
            <a:xfrm>
              <a:off x="561" y="596"/>
              <a:ext cx="2" cy="2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386" y="388"/>
              <a:ext cx="177" cy="107"/>
            </a:xfrm>
            <a:custGeom>
              <a:avLst/>
              <a:gdLst>
                <a:gd name="T0" fmla="*/ 0 w 177"/>
                <a:gd name="T1" fmla="*/ 107 h 107"/>
                <a:gd name="T2" fmla="*/ 0 w 177"/>
                <a:gd name="T3" fmla="*/ 102 h 107"/>
                <a:gd name="T4" fmla="*/ 172 w 177"/>
                <a:gd name="T5" fmla="*/ 0 h 107"/>
                <a:gd name="T6" fmla="*/ 177 w 177"/>
                <a:gd name="T7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107">
                  <a:moveTo>
                    <a:pt x="0" y="107"/>
                  </a:moveTo>
                  <a:lnTo>
                    <a:pt x="0" y="102"/>
                  </a:lnTo>
                  <a:lnTo>
                    <a:pt x="172" y="0"/>
                  </a:lnTo>
                  <a:lnTo>
                    <a:pt x="177" y="3"/>
                  </a:lnTo>
                </a:path>
              </a:pathLst>
            </a:cu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Line 23"/>
            <p:cNvSpPr>
              <a:spLocks noChangeShapeType="1"/>
            </p:cNvSpPr>
            <p:nvPr/>
          </p:nvSpPr>
          <p:spPr bwMode="auto">
            <a:xfrm flipH="1" flipV="1">
              <a:off x="386" y="495"/>
              <a:ext cx="175" cy="101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" name="Line 24"/>
            <p:cNvSpPr>
              <a:spLocks noChangeShapeType="1"/>
            </p:cNvSpPr>
            <p:nvPr/>
          </p:nvSpPr>
          <p:spPr bwMode="auto">
            <a:xfrm flipV="1">
              <a:off x="561" y="594"/>
              <a:ext cx="2" cy="2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" name="Line 25"/>
            <p:cNvSpPr>
              <a:spLocks noChangeShapeType="1"/>
            </p:cNvSpPr>
            <p:nvPr/>
          </p:nvSpPr>
          <p:spPr bwMode="auto">
            <a:xfrm flipV="1">
              <a:off x="563" y="695"/>
              <a:ext cx="166" cy="97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563" y="391"/>
              <a:ext cx="168" cy="104"/>
            </a:xfrm>
            <a:custGeom>
              <a:avLst/>
              <a:gdLst>
                <a:gd name="T0" fmla="*/ 0 w 168"/>
                <a:gd name="T1" fmla="*/ 0 h 104"/>
                <a:gd name="T2" fmla="*/ 168 w 168"/>
                <a:gd name="T3" fmla="*/ 99 h 104"/>
                <a:gd name="T4" fmla="*/ 168 w 168"/>
                <a:gd name="T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8" h="104">
                  <a:moveTo>
                    <a:pt x="0" y="0"/>
                  </a:moveTo>
                  <a:lnTo>
                    <a:pt x="168" y="99"/>
                  </a:lnTo>
                  <a:lnTo>
                    <a:pt x="168" y="104"/>
                  </a:lnTo>
                </a:path>
              </a:pathLst>
            </a:cu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" name="Line 27"/>
            <p:cNvSpPr>
              <a:spLocks noChangeShapeType="1"/>
            </p:cNvSpPr>
            <p:nvPr/>
          </p:nvSpPr>
          <p:spPr bwMode="auto">
            <a:xfrm flipV="1">
              <a:off x="561" y="282"/>
              <a:ext cx="0" cy="109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" name="Line 28"/>
            <p:cNvSpPr>
              <a:spLocks noChangeShapeType="1"/>
            </p:cNvSpPr>
            <p:nvPr/>
          </p:nvSpPr>
          <p:spPr bwMode="auto">
            <a:xfrm flipV="1">
              <a:off x="561" y="792"/>
              <a:ext cx="0" cy="123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6" name="Line 29"/>
            <p:cNvSpPr>
              <a:spLocks noChangeShapeType="1"/>
            </p:cNvSpPr>
            <p:nvPr/>
          </p:nvSpPr>
          <p:spPr bwMode="auto">
            <a:xfrm flipV="1">
              <a:off x="561" y="598"/>
              <a:ext cx="0" cy="194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7" name="Line 30"/>
            <p:cNvSpPr>
              <a:spLocks noChangeShapeType="1"/>
            </p:cNvSpPr>
            <p:nvPr/>
          </p:nvSpPr>
          <p:spPr bwMode="auto">
            <a:xfrm flipV="1">
              <a:off x="561" y="391"/>
              <a:ext cx="0" cy="203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729" y="495"/>
              <a:ext cx="2" cy="200"/>
            </a:xfrm>
            <a:custGeom>
              <a:avLst/>
              <a:gdLst>
                <a:gd name="T0" fmla="*/ 0 w 2"/>
                <a:gd name="T1" fmla="*/ 200 h 200"/>
                <a:gd name="T2" fmla="*/ 2 w 2"/>
                <a:gd name="T3" fmla="*/ 198 h 200"/>
                <a:gd name="T4" fmla="*/ 2 w 2"/>
                <a:gd name="T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00">
                  <a:moveTo>
                    <a:pt x="0" y="200"/>
                  </a:moveTo>
                  <a:lnTo>
                    <a:pt x="2" y="198"/>
                  </a:lnTo>
                  <a:lnTo>
                    <a:pt x="2" y="0"/>
                  </a:lnTo>
                </a:path>
              </a:pathLst>
            </a:cu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Line 32"/>
            <p:cNvSpPr>
              <a:spLocks noChangeShapeType="1"/>
            </p:cNvSpPr>
            <p:nvPr/>
          </p:nvSpPr>
          <p:spPr bwMode="auto">
            <a:xfrm flipV="1">
              <a:off x="563" y="594"/>
              <a:ext cx="0" cy="4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" name="Line 33"/>
            <p:cNvSpPr>
              <a:spLocks noChangeShapeType="1"/>
            </p:cNvSpPr>
            <p:nvPr/>
          </p:nvSpPr>
          <p:spPr bwMode="auto">
            <a:xfrm>
              <a:off x="563" y="598"/>
              <a:ext cx="166" cy="97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" name="Line 34"/>
            <p:cNvSpPr>
              <a:spLocks noChangeShapeType="1"/>
            </p:cNvSpPr>
            <p:nvPr/>
          </p:nvSpPr>
          <p:spPr bwMode="auto">
            <a:xfrm flipV="1">
              <a:off x="563" y="495"/>
              <a:ext cx="168" cy="99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358" y="365"/>
              <a:ext cx="404" cy="465"/>
            </a:xfrm>
            <a:custGeom>
              <a:avLst/>
              <a:gdLst>
                <a:gd name="T0" fmla="*/ 203 w 404"/>
                <a:gd name="T1" fmla="*/ 465 h 465"/>
                <a:gd name="T2" fmla="*/ 0 w 404"/>
                <a:gd name="T3" fmla="*/ 349 h 465"/>
                <a:gd name="T4" fmla="*/ 0 w 404"/>
                <a:gd name="T5" fmla="*/ 115 h 465"/>
                <a:gd name="T6" fmla="*/ 203 w 404"/>
                <a:gd name="T7" fmla="*/ 0 h 465"/>
                <a:gd name="T8" fmla="*/ 404 w 404"/>
                <a:gd name="T9" fmla="*/ 115 h 465"/>
                <a:gd name="T10" fmla="*/ 404 w 404"/>
                <a:gd name="T11" fmla="*/ 349 h 465"/>
                <a:gd name="T12" fmla="*/ 203 w 404"/>
                <a:gd name="T13" fmla="*/ 465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4" h="465">
                  <a:moveTo>
                    <a:pt x="203" y="465"/>
                  </a:moveTo>
                  <a:lnTo>
                    <a:pt x="0" y="349"/>
                  </a:lnTo>
                  <a:lnTo>
                    <a:pt x="0" y="115"/>
                  </a:lnTo>
                  <a:lnTo>
                    <a:pt x="203" y="0"/>
                  </a:lnTo>
                  <a:lnTo>
                    <a:pt x="404" y="115"/>
                  </a:lnTo>
                  <a:lnTo>
                    <a:pt x="404" y="349"/>
                  </a:lnTo>
                  <a:lnTo>
                    <a:pt x="203" y="465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211" y="173"/>
              <a:ext cx="697" cy="839"/>
            </a:xfrm>
            <a:custGeom>
              <a:avLst/>
              <a:gdLst>
                <a:gd name="T0" fmla="*/ 697 w 697"/>
                <a:gd name="T1" fmla="*/ 211 h 839"/>
                <a:gd name="T2" fmla="*/ 347 w 697"/>
                <a:gd name="T3" fmla="*/ 0 h 839"/>
                <a:gd name="T4" fmla="*/ 0 w 697"/>
                <a:gd name="T5" fmla="*/ 211 h 839"/>
                <a:gd name="T6" fmla="*/ 0 w 697"/>
                <a:gd name="T7" fmla="*/ 629 h 839"/>
                <a:gd name="T8" fmla="*/ 347 w 697"/>
                <a:gd name="T9" fmla="*/ 839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839">
                  <a:moveTo>
                    <a:pt x="697" y="211"/>
                  </a:moveTo>
                  <a:lnTo>
                    <a:pt x="347" y="0"/>
                  </a:lnTo>
                  <a:lnTo>
                    <a:pt x="0" y="211"/>
                  </a:lnTo>
                  <a:lnTo>
                    <a:pt x="0" y="629"/>
                  </a:lnTo>
                  <a:lnTo>
                    <a:pt x="347" y="839"/>
                  </a:lnTo>
                </a:path>
              </a:pathLst>
            </a:custGeom>
            <a:noFill/>
            <a:ln w="22225" cap="flat">
              <a:solidFill>
                <a:srgbClr val="20497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78" name="Picture 7" descr="http://fasie.ru/local/templates/.default/markup/img/prog_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38" y="706686"/>
            <a:ext cx="398465" cy="33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" name="Text Box 10"/>
          <p:cNvSpPr txBox="1">
            <a:spLocks noChangeArrowheads="1"/>
          </p:cNvSpPr>
          <p:nvPr/>
        </p:nvSpPr>
        <p:spPr bwMode="auto">
          <a:xfrm>
            <a:off x="5214166" y="2643758"/>
            <a:ext cx="3112263" cy="225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90" tIns="17145" rIns="34290" bIns="17145">
            <a:spAutoFit/>
          </a:bodyPr>
          <a:lstStyle/>
          <a:p>
            <a:pPr marL="285750" indent="-285750">
              <a:buClr>
                <a:srgbClr val="7030A0"/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Научно-технический проект</a:t>
            </a:r>
          </a:p>
        </p:txBody>
      </p:sp>
      <p:pic>
        <p:nvPicPr>
          <p:cNvPr id="113" name="Picture 4" descr="C:\Users\Handogina\Desktop\Иконки\19_FASIE_ikonki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080" y="2544751"/>
            <a:ext cx="413638" cy="413638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4463245" y="520590"/>
            <a:ext cx="3592215" cy="683008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TextBox 90"/>
          <p:cNvSpPr txBox="1"/>
          <p:nvPr/>
        </p:nvSpPr>
        <p:spPr>
          <a:xfrm>
            <a:off x="4644233" y="520590"/>
            <a:ext cx="3275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</a:t>
            </a:r>
            <a:r>
              <a:rPr lang="ru-RU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оддержка коммерчески ориентированных научно-технических проектов молодых исследователей</a:t>
            </a:r>
            <a:endParaRPr lang="ru-RU" altLang="ru-RU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7" name="Picture 2" descr="H:\ПРОЕКТЫ\2023 06 13 Общая презентация\Стрелка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66774"/>
            <a:ext cx="466605" cy="59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:\ПРОЕКТЫ\2023 06 13 Общая презентация\Стрелка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1176" y="3219822"/>
            <a:ext cx="295946" cy="37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461" y="195486"/>
            <a:ext cx="909028" cy="446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0983C223-23E9-97F8-7473-57563D245AD4}"/>
              </a:ext>
            </a:extLst>
          </p:cNvPr>
          <p:cNvSpPr/>
          <p:nvPr/>
        </p:nvSpPr>
        <p:spPr bwMode="auto">
          <a:xfrm>
            <a:off x="0" y="5091153"/>
            <a:ext cx="9144000" cy="52349"/>
          </a:xfrm>
          <a:prstGeom prst="rect">
            <a:avLst/>
          </a:prstGeom>
          <a:gradFill flip="none" rotWithShape="1">
            <a:gsLst>
              <a:gs pos="48500">
                <a:srgbClr val="E81C88"/>
              </a:gs>
              <a:gs pos="0">
                <a:srgbClr val="7030A0"/>
              </a:gs>
              <a:gs pos="100000">
                <a:srgbClr val="014E9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350">
              <a:solidFill>
                <a:srgbClr val="002060"/>
              </a:solidFill>
            </a:endParaRPr>
          </a:p>
        </p:txBody>
      </p:sp>
      <p:sp>
        <p:nvSpPr>
          <p:cNvPr id="66" name="Равнобедренный треугольник 65"/>
          <p:cNvSpPr/>
          <p:nvPr/>
        </p:nvSpPr>
        <p:spPr bwMode="auto">
          <a:xfrm rot="10800000">
            <a:off x="145929" y="-5326"/>
            <a:ext cx="465632" cy="227814"/>
          </a:xfrm>
          <a:prstGeom prst="triangle">
            <a:avLst>
              <a:gd name="adj" fmla="val 50000"/>
            </a:avLst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350"/>
          </a:p>
        </p:txBody>
      </p:sp>
      <p:pic>
        <p:nvPicPr>
          <p:cNvPr id="1028" name="Picture 4" descr="https://avatars.mds.yandex.net/i?id=cf739044031e3dd36365b18771f1aaff67ff9c81-9843161-images-thumbs&amp;n=13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2" t="6821" r="12086" b="13145"/>
          <a:stretch/>
        </p:blipFill>
        <p:spPr bwMode="auto">
          <a:xfrm>
            <a:off x="5587122" y="3075806"/>
            <a:ext cx="853759" cy="86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2324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Скругленный прямоугольник 64"/>
          <p:cNvSpPr/>
          <p:nvPr/>
        </p:nvSpPr>
        <p:spPr bwMode="auto">
          <a:xfrm>
            <a:off x="262632" y="4197478"/>
            <a:ext cx="8269808" cy="1686640"/>
          </a:xfrm>
          <a:prstGeom prst="roundRect">
            <a:avLst>
              <a:gd name="adj" fmla="val 50000"/>
            </a:avLst>
          </a:prstGeom>
          <a:solidFill>
            <a:srgbClr val="F3F6F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460" y="195486"/>
            <a:ext cx="909028" cy="446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87076" y="339502"/>
            <a:ext cx="10759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программа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03648" y="611977"/>
            <a:ext cx="3843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CC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«Студенческий стартап»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87076" y="1039837"/>
            <a:ext cx="22108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реализуется с 2022 года</a:t>
            </a: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251520" y="195486"/>
            <a:ext cx="1125538" cy="1349375"/>
            <a:chOff x="204" y="164"/>
            <a:chExt cx="709" cy="850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4" y="164"/>
              <a:ext cx="709" cy="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452" y="280"/>
              <a:ext cx="111" cy="61"/>
            </a:xfrm>
            <a:custGeom>
              <a:avLst/>
              <a:gdLst>
                <a:gd name="T0" fmla="*/ 0 w 111"/>
                <a:gd name="T1" fmla="*/ 61 h 61"/>
                <a:gd name="T2" fmla="*/ 106 w 111"/>
                <a:gd name="T3" fmla="*/ 0 h 61"/>
                <a:gd name="T4" fmla="*/ 111 w 111"/>
                <a:gd name="T5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1" h="61">
                  <a:moveTo>
                    <a:pt x="0" y="61"/>
                  </a:moveTo>
                  <a:lnTo>
                    <a:pt x="106" y="0"/>
                  </a:lnTo>
                  <a:lnTo>
                    <a:pt x="111" y="2"/>
                  </a:lnTo>
                </a:path>
              </a:pathLst>
            </a:cu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Line 6"/>
            <p:cNvSpPr>
              <a:spLocks noChangeShapeType="1"/>
            </p:cNvSpPr>
            <p:nvPr/>
          </p:nvSpPr>
          <p:spPr bwMode="auto">
            <a:xfrm flipV="1">
              <a:off x="291" y="341"/>
              <a:ext cx="161" cy="97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287" y="438"/>
              <a:ext cx="4" cy="319"/>
            </a:xfrm>
            <a:custGeom>
              <a:avLst/>
              <a:gdLst>
                <a:gd name="T0" fmla="*/ 4 w 4"/>
                <a:gd name="T1" fmla="*/ 0 h 319"/>
                <a:gd name="T2" fmla="*/ 0 w 4"/>
                <a:gd name="T3" fmla="*/ 2 h 319"/>
                <a:gd name="T4" fmla="*/ 0 w 4"/>
                <a:gd name="T5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19">
                  <a:moveTo>
                    <a:pt x="4" y="0"/>
                  </a:moveTo>
                  <a:lnTo>
                    <a:pt x="0" y="2"/>
                  </a:lnTo>
                  <a:lnTo>
                    <a:pt x="0" y="319"/>
                  </a:lnTo>
                </a:path>
              </a:pathLst>
            </a:cu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8"/>
            <p:cNvSpPr>
              <a:spLocks noChangeShapeType="1"/>
            </p:cNvSpPr>
            <p:nvPr/>
          </p:nvSpPr>
          <p:spPr bwMode="auto">
            <a:xfrm flipH="1" flipV="1">
              <a:off x="291" y="438"/>
              <a:ext cx="95" cy="57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287" y="757"/>
              <a:ext cx="170" cy="99"/>
            </a:xfrm>
            <a:custGeom>
              <a:avLst/>
              <a:gdLst>
                <a:gd name="T0" fmla="*/ 0 w 170"/>
                <a:gd name="T1" fmla="*/ 0 h 99"/>
                <a:gd name="T2" fmla="*/ 0 w 170"/>
                <a:gd name="T3" fmla="*/ 0 h 99"/>
                <a:gd name="T4" fmla="*/ 170 w 170"/>
                <a:gd name="T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0" h="99">
                  <a:moveTo>
                    <a:pt x="0" y="0"/>
                  </a:moveTo>
                  <a:lnTo>
                    <a:pt x="0" y="0"/>
                  </a:lnTo>
                  <a:lnTo>
                    <a:pt x="170" y="99"/>
                  </a:lnTo>
                </a:path>
              </a:pathLst>
            </a:cu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457" y="856"/>
              <a:ext cx="106" cy="61"/>
            </a:xfrm>
            <a:custGeom>
              <a:avLst/>
              <a:gdLst>
                <a:gd name="T0" fmla="*/ 106 w 106"/>
                <a:gd name="T1" fmla="*/ 59 h 61"/>
                <a:gd name="T2" fmla="*/ 101 w 106"/>
                <a:gd name="T3" fmla="*/ 61 h 61"/>
                <a:gd name="T4" fmla="*/ 0 w 106"/>
                <a:gd name="T5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61">
                  <a:moveTo>
                    <a:pt x="106" y="59"/>
                  </a:moveTo>
                  <a:lnTo>
                    <a:pt x="101" y="61"/>
                  </a:lnTo>
                  <a:lnTo>
                    <a:pt x="0" y="0"/>
                  </a:lnTo>
                </a:path>
              </a:pathLst>
            </a:cu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" name="Line 11"/>
            <p:cNvSpPr>
              <a:spLocks noChangeShapeType="1"/>
            </p:cNvSpPr>
            <p:nvPr/>
          </p:nvSpPr>
          <p:spPr bwMode="auto">
            <a:xfrm flipH="1">
              <a:off x="287" y="695"/>
              <a:ext cx="104" cy="62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Line 12"/>
            <p:cNvSpPr>
              <a:spLocks noChangeShapeType="1"/>
            </p:cNvSpPr>
            <p:nvPr/>
          </p:nvSpPr>
          <p:spPr bwMode="auto">
            <a:xfrm flipH="1" flipV="1">
              <a:off x="563" y="282"/>
              <a:ext cx="97" cy="57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" name="Line 13"/>
            <p:cNvSpPr>
              <a:spLocks noChangeShapeType="1"/>
            </p:cNvSpPr>
            <p:nvPr/>
          </p:nvSpPr>
          <p:spPr bwMode="auto">
            <a:xfrm>
              <a:off x="750" y="391"/>
              <a:ext cx="78" cy="47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738" y="757"/>
              <a:ext cx="92" cy="54"/>
            </a:xfrm>
            <a:custGeom>
              <a:avLst/>
              <a:gdLst>
                <a:gd name="T0" fmla="*/ 0 w 92"/>
                <a:gd name="T1" fmla="*/ 54 h 54"/>
                <a:gd name="T2" fmla="*/ 92 w 92"/>
                <a:gd name="T3" fmla="*/ 0 h 54"/>
                <a:gd name="T4" fmla="*/ 92 w 92"/>
                <a:gd name="T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54">
                  <a:moveTo>
                    <a:pt x="0" y="54"/>
                  </a:moveTo>
                  <a:lnTo>
                    <a:pt x="92" y="0"/>
                  </a:lnTo>
                  <a:lnTo>
                    <a:pt x="92" y="0"/>
                  </a:lnTo>
                </a:path>
              </a:pathLst>
            </a:cu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Line 15"/>
            <p:cNvSpPr>
              <a:spLocks noChangeShapeType="1"/>
            </p:cNvSpPr>
            <p:nvPr/>
          </p:nvSpPr>
          <p:spPr bwMode="auto">
            <a:xfrm flipV="1">
              <a:off x="563" y="863"/>
              <a:ext cx="88" cy="52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828" y="438"/>
              <a:ext cx="2" cy="113"/>
            </a:xfrm>
            <a:custGeom>
              <a:avLst/>
              <a:gdLst>
                <a:gd name="T0" fmla="*/ 2 w 2"/>
                <a:gd name="T1" fmla="*/ 113 h 113"/>
                <a:gd name="T2" fmla="*/ 2 w 2"/>
                <a:gd name="T3" fmla="*/ 2 h 113"/>
                <a:gd name="T4" fmla="*/ 0 w 2"/>
                <a:gd name="T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13">
                  <a:moveTo>
                    <a:pt x="2" y="113"/>
                  </a:move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3" name="Line 17"/>
            <p:cNvSpPr>
              <a:spLocks noChangeShapeType="1"/>
            </p:cNvSpPr>
            <p:nvPr/>
          </p:nvSpPr>
          <p:spPr bwMode="auto">
            <a:xfrm flipV="1">
              <a:off x="830" y="646"/>
              <a:ext cx="0" cy="111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391" y="695"/>
              <a:ext cx="172" cy="99"/>
            </a:xfrm>
            <a:custGeom>
              <a:avLst/>
              <a:gdLst>
                <a:gd name="T0" fmla="*/ 0 w 172"/>
                <a:gd name="T1" fmla="*/ 0 h 99"/>
                <a:gd name="T2" fmla="*/ 167 w 172"/>
                <a:gd name="T3" fmla="*/ 99 h 99"/>
                <a:gd name="T4" fmla="*/ 172 w 172"/>
                <a:gd name="T5" fmla="*/ 9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2" h="99">
                  <a:moveTo>
                    <a:pt x="0" y="0"/>
                  </a:moveTo>
                  <a:lnTo>
                    <a:pt x="167" y="99"/>
                  </a:lnTo>
                  <a:lnTo>
                    <a:pt x="172" y="97"/>
                  </a:lnTo>
                </a:path>
              </a:pathLst>
            </a:cu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386" y="495"/>
              <a:ext cx="5" cy="200"/>
            </a:xfrm>
            <a:custGeom>
              <a:avLst/>
              <a:gdLst>
                <a:gd name="T0" fmla="*/ 0 w 5"/>
                <a:gd name="T1" fmla="*/ 0 h 200"/>
                <a:gd name="T2" fmla="*/ 0 w 5"/>
                <a:gd name="T3" fmla="*/ 198 h 200"/>
                <a:gd name="T4" fmla="*/ 5 w 5"/>
                <a:gd name="T5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00">
                  <a:moveTo>
                    <a:pt x="0" y="0"/>
                  </a:moveTo>
                  <a:lnTo>
                    <a:pt x="0" y="198"/>
                  </a:lnTo>
                  <a:lnTo>
                    <a:pt x="5" y="200"/>
                  </a:lnTo>
                </a:path>
              </a:pathLst>
            </a:cu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Line 20"/>
            <p:cNvSpPr>
              <a:spLocks noChangeShapeType="1"/>
            </p:cNvSpPr>
            <p:nvPr/>
          </p:nvSpPr>
          <p:spPr bwMode="auto">
            <a:xfrm flipV="1">
              <a:off x="391" y="596"/>
              <a:ext cx="170" cy="99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Line 21"/>
            <p:cNvSpPr>
              <a:spLocks noChangeShapeType="1"/>
            </p:cNvSpPr>
            <p:nvPr/>
          </p:nvSpPr>
          <p:spPr bwMode="auto">
            <a:xfrm>
              <a:off x="561" y="596"/>
              <a:ext cx="2" cy="2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386" y="388"/>
              <a:ext cx="177" cy="107"/>
            </a:xfrm>
            <a:custGeom>
              <a:avLst/>
              <a:gdLst>
                <a:gd name="T0" fmla="*/ 0 w 177"/>
                <a:gd name="T1" fmla="*/ 107 h 107"/>
                <a:gd name="T2" fmla="*/ 0 w 177"/>
                <a:gd name="T3" fmla="*/ 102 h 107"/>
                <a:gd name="T4" fmla="*/ 172 w 177"/>
                <a:gd name="T5" fmla="*/ 0 h 107"/>
                <a:gd name="T6" fmla="*/ 177 w 177"/>
                <a:gd name="T7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107">
                  <a:moveTo>
                    <a:pt x="0" y="107"/>
                  </a:moveTo>
                  <a:lnTo>
                    <a:pt x="0" y="102"/>
                  </a:lnTo>
                  <a:lnTo>
                    <a:pt x="172" y="0"/>
                  </a:lnTo>
                  <a:lnTo>
                    <a:pt x="177" y="3"/>
                  </a:lnTo>
                </a:path>
              </a:pathLst>
            </a:cu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" name="Line 23"/>
            <p:cNvSpPr>
              <a:spLocks noChangeShapeType="1"/>
            </p:cNvSpPr>
            <p:nvPr/>
          </p:nvSpPr>
          <p:spPr bwMode="auto">
            <a:xfrm flipH="1" flipV="1">
              <a:off x="386" y="495"/>
              <a:ext cx="175" cy="101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Line 24"/>
            <p:cNvSpPr>
              <a:spLocks noChangeShapeType="1"/>
            </p:cNvSpPr>
            <p:nvPr/>
          </p:nvSpPr>
          <p:spPr bwMode="auto">
            <a:xfrm flipV="1">
              <a:off x="561" y="594"/>
              <a:ext cx="2" cy="2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" name="Line 25"/>
            <p:cNvSpPr>
              <a:spLocks noChangeShapeType="1"/>
            </p:cNvSpPr>
            <p:nvPr/>
          </p:nvSpPr>
          <p:spPr bwMode="auto">
            <a:xfrm flipV="1">
              <a:off x="563" y="695"/>
              <a:ext cx="166" cy="97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563" y="391"/>
              <a:ext cx="168" cy="104"/>
            </a:xfrm>
            <a:custGeom>
              <a:avLst/>
              <a:gdLst>
                <a:gd name="T0" fmla="*/ 0 w 168"/>
                <a:gd name="T1" fmla="*/ 0 h 104"/>
                <a:gd name="T2" fmla="*/ 168 w 168"/>
                <a:gd name="T3" fmla="*/ 99 h 104"/>
                <a:gd name="T4" fmla="*/ 168 w 168"/>
                <a:gd name="T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8" h="104">
                  <a:moveTo>
                    <a:pt x="0" y="0"/>
                  </a:moveTo>
                  <a:lnTo>
                    <a:pt x="168" y="99"/>
                  </a:lnTo>
                  <a:lnTo>
                    <a:pt x="168" y="104"/>
                  </a:lnTo>
                </a:path>
              </a:pathLst>
            </a:cu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3" name="Line 27"/>
            <p:cNvSpPr>
              <a:spLocks noChangeShapeType="1"/>
            </p:cNvSpPr>
            <p:nvPr/>
          </p:nvSpPr>
          <p:spPr bwMode="auto">
            <a:xfrm flipV="1">
              <a:off x="561" y="282"/>
              <a:ext cx="0" cy="109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" name="Line 28"/>
            <p:cNvSpPr>
              <a:spLocks noChangeShapeType="1"/>
            </p:cNvSpPr>
            <p:nvPr/>
          </p:nvSpPr>
          <p:spPr bwMode="auto">
            <a:xfrm flipV="1">
              <a:off x="561" y="792"/>
              <a:ext cx="0" cy="123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" name="Line 29"/>
            <p:cNvSpPr>
              <a:spLocks noChangeShapeType="1"/>
            </p:cNvSpPr>
            <p:nvPr/>
          </p:nvSpPr>
          <p:spPr bwMode="auto">
            <a:xfrm flipV="1">
              <a:off x="561" y="598"/>
              <a:ext cx="0" cy="194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6" name="Line 30"/>
            <p:cNvSpPr>
              <a:spLocks noChangeShapeType="1"/>
            </p:cNvSpPr>
            <p:nvPr/>
          </p:nvSpPr>
          <p:spPr bwMode="auto">
            <a:xfrm flipV="1">
              <a:off x="561" y="391"/>
              <a:ext cx="0" cy="203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729" y="495"/>
              <a:ext cx="2" cy="200"/>
            </a:xfrm>
            <a:custGeom>
              <a:avLst/>
              <a:gdLst>
                <a:gd name="T0" fmla="*/ 0 w 2"/>
                <a:gd name="T1" fmla="*/ 200 h 200"/>
                <a:gd name="T2" fmla="*/ 2 w 2"/>
                <a:gd name="T3" fmla="*/ 198 h 200"/>
                <a:gd name="T4" fmla="*/ 2 w 2"/>
                <a:gd name="T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00">
                  <a:moveTo>
                    <a:pt x="0" y="200"/>
                  </a:moveTo>
                  <a:lnTo>
                    <a:pt x="2" y="198"/>
                  </a:lnTo>
                  <a:lnTo>
                    <a:pt x="2" y="0"/>
                  </a:lnTo>
                </a:path>
              </a:pathLst>
            </a:cu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Line 32"/>
            <p:cNvSpPr>
              <a:spLocks noChangeShapeType="1"/>
            </p:cNvSpPr>
            <p:nvPr/>
          </p:nvSpPr>
          <p:spPr bwMode="auto">
            <a:xfrm flipV="1">
              <a:off x="563" y="594"/>
              <a:ext cx="0" cy="4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9" name="Line 33"/>
            <p:cNvSpPr>
              <a:spLocks noChangeShapeType="1"/>
            </p:cNvSpPr>
            <p:nvPr/>
          </p:nvSpPr>
          <p:spPr bwMode="auto">
            <a:xfrm>
              <a:off x="563" y="598"/>
              <a:ext cx="166" cy="97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" name="Line 34"/>
            <p:cNvSpPr>
              <a:spLocks noChangeShapeType="1"/>
            </p:cNvSpPr>
            <p:nvPr/>
          </p:nvSpPr>
          <p:spPr bwMode="auto">
            <a:xfrm flipV="1">
              <a:off x="563" y="495"/>
              <a:ext cx="168" cy="99"/>
            </a:xfrm>
            <a:prstGeom prst="line">
              <a:avLst/>
            </a:prstGeom>
            <a:noFill/>
            <a:ln w="14288" cap="rnd">
              <a:solidFill>
                <a:srgbClr val="20497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358" y="365"/>
              <a:ext cx="404" cy="465"/>
            </a:xfrm>
            <a:custGeom>
              <a:avLst/>
              <a:gdLst>
                <a:gd name="T0" fmla="*/ 203 w 404"/>
                <a:gd name="T1" fmla="*/ 465 h 465"/>
                <a:gd name="T2" fmla="*/ 0 w 404"/>
                <a:gd name="T3" fmla="*/ 349 h 465"/>
                <a:gd name="T4" fmla="*/ 0 w 404"/>
                <a:gd name="T5" fmla="*/ 115 h 465"/>
                <a:gd name="T6" fmla="*/ 203 w 404"/>
                <a:gd name="T7" fmla="*/ 0 h 465"/>
                <a:gd name="T8" fmla="*/ 404 w 404"/>
                <a:gd name="T9" fmla="*/ 115 h 465"/>
                <a:gd name="T10" fmla="*/ 404 w 404"/>
                <a:gd name="T11" fmla="*/ 349 h 465"/>
                <a:gd name="T12" fmla="*/ 203 w 404"/>
                <a:gd name="T13" fmla="*/ 465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4" h="465">
                  <a:moveTo>
                    <a:pt x="203" y="465"/>
                  </a:moveTo>
                  <a:lnTo>
                    <a:pt x="0" y="349"/>
                  </a:lnTo>
                  <a:lnTo>
                    <a:pt x="0" y="115"/>
                  </a:lnTo>
                  <a:lnTo>
                    <a:pt x="203" y="0"/>
                  </a:lnTo>
                  <a:lnTo>
                    <a:pt x="404" y="115"/>
                  </a:lnTo>
                  <a:lnTo>
                    <a:pt x="404" y="349"/>
                  </a:lnTo>
                  <a:lnTo>
                    <a:pt x="203" y="465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211" y="173"/>
              <a:ext cx="697" cy="839"/>
            </a:xfrm>
            <a:custGeom>
              <a:avLst/>
              <a:gdLst>
                <a:gd name="T0" fmla="*/ 697 w 697"/>
                <a:gd name="T1" fmla="*/ 211 h 839"/>
                <a:gd name="T2" fmla="*/ 347 w 697"/>
                <a:gd name="T3" fmla="*/ 0 h 839"/>
                <a:gd name="T4" fmla="*/ 0 w 697"/>
                <a:gd name="T5" fmla="*/ 211 h 839"/>
                <a:gd name="T6" fmla="*/ 0 w 697"/>
                <a:gd name="T7" fmla="*/ 629 h 839"/>
                <a:gd name="T8" fmla="*/ 347 w 697"/>
                <a:gd name="T9" fmla="*/ 839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839">
                  <a:moveTo>
                    <a:pt x="697" y="211"/>
                  </a:moveTo>
                  <a:lnTo>
                    <a:pt x="347" y="0"/>
                  </a:lnTo>
                  <a:lnTo>
                    <a:pt x="0" y="211"/>
                  </a:lnTo>
                  <a:lnTo>
                    <a:pt x="0" y="629"/>
                  </a:lnTo>
                  <a:lnTo>
                    <a:pt x="347" y="839"/>
                  </a:lnTo>
                </a:path>
              </a:pathLst>
            </a:custGeom>
            <a:noFill/>
            <a:ln w="22225" cap="flat">
              <a:solidFill>
                <a:srgbClr val="20497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44" name="Скругленный прямоугольник 43"/>
          <p:cNvSpPr/>
          <p:nvPr/>
        </p:nvSpPr>
        <p:spPr>
          <a:xfrm>
            <a:off x="5484386" y="674896"/>
            <a:ext cx="2772816" cy="70802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/>
          <p:cNvSpPr txBox="1"/>
          <p:nvPr/>
        </p:nvSpPr>
        <p:spPr>
          <a:xfrm>
            <a:off x="5724128" y="700093"/>
            <a:ext cx="2722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ru-RU" altLang="ru-RU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Поддержка студенческих </a:t>
            </a:r>
            <a:endParaRPr lang="en-US" altLang="ru-RU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ct val="0"/>
              </a:spcBef>
            </a:pPr>
            <a:r>
              <a:rPr lang="ru-RU" altLang="ru-RU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стартап-проектов, имеющих потенциал коммерциализации</a:t>
            </a:r>
          </a:p>
        </p:txBody>
      </p:sp>
      <p:pic>
        <p:nvPicPr>
          <p:cNvPr id="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25" y="667530"/>
            <a:ext cx="457114" cy="422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Скругленный прямоугольник 61"/>
          <p:cNvSpPr/>
          <p:nvPr/>
        </p:nvSpPr>
        <p:spPr bwMode="auto">
          <a:xfrm rot="16200000">
            <a:off x="1738767" y="983381"/>
            <a:ext cx="571930" cy="3546419"/>
          </a:xfrm>
          <a:custGeom>
            <a:avLst/>
            <a:gdLst>
              <a:gd name="connsiteX0" fmla="*/ 0 w 571930"/>
              <a:gd name="connsiteY0" fmla="*/ 285965 h 3546419"/>
              <a:gd name="connsiteX1" fmla="*/ 285965 w 571930"/>
              <a:gd name="connsiteY1" fmla="*/ 0 h 3546419"/>
              <a:gd name="connsiteX2" fmla="*/ 285965 w 571930"/>
              <a:gd name="connsiteY2" fmla="*/ 0 h 3546419"/>
              <a:gd name="connsiteX3" fmla="*/ 571930 w 571930"/>
              <a:gd name="connsiteY3" fmla="*/ 285965 h 3546419"/>
              <a:gd name="connsiteX4" fmla="*/ 571930 w 571930"/>
              <a:gd name="connsiteY4" fmla="*/ 3260454 h 3546419"/>
              <a:gd name="connsiteX5" fmla="*/ 285965 w 571930"/>
              <a:gd name="connsiteY5" fmla="*/ 3546419 h 3546419"/>
              <a:gd name="connsiteX6" fmla="*/ 285965 w 571930"/>
              <a:gd name="connsiteY6" fmla="*/ 3546419 h 3546419"/>
              <a:gd name="connsiteX7" fmla="*/ 0 w 571930"/>
              <a:gd name="connsiteY7" fmla="*/ 3260454 h 3546419"/>
              <a:gd name="connsiteX8" fmla="*/ 0 w 571930"/>
              <a:gd name="connsiteY8" fmla="*/ 285965 h 3546419"/>
              <a:gd name="connsiteX0" fmla="*/ 0 w 571930"/>
              <a:gd name="connsiteY0" fmla="*/ 3260454 h 3546419"/>
              <a:gd name="connsiteX1" fmla="*/ 0 w 571930"/>
              <a:gd name="connsiteY1" fmla="*/ 285965 h 3546419"/>
              <a:gd name="connsiteX2" fmla="*/ 285965 w 571930"/>
              <a:gd name="connsiteY2" fmla="*/ 0 h 3546419"/>
              <a:gd name="connsiteX3" fmla="*/ 285965 w 571930"/>
              <a:gd name="connsiteY3" fmla="*/ 0 h 3546419"/>
              <a:gd name="connsiteX4" fmla="*/ 571930 w 571930"/>
              <a:gd name="connsiteY4" fmla="*/ 285965 h 3546419"/>
              <a:gd name="connsiteX5" fmla="*/ 571930 w 571930"/>
              <a:gd name="connsiteY5" fmla="*/ 3260454 h 3546419"/>
              <a:gd name="connsiteX6" fmla="*/ 285965 w 571930"/>
              <a:gd name="connsiteY6" fmla="*/ 3546419 h 3546419"/>
              <a:gd name="connsiteX7" fmla="*/ 285965 w 571930"/>
              <a:gd name="connsiteY7" fmla="*/ 3546419 h 3546419"/>
              <a:gd name="connsiteX8" fmla="*/ 91440 w 571930"/>
              <a:gd name="connsiteY8" fmla="*/ 3351894 h 3546419"/>
              <a:gd name="connsiteX0" fmla="*/ 0 w 571930"/>
              <a:gd name="connsiteY0" fmla="*/ 3260454 h 3546419"/>
              <a:gd name="connsiteX1" fmla="*/ 0 w 571930"/>
              <a:gd name="connsiteY1" fmla="*/ 285965 h 3546419"/>
              <a:gd name="connsiteX2" fmla="*/ 285965 w 571930"/>
              <a:gd name="connsiteY2" fmla="*/ 0 h 3546419"/>
              <a:gd name="connsiteX3" fmla="*/ 285965 w 571930"/>
              <a:gd name="connsiteY3" fmla="*/ 0 h 3546419"/>
              <a:gd name="connsiteX4" fmla="*/ 571930 w 571930"/>
              <a:gd name="connsiteY4" fmla="*/ 285965 h 3546419"/>
              <a:gd name="connsiteX5" fmla="*/ 571930 w 571930"/>
              <a:gd name="connsiteY5" fmla="*/ 3260454 h 3546419"/>
              <a:gd name="connsiteX6" fmla="*/ 285965 w 571930"/>
              <a:gd name="connsiteY6" fmla="*/ 3546419 h 3546419"/>
              <a:gd name="connsiteX7" fmla="*/ 285965 w 571930"/>
              <a:gd name="connsiteY7" fmla="*/ 3546419 h 3546419"/>
              <a:gd name="connsiteX0" fmla="*/ 0 w 571930"/>
              <a:gd name="connsiteY0" fmla="*/ 285965 h 3546419"/>
              <a:gd name="connsiteX1" fmla="*/ 285965 w 571930"/>
              <a:gd name="connsiteY1" fmla="*/ 0 h 3546419"/>
              <a:gd name="connsiteX2" fmla="*/ 285965 w 571930"/>
              <a:gd name="connsiteY2" fmla="*/ 0 h 3546419"/>
              <a:gd name="connsiteX3" fmla="*/ 571930 w 571930"/>
              <a:gd name="connsiteY3" fmla="*/ 285965 h 3546419"/>
              <a:gd name="connsiteX4" fmla="*/ 571930 w 571930"/>
              <a:gd name="connsiteY4" fmla="*/ 3260454 h 3546419"/>
              <a:gd name="connsiteX5" fmla="*/ 285965 w 571930"/>
              <a:gd name="connsiteY5" fmla="*/ 3546419 h 3546419"/>
              <a:gd name="connsiteX6" fmla="*/ 285965 w 571930"/>
              <a:gd name="connsiteY6" fmla="*/ 3546419 h 3546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1930" h="3546419">
                <a:moveTo>
                  <a:pt x="0" y="285965"/>
                </a:moveTo>
                <a:cubicBezTo>
                  <a:pt x="0" y="128031"/>
                  <a:pt x="128031" y="0"/>
                  <a:pt x="285965" y="0"/>
                </a:cubicBezTo>
                <a:lnTo>
                  <a:pt x="285965" y="0"/>
                </a:lnTo>
                <a:cubicBezTo>
                  <a:pt x="443899" y="0"/>
                  <a:pt x="571930" y="128031"/>
                  <a:pt x="571930" y="285965"/>
                </a:cubicBezTo>
                <a:lnTo>
                  <a:pt x="571930" y="3260454"/>
                </a:lnTo>
                <a:cubicBezTo>
                  <a:pt x="571930" y="3418388"/>
                  <a:pt x="443899" y="3546419"/>
                  <a:pt x="285965" y="3546419"/>
                </a:cubicBezTo>
                <a:lnTo>
                  <a:pt x="285965" y="3546419"/>
                </a:lnTo>
              </a:path>
            </a:pathLst>
          </a:cu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sp>
        <p:nvSpPr>
          <p:cNvPr id="53" name="Скругленный прямоугольник 52"/>
          <p:cNvSpPr/>
          <p:nvPr/>
        </p:nvSpPr>
        <p:spPr bwMode="auto">
          <a:xfrm rot="16200000">
            <a:off x="6262730" y="978856"/>
            <a:ext cx="571930" cy="3555468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sp>
        <p:nvSpPr>
          <p:cNvPr id="54" name="Скругленный прямоугольник 53"/>
          <p:cNvSpPr/>
          <p:nvPr/>
        </p:nvSpPr>
        <p:spPr bwMode="auto">
          <a:xfrm rot="16200000">
            <a:off x="3457945" y="-1426760"/>
            <a:ext cx="571930" cy="6984776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sp>
        <p:nvSpPr>
          <p:cNvPr id="55" name="Text Box 10"/>
          <p:cNvSpPr txBox="1">
            <a:spLocks noChangeArrowheads="1"/>
          </p:cNvSpPr>
          <p:nvPr/>
        </p:nvSpPr>
        <p:spPr bwMode="auto">
          <a:xfrm>
            <a:off x="933184" y="1856708"/>
            <a:ext cx="6447128" cy="40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90" tIns="17145" rIns="34290" bIns="17145">
            <a:spAutoFit/>
          </a:bodyPr>
          <a:lstStyle/>
          <a:p>
            <a:pPr>
              <a:buClr>
                <a:srgbClr val="7030A0"/>
              </a:buClr>
            </a:pPr>
            <a:r>
              <a:rPr lang="ru-RU" sz="1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Студенты российских вузов, не имеющие действующих договоров с Фондом </a:t>
            </a: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(за исключением </a:t>
            </a:r>
            <a:r>
              <a:rPr lang="ru-RU" sz="1200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грантополучателей</a:t>
            </a: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второго года программы «УМНИК»)</a:t>
            </a:r>
          </a:p>
        </p:txBody>
      </p:sp>
      <p:sp>
        <p:nvSpPr>
          <p:cNvPr id="56" name="Text Box 10"/>
          <p:cNvSpPr txBox="1">
            <a:spLocks noChangeArrowheads="1"/>
          </p:cNvSpPr>
          <p:nvPr/>
        </p:nvSpPr>
        <p:spPr bwMode="auto">
          <a:xfrm>
            <a:off x="5484386" y="2642730"/>
            <a:ext cx="2454924" cy="219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90" tIns="17145" rIns="34290" bIns="17145">
            <a:spAutoFit/>
          </a:bodyPr>
          <a:lstStyle/>
          <a:p>
            <a:pPr marL="285750" indent="-285750">
              <a:buClr>
                <a:srgbClr val="FFCC00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млн рублей на </a:t>
            </a:r>
            <a:r>
              <a:rPr lang="en-US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год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829519" y="2642691"/>
            <a:ext cx="5902721" cy="14619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43" marR="1997810">
              <a:spcBef>
                <a:spcPts val="187"/>
              </a:spcBef>
            </a:pPr>
            <a:r>
              <a:rPr lang="ru-RU" sz="1200" b="1" spc="1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Ож</a:t>
            </a:r>
            <a:r>
              <a:rPr lang="ru-RU" sz="1200" b="1" spc="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ид</a:t>
            </a:r>
            <a:r>
              <a:rPr lang="ru-RU" sz="1200" b="1" spc="8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</a:t>
            </a:r>
            <a:r>
              <a:rPr lang="ru-RU" sz="1200" b="1" spc="37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</a:t>
            </a:r>
            <a:r>
              <a:rPr lang="ru-RU" sz="1200" b="1" spc="-2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мы</a:t>
            </a:r>
            <a:r>
              <a:rPr lang="ru-RU" sz="1200" b="1" spc="4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</a:t>
            </a:r>
            <a:r>
              <a:rPr lang="ru-RU" sz="1200" b="1" spc="-12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b="1" spc="97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</a:t>
            </a:r>
            <a:r>
              <a:rPr lang="ru-RU" sz="1200" b="1" spc="37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</a:t>
            </a:r>
            <a:r>
              <a:rPr lang="ru-RU" sz="1200" b="1" spc="-9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</a:t>
            </a:r>
            <a:r>
              <a:rPr lang="ru-RU" sz="1200" b="1" spc="1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</a:t>
            </a:r>
            <a:r>
              <a:rPr lang="ru-RU" sz="1200" b="1" spc="-57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</a:t>
            </a:r>
            <a:r>
              <a:rPr lang="ru-RU" sz="1200" b="1" spc="-5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ь</a:t>
            </a:r>
            <a:r>
              <a:rPr lang="ru-RU" sz="1200" b="1" spc="1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</a:t>
            </a:r>
            <a:r>
              <a:rPr lang="ru-RU" sz="1200" b="1" spc="8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</a:t>
            </a:r>
            <a:r>
              <a:rPr lang="ru-RU" sz="1200" b="1" spc="1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</a:t>
            </a:r>
            <a:r>
              <a:rPr lang="ru-RU" sz="1200" b="1" spc="-2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ы</a:t>
            </a:r>
            <a:r>
              <a:rPr lang="ru-RU" sz="1200" b="1" spc="-21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179493" marR="1997810" indent="-171450">
              <a:spcBef>
                <a:spcPts val="187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ru-RU" sz="1200" spc="27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создано юридическое лицо, где доля </a:t>
            </a:r>
            <a:r>
              <a:rPr lang="ru-RU" sz="1200" spc="27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грантополучателя</a:t>
            </a:r>
            <a:r>
              <a:rPr lang="ru-RU" sz="1200" spc="27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 уставном капитале составляет более 50% и он является генеральным директором</a:t>
            </a:r>
          </a:p>
          <a:p>
            <a:pPr marL="179493" marR="1997810" indent="-171450">
              <a:spcBef>
                <a:spcPts val="187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разработан бизнес-план инновационного проекта</a:t>
            </a:r>
            <a:endParaRPr lang="ru-RU" sz="1200" spc="43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79493" marR="1997810" indent="-171450">
              <a:spcBef>
                <a:spcPts val="187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ru-RU" sz="1200" spc="5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представлен отчет о развитии </a:t>
            </a:r>
            <a:r>
              <a:rPr lang="ru-RU" sz="1200" spc="53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стартапа</a:t>
            </a:r>
            <a:endParaRPr lang="ru-RU" sz="1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8" name="Picture 2" descr="C:\Users\Handogina\Desktop\Иконки\16_FASIE_ikonk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041" y="2553289"/>
            <a:ext cx="413644" cy="413644"/>
          </a:xfrm>
          <a:prstGeom prst="rect">
            <a:avLst/>
          </a:prstGeom>
          <a:noFill/>
        </p:spPr>
      </p:pic>
      <p:pic>
        <p:nvPicPr>
          <p:cNvPr id="59" name="Picture 3" descr="C:\Users\Handogina\Desktop\Иконки\14_FASIE_ikonk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52" y="1853129"/>
            <a:ext cx="413644" cy="413644"/>
          </a:xfrm>
          <a:prstGeom prst="rect">
            <a:avLst/>
          </a:prstGeom>
          <a:noFill/>
        </p:spPr>
      </p:pic>
      <p:pic>
        <p:nvPicPr>
          <p:cNvPr id="60" name="Picture 5" descr="C:\Users\Handogina\Desktop\Иконки\26_FASIE_ikonki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52" y="2549768"/>
            <a:ext cx="413644" cy="413644"/>
          </a:xfrm>
          <a:prstGeom prst="rect">
            <a:avLst/>
          </a:prstGeom>
          <a:noFill/>
        </p:spPr>
      </p:pic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0983C223-23E9-97F8-7473-57563D245AD4}"/>
              </a:ext>
            </a:extLst>
          </p:cNvPr>
          <p:cNvSpPr/>
          <p:nvPr/>
        </p:nvSpPr>
        <p:spPr bwMode="auto">
          <a:xfrm>
            <a:off x="0" y="5091153"/>
            <a:ext cx="9144000" cy="52349"/>
          </a:xfrm>
          <a:prstGeom prst="rect">
            <a:avLst/>
          </a:prstGeom>
          <a:gradFill flip="none" rotWithShape="1">
            <a:gsLst>
              <a:gs pos="48500">
                <a:srgbClr val="E81C88"/>
              </a:gs>
              <a:gs pos="0">
                <a:srgbClr val="7030A0"/>
              </a:gs>
              <a:gs pos="100000">
                <a:srgbClr val="014E9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350">
              <a:solidFill>
                <a:srgbClr val="002060"/>
              </a:solidFill>
            </a:endParaRPr>
          </a:p>
        </p:txBody>
      </p:sp>
      <p:sp>
        <p:nvSpPr>
          <p:cNvPr id="63" name="Равнобедренный треугольник 62"/>
          <p:cNvSpPr/>
          <p:nvPr/>
        </p:nvSpPr>
        <p:spPr bwMode="auto">
          <a:xfrm rot="10800000">
            <a:off x="145929" y="-5326"/>
            <a:ext cx="465632" cy="227814"/>
          </a:xfrm>
          <a:prstGeom prst="triangle">
            <a:avLst>
              <a:gd name="adj" fmla="val 50000"/>
            </a:avLst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350"/>
          </a:p>
        </p:txBody>
      </p:sp>
      <p:pic>
        <p:nvPicPr>
          <p:cNvPr id="66" name="Picture 2" descr="H:\ПРОЕКТЫ\2023 06 13 Общая презентация\Стрелка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455" y="3367806"/>
            <a:ext cx="295946" cy="37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4" descr="https://avatars.mds.yandex.net/i?id=cf739044031e3dd36365b18771f1aaff67ff9c81-9843161-images-thumbs&amp;n=1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2" t="6821" r="12086" b="13145"/>
          <a:stretch/>
        </p:blipFill>
        <p:spPr bwMode="auto">
          <a:xfrm>
            <a:off x="5188137" y="3216124"/>
            <a:ext cx="853759" cy="86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7036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460" y="195486"/>
            <a:ext cx="909028" cy="446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H:\ПРОЕКТЫ\2023 06 13 Общая презентация\Стрелк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310" y="262562"/>
            <a:ext cx="295946" cy="37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avatars.mds.yandex.net/i?id=cf739044031e3dd36365b18771f1aaff67ff9c81-9843161-images-thumbs&amp;n=1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2" t="6821" r="12086" b="13145"/>
          <a:stretch/>
        </p:blipFill>
        <p:spPr bwMode="auto">
          <a:xfrm>
            <a:off x="6876256" y="123478"/>
            <a:ext cx="853759" cy="86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93865" y="3661994"/>
            <a:ext cx="1910720" cy="6669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FFCC00"/>
                </a:solidFill>
                <a:latin typeface="DIN Pro Bold" panose="020B0804020101020102" pitchFamily="34" charset="0"/>
                <a:ea typeface="Segoe UI" panose="020B0502040204020203" pitchFamily="34" charset="0"/>
                <a:cs typeface="DIN Pro Bold" panose="020B0804020101020102" pitchFamily="34" charset="0"/>
              </a:rPr>
              <a:t>«Студенческий</a:t>
            </a:r>
          </a:p>
          <a:p>
            <a:r>
              <a:rPr lang="ru-RU" sz="2000" b="1" dirty="0" err="1">
                <a:solidFill>
                  <a:srgbClr val="FFCC00"/>
                </a:solidFill>
                <a:latin typeface="DIN Pro Bold" panose="020B0804020101020102" pitchFamily="34" charset="0"/>
                <a:ea typeface="Segoe UI" panose="020B0502040204020203" pitchFamily="34" charset="0"/>
                <a:cs typeface="DIN Pro Bold" panose="020B0804020101020102" pitchFamily="34" charset="0"/>
              </a:rPr>
              <a:t>стартап</a:t>
            </a:r>
            <a:r>
              <a:rPr lang="ru-RU" sz="2000" b="1" dirty="0">
                <a:solidFill>
                  <a:srgbClr val="FFCC00"/>
                </a:solidFill>
                <a:latin typeface="DIN Pro Bold" panose="020B0804020101020102" pitchFamily="34" charset="0"/>
                <a:ea typeface="Segoe UI" panose="020B0502040204020203" pitchFamily="34" charset="0"/>
                <a:cs typeface="DIN Pro Bold" panose="020B0804020101020102" pitchFamily="34" charset="0"/>
              </a:rPr>
              <a:t>»</a:t>
            </a:r>
          </a:p>
        </p:txBody>
      </p:sp>
      <p:grpSp>
        <p:nvGrpSpPr>
          <p:cNvPr id="45" name="Группа 44"/>
          <p:cNvGrpSpPr/>
          <p:nvPr/>
        </p:nvGrpSpPr>
        <p:grpSpPr>
          <a:xfrm>
            <a:off x="611558" y="3519379"/>
            <a:ext cx="764252" cy="916240"/>
            <a:chOff x="3230983" y="3035810"/>
            <a:chExt cx="1125538" cy="1349375"/>
          </a:xfrm>
        </p:grpSpPr>
        <p:grpSp>
          <p:nvGrpSpPr>
            <p:cNvPr id="10" name="Group 4"/>
            <p:cNvGrpSpPr>
              <a:grpSpLocks noChangeAspect="1"/>
            </p:cNvGrpSpPr>
            <p:nvPr/>
          </p:nvGrpSpPr>
          <p:grpSpPr bwMode="auto">
            <a:xfrm>
              <a:off x="3230983" y="3035810"/>
              <a:ext cx="1125538" cy="1349375"/>
              <a:chOff x="204" y="164"/>
              <a:chExt cx="709" cy="850"/>
            </a:xfrm>
          </p:grpSpPr>
          <p:sp>
            <p:nvSpPr>
              <p:cNvPr id="11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04" y="164"/>
                <a:ext cx="709" cy="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452" y="280"/>
                <a:ext cx="111" cy="61"/>
              </a:xfrm>
              <a:custGeom>
                <a:avLst/>
                <a:gdLst>
                  <a:gd name="T0" fmla="*/ 0 w 111"/>
                  <a:gd name="T1" fmla="*/ 61 h 61"/>
                  <a:gd name="T2" fmla="*/ 106 w 111"/>
                  <a:gd name="T3" fmla="*/ 0 h 61"/>
                  <a:gd name="T4" fmla="*/ 111 w 111"/>
                  <a:gd name="T5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1" h="61">
                    <a:moveTo>
                      <a:pt x="0" y="61"/>
                    </a:moveTo>
                    <a:lnTo>
                      <a:pt x="106" y="0"/>
                    </a:lnTo>
                    <a:lnTo>
                      <a:pt x="111" y="2"/>
                    </a:lnTo>
                  </a:path>
                </a:pathLst>
              </a:cu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3" name="Line 6"/>
              <p:cNvSpPr>
                <a:spLocks noChangeShapeType="1"/>
              </p:cNvSpPr>
              <p:nvPr/>
            </p:nvSpPr>
            <p:spPr bwMode="auto">
              <a:xfrm flipV="1">
                <a:off x="291" y="341"/>
                <a:ext cx="161" cy="97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287" y="438"/>
                <a:ext cx="4" cy="319"/>
              </a:xfrm>
              <a:custGeom>
                <a:avLst/>
                <a:gdLst>
                  <a:gd name="T0" fmla="*/ 4 w 4"/>
                  <a:gd name="T1" fmla="*/ 0 h 319"/>
                  <a:gd name="T2" fmla="*/ 0 w 4"/>
                  <a:gd name="T3" fmla="*/ 2 h 319"/>
                  <a:gd name="T4" fmla="*/ 0 w 4"/>
                  <a:gd name="T5" fmla="*/ 31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19">
                    <a:moveTo>
                      <a:pt x="4" y="0"/>
                    </a:moveTo>
                    <a:lnTo>
                      <a:pt x="0" y="2"/>
                    </a:lnTo>
                    <a:lnTo>
                      <a:pt x="0" y="319"/>
                    </a:lnTo>
                  </a:path>
                </a:pathLst>
              </a:cu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5" name="Line 8"/>
              <p:cNvSpPr>
                <a:spLocks noChangeShapeType="1"/>
              </p:cNvSpPr>
              <p:nvPr/>
            </p:nvSpPr>
            <p:spPr bwMode="auto">
              <a:xfrm flipH="1" flipV="1">
                <a:off x="291" y="438"/>
                <a:ext cx="95" cy="57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287" y="757"/>
                <a:ext cx="170" cy="99"/>
              </a:xfrm>
              <a:custGeom>
                <a:avLst/>
                <a:gdLst>
                  <a:gd name="T0" fmla="*/ 0 w 170"/>
                  <a:gd name="T1" fmla="*/ 0 h 99"/>
                  <a:gd name="T2" fmla="*/ 0 w 170"/>
                  <a:gd name="T3" fmla="*/ 0 h 99"/>
                  <a:gd name="T4" fmla="*/ 170 w 170"/>
                  <a:gd name="T5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0" h="99">
                    <a:moveTo>
                      <a:pt x="0" y="0"/>
                    </a:moveTo>
                    <a:lnTo>
                      <a:pt x="0" y="0"/>
                    </a:lnTo>
                    <a:lnTo>
                      <a:pt x="170" y="99"/>
                    </a:lnTo>
                  </a:path>
                </a:pathLst>
              </a:cu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457" y="856"/>
                <a:ext cx="106" cy="61"/>
              </a:xfrm>
              <a:custGeom>
                <a:avLst/>
                <a:gdLst>
                  <a:gd name="T0" fmla="*/ 106 w 106"/>
                  <a:gd name="T1" fmla="*/ 59 h 61"/>
                  <a:gd name="T2" fmla="*/ 101 w 106"/>
                  <a:gd name="T3" fmla="*/ 61 h 61"/>
                  <a:gd name="T4" fmla="*/ 0 w 106"/>
                  <a:gd name="T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6" h="61">
                    <a:moveTo>
                      <a:pt x="106" y="59"/>
                    </a:moveTo>
                    <a:lnTo>
                      <a:pt x="101" y="61"/>
                    </a:lnTo>
                    <a:lnTo>
                      <a:pt x="0" y="0"/>
                    </a:lnTo>
                  </a:path>
                </a:pathLst>
              </a:cu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8" name="Line 11"/>
              <p:cNvSpPr>
                <a:spLocks noChangeShapeType="1"/>
              </p:cNvSpPr>
              <p:nvPr/>
            </p:nvSpPr>
            <p:spPr bwMode="auto">
              <a:xfrm flipH="1">
                <a:off x="287" y="695"/>
                <a:ext cx="104" cy="62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9" name="Line 12"/>
              <p:cNvSpPr>
                <a:spLocks noChangeShapeType="1"/>
              </p:cNvSpPr>
              <p:nvPr/>
            </p:nvSpPr>
            <p:spPr bwMode="auto">
              <a:xfrm flipH="1" flipV="1">
                <a:off x="563" y="282"/>
                <a:ext cx="97" cy="57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" name="Line 13"/>
              <p:cNvSpPr>
                <a:spLocks noChangeShapeType="1"/>
              </p:cNvSpPr>
              <p:nvPr/>
            </p:nvSpPr>
            <p:spPr bwMode="auto">
              <a:xfrm>
                <a:off x="750" y="391"/>
                <a:ext cx="78" cy="47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738" y="757"/>
                <a:ext cx="92" cy="54"/>
              </a:xfrm>
              <a:custGeom>
                <a:avLst/>
                <a:gdLst>
                  <a:gd name="T0" fmla="*/ 0 w 92"/>
                  <a:gd name="T1" fmla="*/ 54 h 54"/>
                  <a:gd name="T2" fmla="*/ 92 w 92"/>
                  <a:gd name="T3" fmla="*/ 0 h 54"/>
                  <a:gd name="T4" fmla="*/ 92 w 92"/>
                  <a:gd name="T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2" h="54">
                    <a:moveTo>
                      <a:pt x="0" y="54"/>
                    </a:moveTo>
                    <a:lnTo>
                      <a:pt x="92" y="0"/>
                    </a:lnTo>
                    <a:lnTo>
                      <a:pt x="92" y="0"/>
                    </a:lnTo>
                  </a:path>
                </a:pathLst>
              </a:cu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2" name="Line 15"/>
              <p:cNvSpPr>
                <a:spLocks noChangeShapeType="1"/>
              </p:cNvSpPr>
              <p:nvPr/>
            </p:nvSpPr>
            <p:spPr bwMode="auto">
              <a:xfrm flipV="1">
                <a:off x="563" y="863"/>
                <a:ext cx="88" cy="52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3" name="Freeform 16"/>
              <p:cNvSpPr>
                <a:spLocks/>
              </p:cNvSpPr>
              <p:nvPr/>
            </p:nvSpPr>
            <p:spPr bwMode="auto">
              <a:xfrm>
                <a:off x="828" y="438"/>
                <a:ext cx="2" cy="113"/>
              </a:xfrm>
              <a:custGeom>
                <a:avLst/>
                <a:gdLst>
                  <a:gd name="T0" fmla="*/ 2 w 2"/>
                  <a:gd name="T1" fmla="*/ 113 h 113"/>
                  <a:gd name="T2" fmla="*/ 2 w 2"/>
                  <a:gd name="T3" fmla="*/ 2 h 113"/>
                  <a:gd name="T4" fmla="*/ 0 w 2"/>
                  <a:gd name="T5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13">
                    <a:moveTo>
                      <a:pt x="2" y="113"/>
                    </a:move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4" name="Line 17"/>
              <p:cNvSpPr>
                <a:spLocks noChangeShapeType="1"/>
              </p:cNvSpPr>
              <p:nvPr/>
            </p:nvSpPr>
            <p:spPr bwMode="auto">
              <a:xfrm flipV="1">
                <a:off x="830" y="646"/>
                <a:ext cx="0" cy="111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5" name="Freeform 18"/>
              <p:cNvSpPr>
                <a:spLocks/>
              </p:cNvSpPr>
              <p:nvPr/>
            </p:nvSpPr>
            <p:spPr bwMode="auto">
              <a:xfrm>
                <a:off x="391" y="695"/>
                <a:ext cx="172" cy="99"/>
              </a:xfrm>
              <a:custGeom>
                <a:avLst/>
                <a:gdLst>
                  <a:gd name="T0" fmla="*/ 0 w 172"/>
                  <a:gd name="T1" fmla="*/ 0 h 99"/>
                  <a:gd name="T2" fmla="*/ 167 w 172"/>
                  <a:gd name="T3" fmla="*/ 99 h 99"/>
                  <a:gd name="T4" fmla="*/ 172 w 172"/>
                  <a:gd name="T5" fmla="*/ 9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99">
                    <a:moveTo>
                      <a:pt x="0" y="0"/>
                    </a:moveTo>
                    <a:lnTo>
                      <a:pt x="167" y="99"/>
                    </a:lnTo>
                    <a:lnTo>
                      <a:pt x="172" y="97"/>
                    </a:lnTo>
                  </a:path>
                </a:pathLst>
              </a:cu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6" name="Freeform 19"/>
              <p:cNvSpPr>
                <a:spLocks/>
              </p:cNvSpPr>
              <p:nvPr/>
            </p:nvSpPr>
            <p:spPr bwMode="auto">
              <a:xfrm>
                <a:off x="386" y="495"/>
                <a:ext cx="5" cy="200"/>
              </a:xfrm>
              <a:custGeom>
                <a:avLst/>
                <a:gdLst>
                  <a:gd name="T0" fmla="*/ 0 w 5"/>
                  <a:gd name="T1" fmla="*/ 0 h 200"/>
                  <a:gd name="T2" fmla="*/ 0 w 5"/>
                  <a:gd name="T3" fmla="*/ 198 h 200"/>
                  <a:gd name="T4" fmla="*/ 5 w 5"/>
                  <a:gd name="T5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00">
                    <a:moveTo>
                      <a:pt x="0" y="0"/>
                    </a:moveTo>
                    <a:lnTo>
                      <a:pt x="0" y="198"/>
                    </a:lnTo>
                    <a:lnTo>
                      <a:pt x="5" y="200"/>
                    </a:lnTo>
                  </a:path>
                </a:pathLst>
              </a:cu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7" name="Line 20"/>
              <p:cNvSpPr>
                <a:spLocks noChangeShapeType="1"/>
              </p:cNvSpPr>
              <p:nvPr/>
            </p:nvSpPr>
            <p:spPr bwMode="auto">
              <a:xfrm flipV="1">
                <a:off x="391" y="596"/>
                <a:ext cx="170" cy="99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8" name="Line 21"/>
              <p:cNvSpPr>
                <a:spLocks noChangeShapeType="1"/>
              </p:cNvSpPr>
              <p:nvPr/>
            </p:nvSpPr>
            <p:spPr bwMode="auto">
              <a:xfrm>
                <a:off x="561" y="596"/>
                <a:ext cx="2" cy="2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9" name="Freeform 22"/>
              <p:cNvSpPr>
                <a:spLocks/>
              </p:cNvSpPr>
              <p:nvPr/>
            </p:nvSpPr>
            <p:spPr bwMode="auto">
              <a:xfrm>
                <a:off x="386" y="388"/>
                <a:ext cx="177" cy="107"/>
              </a:xfrm>
              <a:custGeom>
                <a:avLst/>
                <a:gdLst>
                  <a:gd name="T0" fmla="*/ 0 w 177"/>
                  <a:gd name="T1" fmla="*/ 107 h 107"/>
                  <a:gd name="T2" fmla="*/ 0 w 177"/>
                  <a:gd name="T3" fmla="*/ 102 h 107"/>
                  <a:gd name="T4" fmla="*/ 172 w 177"/>
                  <a:gd name="T5" fmla="*/ 0 h 107"/>
                  <a:gd name="T6" fmla="*/ 177 w 177"/>
                  <a:gd name="T7" fmla="*/ 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7" h="107">
                    <a:moveTo>
                      <a:pt x="0" y="107"/>
                    </a:moveTo>
                    <a:lnTo>
                      <a:pt x="0" y="102"/>
                    </a:lnTo>
                    <a:lnTo>
                      <a:pt x="172" y="0"/>
                    </a:lnTo>
                    <a:lnTo>
                      <a:pt x="177" y="3"/>
                    </a:lnTo>
                  </a:path>
                </a:pathLst>
              </a:cu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0" name="Line 23"/>
              <p:cNvSpPr>
                <a:spLocks noChangeShapeType="1"/>
              </p:cNvSpPr>
              <p:nvPr/>
            </p:nvSpPr>
            <p:spPr bwMode="auto">
              <a:xfrm flipH="1" flipV="1">
                <a:off x="386" y="495"/>
                <a:ext cx="175" cy="101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1" name="Line 24"/>
              <p:cNvSpPr>
                <a:spLocks noChangeShapeType="1"/>
              </p:cNvSpPr>
              <p:nvPr/>
            </p:nvSpPr>
            <p:spPr bwMode="auto">
              <a:xfrm flipV="1">
                <a:off x="561" y="594"/>
                <a:ext cx="2" cy="2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2" name="Line 25"/>
              <p:cNvSpPr>
                <a:spLocks noChangeShapeType="1"/>
              </p:cNvSpPr>
              <p:nvPr/>
            </p:nvSpPr>
            <p:spPr bwMode="auto">
              <a:xfrm flipV="1">
                <a:off x="563" y="695"/>
                <a:ext cx="166" cy="97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3" name="Freeform 26"/>
              <p:cNvSpPr>
                <a:spLocks/>
              </p:cNvSpPr>
              <p:nvPr/>
            </p:nvSpPr>
            <p:spPr bwMode="auto">
              <a:xfrm>
                <a:off x="563" y="391"/>
                <a:ext cx="168" cy="104"/>
              </a:xfrm>
              <a:custGeom>
                <a:avLst/>
                <a:gdLst>
                  <a:gd name="T0" fmla="*/ 0 w 168"/>
                  <a:gd name="T1" fmla="*/ 0 h 104"/>
                  <a:gd name="T2" fmla="*/ 168 w 168"/>
                  <a:gd name="T3" fmla="*/ 99 h 104"/>
                  <a:gd name="T4" fmla="*/ 168 w 168"/>
                  <a:gd name="T5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8" h="104">
                    <a:moveTo>
                      <a:pt x="0" y="0"/>
                    </a:moveTo>
                    <a:lnTo>
                      <a:pt x="168" y="99"/>
                    </a:lnTo>
                    <a:lnTo>
                      <a:pt x="168" y="104"/>
                    </a:lnTo>
                  </a:path>
                </a:pathLst>
              </a:cu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4" name="Line 27"/>
              <p:cNvSpPr>
                <a:spLocks noChangeShapeType="1"/>
              </p:cNvSpPr>
              <p:nvPr/>
            </p:nvSpPr>
            <p:spPr bwMode="auto">
              <a:xfrm flipV="1">
                <a:off x="561" y="282"/>
                <a:ext cx="0" cy="109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5" name="Line 28"/>
              <p:cNvSpPr>
                <a:spLocks noChangeShapeType="1"/>
              </p:cNvSpPr>
              <p:nvPr/>
            </p:nvSpPr>
            <p:spPr bwMode="auto">
              <a:xfrm flipV="1">
                <a:off x="561" y="792"/>
                <a:ext cx="0" cy="123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6" name="Line 29"/>
              <p:cNvSpPr>
                <a:spLocks noChangeShapeType="1"/>
              </p:cNvSpPr>
              <p:nvPr/>
            </p:nvSpPr>
            <p:spPr bwMode="auto">
              <a:xfrm flipV="1">
                <a:off x="561" y="598"/>
                <a:ext cx="0" cy="194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7" name="Line 30"/>
              <p:cNvSpPr>
                <a:spLocks noChangeShapeType="1"/>
              </p:cNvSpPr>
              <p:nvPr/>
            </p:nvSpPr>
            <p:spPr bwMode="auto">
              <a:xfrm flipV="1">
                <a:off x="561" y="391"/>
                <a:ext cx="0" cy="203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8" name="Freeform 31"/>
              <p:cNvSpPr>
                <a:spLocks/>
              </p:cNvSpPr>
              <p:nvPr/>
            </p:nvSpPr>
            <p:spPr bwMode="auto">
              <a:xfrm>
                <a:off x="729" y="495"/>
                <a:ext cx="2" cy="200"/>
              </a:xfrm>
              <a:custGeom>
                <a:avLst/>
                <a:gdLst>
                  <a:gd name="T0" fmla="*/ 0 w 2"/>
                  <a:gd name="T1" fmla="*/ 200 h 200"/>
                  <a:gd name="T2" fmla="*/ 2 w 2"/>
                  <a:gd name="T3" fmla="*/ 198 h 200"/>
                  <a:gd name="T4" fmla="*/ 2 w 2"/>
                  <a:gd name="T5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00">
                    <a:moveTo>
                      <a:pt x="0" y="200"/>
                    </a:moveTo>
                    <a:lnTo>
                      <a:pt x="2" y="198"/>
                    </a:lnTo>
                    <a:lnTo>
                      <a:pt x="2" y="0"/>
                    </a:lnTo>
                  </a:path>
                </a:pathLst>
              </a:cu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39" name="Line 32"/>
              <p:cNvSpPr>
                <a:spLocks noChangeShapeType="1"/>
              </p:cNvSpPr>
              <p:nvPr/>
            </p:nvSpPr>
            <p:spPr bwMode="auto">
              <a:xfrm flipV="1">
                <a:off x="563" y="594"/>
                <a:ext cx="0" cy="4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0" name="Line 33"/>
              <p:cNvSpPr>
                <a:spLocks noChangeShapeType="1"/>
              </p:cNvSpPr>
              <p:nvPr/>
            </p:nvSpPr>
            <p:spPr bwMode="auto">
              <a:xfrm>
                <a:off x="563" y="598"/>
                <a:ext cx="166" cy="97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1" name="Line 34"/>
              <p:cNvSpPr>
                <a:spLocks noChangeShapeType="1"/>
              </p:cNvSpPr>
              <p:nvPr/>
            </p:nvSpPr>
            <p:spPr bwMode="auto">
              <a:xfrm flipV="1">
                <a:off x="563" y="495"/>
                <a:ext cx="168" cy="99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2" name="Freeform 35"/>
              <p:cNvSpPr>
                <a:spLocks/>
              </p:cNvSpPr>
              <p:nvPr/>
            </p:nvSpPr>
            <p:spPr bwMode="auto">
              <a:xfrm>
                <a:off x="358" y="365"/>
                <a:ext cx="404" cy="465"/>
              </a:xfrm>
              <a:custGeom>
                <a:avLst/>
                <a:gdLst>
                  <a:gd name="T0" fmla="*/ 203 w 404"/>
                  <a:gd name="T1" fmla="*/ 465 h 465"/>
                  <a:gd name="T2" fmla="*/ 0 w 404"/>
                  <a:gd name="T3" fmla="*/ 349 h 465"/>
                  <a:gd name="T4" fmla="*/ 0 w 404"/>
                  <a:gd name="T5" fmla="*/ 115 h 465"/>
                  <a:gd name="T6" fmla="*/ 203 w 404"/>
                  <a:gd name="T7" fmla="*/ 0 h 465"/>
                  <a:gd name="T8" fmla="*/ 404 w 404"/>
                  <a:gd name="T9" fmla="*/ 115 h 465"/>
                  <a:gd name="T10" fmla="*/ 404 w 404"/>
                  <a:gd name="T11" fmla="*/ 349 h 465"/>
                  <a:gd name="T12" fmla="*/ 203 w 404"/>
                  <a:gd name="T13" fmla="*/ 465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4" h="465">
                    <a:moveTo>
                      <a:pt x="203" y="465"/>
                    </a:moveTo>
                    <a:lnTo>
                      <a:pt x="0" y="349"/>
                    </a:lnTo>
                    <a:lnTo>
                      <a:pt x="0" y="115"/>
                    </a:lnTo>
                    <a:lnTo>
                      <a:pt x="203" y="0"/>
                    </a:lnTo>
                    <a:lnTo>
                      <a:pt x="404" y="115"/>
                    </a:lnTo>
                    <a:lnTo>
                      <a:pt x="404" y="349"/>
                    </a:lnTo>
                    <a:lnTo>
                      <a:pt x="203" y="465"/>
                    </a:lnTo>
                    <a:close/>
                  </a:path>
                </a:pathLst>
              </a:custGeom>
              <a:solidFill>
                <a:srgbClr val="FF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3" name="Freeform 37"/>
              <p:cNvSpPr>
                <a:spLocks/>
              </p:cNvSpPr>
              <p:nvPr/>
            </p:nvSpPr>
            <p:spPr bwMode="auto">
              <a:xfrm>
                <a:off x="211" y="173"/>
                <a:ext cx="697" cy="839"/>
              </a:xfrm>
              <a:custGeom>
                <a:avLst/>
                <a:gdLst>
                  <a:gd name="T0" fmla="*/ 697 w 697"/>
                  <a:gd name="T1" fmla="*/ 211 h 839"/>
                  <a:gd name="T2" fmla="*/ 347 w 697"/>
                  <a:gd name="T3" fmla="*/ 0 h 839"/>
                  <a:gd name="T4" fmla="*/ 0 w 697"/>
                  <a:gd name="T5" fmla="*/ 211 h 839"/>
                  <a:gd name="T6" fmla="*/ 0 w 697"/>
                  <a:gd name="T7" fmla="*/ 629 h 839"/>
                  <a:gd name="T8" fmla="*/ 347 w 697"/>
                  <a:gd name="T9" fmla="*/ 839 h 8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39">
                    <a:moveTo>
                      <a:pt x="697" y="211"/>
                    </a:moveTo>
                    <a:lnTo>
                      <a:pt x="347" y="0"/>
                    </a:lnTo>
                    <a:lnTo>
                      <a:pt x="0" y="211"/>
                    </a:lnTo>
                    <a:lnTo>
                      <a:pt x="0" y="629"/>
                    </a:lnTo>
                    <a:lnTo>
                      <a:pt x="347" y="839"/>
                    </a:lnTo>
                  </a:path>
                </a:pathLst>
              </a:custGeom>
              <a:noFill/>
              <a:ln w="22225" cap="flat">
                <a:solidFill>
                  <a:srgbClr val="20497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pic>
          <p:nvPicPr>
            <p:cNvPr id="44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3888" y="3507854"/>
              <a:ext cx="457114" cy="422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7" name="TextBox 46"/>
          <p:cNvSpPr txBox="1"/>
          <p:nvPr/>
        </p:nvSpPr>
        <p:spPr>
          <a:xfrm>
            <a:off x="1393865" y="1866304"/>
            <a:ext cx="1305126" cy="3769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rgbClr val="7030A0"/>
                </a:solidFill>
                <a:latin typeface="DIN Pro Bold" panose="020B0804020101020102" pitchFamily="34" charset="0"/>
                <a:ea typeface="Segoe UI" panose="020B0502040204020203" pitchFamily="34" charset="0"/>
                <a:cs typeface="DIN Pro Bold" panose="020B0804020101020102" pitchFamily="34" charset="0"/>
              </a:rPr>
              <a:t>«УМНИК»</a:t>
            </a:r>
          </a:p>
        </p:txBody>
      </p:sp>
      <p:grpSp>
        <p:nvGrpSpPr>
          <p:cNvPr id="84" name="Группа 83"/>
          <p:cNvGrpSpPr/>
          <p:nvPr/>
        </p:nvGrpSpPr>
        <p:grpSpPr>
          <a:xfrm>
            <a:off x="611558" y="1583502"/>
            <a:ext cx="764252" cy="916240"/>
            <a:chOff x="3164436" y="1526965"/>
            <a:chExt cx="1125538" cy="1349375"/>
          </a:xfrm>
        </p:grpSpPr>
        <p:grpSp>
          <p:nvGrpSpPr>
            <p:cNvPr id="49" name="Group 4"/>
            <p:cNvGrpSpPr>
              <a:grpSpLocks noChangeAspect="1"/>
            </p:cNvGrpSpPr>
            <p:nvPr/>
          </p:nvGrpSpPr>
          <p:grpSpPr bwMode="auto">
            <a:xfrm>
              <a:off x="3164436" y="1526965"/>
              <a:ext cx="1125538" cy="1349375"/>
              <a:chOff x="204" y="164"/>
              <a:chExt cx="709" cy="850"/>
            </a:xfrm>
          </p:grpSpPr>
          <p:sp>
            <p:nvSpPr>
              <p:cNvPr id="50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04" y="164"/>
                <a:ext cx="709" cy="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1" name="Freeform 5"/>
              <p:cNvSpPr>
                <a:spLocks/>
              </p:cNvSpPr>
              <p:nvPr/>
            </p:nvSpPr>
            <p:spPr bwMode="auto">
              <a:xfrm>
                <a:off x="452" y="280"/>
                <a:ext cx="111" cy="61"/>
              </a:xfrm>
              <a:custGeom>
                <a:avLst/>
                <a:gdLst>
                  <a:gd name="T0" fmla="*/ 0 w 111"/>
                  <a:gd name="T1" fmla="*/ 61 h 61"/>
                  <a:gd name="T2" fmla="*/ 106 w 111"/>
                  <a:gd name="T3" fmla="*/ 0 h 61"/>
                  <a:gd name="T4" fmla="*/ 111 w 111"/>
                  <a:gd name="T5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1" h="61">
                    <a:moveTo>
                      <a:pt x="0" y="61"/>
                    </a:moveTo>
                    <a:lnTo>
                      <a:pt x="106" y="0"/>
                    </a:lnTo>
                    <a:lnTo>
                      <a:pt x="111" y="2"/>
                    </a:lnTo>
                  </a:path>
                </a:pathLst>
              </a:cu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" name="Line 6"/>
              <p:cNvSpPr>
                <a:spLocks noChangeShapeType="1"/>
              </p:cNvSpPr>
              <p:nvPr/>
            </p:nvSpPr>
            <p:spPr bwMode="auto">
              <a:xfrm flipV="1">
                <a:off x="291" y="341"/>
                <a:ext cx="161" cy="97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3" name="Freeform 7"/>
              <p:cNvSpPr>
                <a:spLocks/>
              </p:cNvSpPr>
              <p:nvPr/>
            </p:nvSpPr>
            <p:spPr bwMode="auto">
              <a:xfrm>
                <a:off x="287" y="438"/>
                <a:ext cx="4" cy="319"/>
              </a:xfrm>
              <a:custGeom>
                <a:avLst/>
                <a:gdLst>
                  <a:gd name="T0" fmla="*/ 4 w 4"/>
                  <a:gd name="T1" fmla="*/ 0 h 319"/>
                  <a:gd name="T2" fmla="*/ 0 w 4"/>
                  <a:gd name="T3" fmla="*/ 2 h 319"/>
                  <a:gd name="T4" fmla="*/ 0 w 4"/>
                  <a:gd name="T5" fmla="*/ 31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19">
                    <a:moveTo>
                      <a:pt x="4" y="0"/>
                    </a:moveTo>
                    <a:lnTo>
                      <a:pt x="0" y="2"/>
                    </a:lnTo>
                    <a:lnTo>
                      <a:pt x="0" y="319"/>
                    </a:lnTo>
                  </a:path>
                </a:pathLst>
              </a:cu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" name="Line 8"/>
              <p:cNvSpPr>
                <a:spLocks noChangeShapeType="1"/>
              </p:cNvSpPr>
              <p:nvPr/>
            </p:nvSpPr>
            <p:spPr bwMode="auto">
              <a:xfrm flipH="1" flipV="1">
                <a:off x="291" y="438"/>
                <a:ext cx="95" cy="57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5" name="Freeform 9"/>
              <p:cNvSpPr>
                <a:spLocks/>
              </p:cNvSpPr>
              <p:nvPr/>
            </p:nvSpPr>
            <p:spPr bwMode="auto">
              <a:xfrm>
                <a:off x="287" y="757"/>
                <a:ext cx="170" cy="99"/>
              </a:xfrm>
              <a:custGeom>
                <a:avLst/>
                <a:gdLst>
                  <a:gd name="T0" fmla="*/ 0 w 170"/>
                  <a:gd name="T1" fmla="*/ 0 h 99"/>
                  <a:gd name="T2" fmla="*/ 0 w 170"/>
                  <a:gd name="T3" fmla="*/ 0 h 99"/>
                  <a:gd name="T4" fmla="*/ 170 w 170"/>
                  <a:gd name="T5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0" h="99">
                    <a:moveTo>
                      <a:pt x="0" y="0"/>
                    </a:moveTo>
                    <a:lnTo>
                      <a:pt x="0" y="0"/>
                    </a:lnTo>
                    <a:lnTo>
                      <a:pt x="170" y="99"/>
                    </a:lnTo>
                  </a:path>
                </a:pathLst>
              </a:cu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6" name="Freeform 10"/>
              <p:cNvSpPr>
                <a:spLocks/>
              </p:cNvSpPr>
              <p:nvPr/>
            </p:nvSpPr>
            <p:spPr bwMode="auto">
              <a:xfrm>
                <a:off x="457" y="856"/>
                <a:ext cx="106" cy="61"/>
              </a:xfrm>
              <a:custGeom>
                <a:avLst/>
                <a:gdLst>
                  <a:gd name="T0" fmla="*/ 106 w 106"/>
                  <a:gd name="T1" fmla="*/ 59 h 61"/>
                  <a:gd name="T2" fmla="*/ 101 w 106"/>
                  <a:gd name="T3" fmla="*/ 61 h 61"/>
                  <a:gd name="T4" fmla="*/ 0 w 106"/>
                  <a:gd name="T5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6" h="61">
                    <a:moveTo>
                      <a:pt x="106" y="59"/>
                    </a:moveTo>
                    <a:lnTo>
                      <a:pt x="101" y="61"/>
                    </a:lnTo>
                    <a:lnTo>
                      <a:pt x="0" y="0"/>
                    </a:lnTo>
                  </a:path>
                </a:pathLst>
              </a:cu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7" name="Line 11"/>
              <p:cNvSpPr>
                <a:spLocks noChangeShapeType="1"/>
              </p:cNvSpPr>
              <p:nvPr/>
            </p:nvSpPr>
            <p:spPr bwMode="auto">
              <a:xfrm flipH="1">
                <a:off x="287" y="695"/>
                <a:ext cx="104" cy="62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8" name="Line 12"/>
              <p:cNvSpPr>
                <a:spLocks noChangeShapeType="1"/>
              </p:cNvSpPr>
              <p:nvPr/>
            </p:nvSpPr>
            <p:spPr bwMode="auto">
              <a:xfrm flipH="1" flipV="1">
                <a:off x="563" y="282"/>
                <a:ext cx="97" cy="57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9" name="Line 13"/>
              <p:cNvSpPr>
                <a:spLocks noChangeShapeType="1"/>
              </p:cNvSpPr>
              <p:nvPr/>
            </p:nvSpPr>
            <p:spPr bwMode="auto">
              <a:xfrm>
                <a:off x="750" y="391"/>
                <a:ext cx="78" cy="47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0" name="Freeform 14"/>
              <p:cNvSpPr>
                <a:spLocks/>
              </p:cNvSpPr>
              <p:nvPr/>
            </p:nvSpPr>
            <p:spPr bwMode="auto">
              <a:xfrm>
                <a:off x="738" y="757"/>
                <a:ext cx="92" cy="54"/>
              </a:xfrm>
              <a:custGeom>
                <a:avLst/>
                <a:gdLst>
                  <a:gd name="T0" fmla="*/ 0 w 92"/>
                  <a:gd name="T1" fmla="*/ 54 h 54"/>
                  <a:gd name="T2" fmla="*/ 92 w 92"/>
                  <a:gd name="T3" fmla="*/ 0 h 54"/>
                  <a:gd name="T4" fmla="*/ 92 w 92"/>
                  <a:gd name="T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2" h="54">
                    <a:moveTo>
                      <a:pt x="0" y="54"/>
                    </a:moveTo>
                    <a:lnTo>
                      <a:pt x="92" y="0"/>
                    </a:lnTo>
                    <a:lnTo>
                      <a:pt x="92" y="0"/>
                    </a:lnTo>
                  </a:path>
                </a:pathLst>
              </a:cu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1" name="Line 15"/>
              <p:cNvSpPr>
                <a:spLocks noChangeShapeType="1"/>
              </p:cNvSpPr>
              <p:nvPr/>
            </p:nvSpPr>
            <p:spPr bwMode="auto">
              <a:xfrm flipV="1">
                <a:off x="563" y="863"/>
                <a:ext cx="88" cy="52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2" name="Freeform 16"/>
              <p:cNvSpPr>
                <a:spLocks/>
              </p:cNvSpPr>
              <p:nvPr/>
            </p:nvSpPr>
            <p:spPr bwMode="auto">
              <a:xfrm>
                <a:off x="828" y="438"/>
                <a:ext cx="2" cy="113"/>
              </a:xfrm>
              <a:custGeom>
                <a:avLst/>
                <a:gdLst>
                  <a:gd name="T0" fmla="*/ 2 w 2"/>
                  <a:gd name="T1" fmla="*/ 113 h 113"/>
                  <a:gd name="T2" fmla="*/ 2 w 2"/>
                  <a:gd name="T3" fmla="*/ 2 h 113"/>
                  <a:gd name="T4" fmla="*/ 0 w 2"/>
                  <a:gd name="T5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13">
                    <a:moveTo>
                      <a:pt x="2" y="113"/>
                    </a:move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3" name="Line 17"/>
              <p:cNvSpPr>
                <a:spLocks noChangeShapeType="1"/>
              </p:cNvSpPr>
              <p:nvPr/>
            </p:nvSpPr>
            <p:spPr bwMode="auto">
              <a:xfrm flipV="1">
                <a:off x="830" y="646"/>
                <a:ext cx="0" cy="111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4" name="Freeform 18"/>
              <p:cNvSpPr>
                <a:spLocks/>
              </p:cNvSpPr>
              <p:nvPr/>
            </p:nvSpPr>
            <p:spPr bwMode="auto">
              <a:xfrm>
                <a:off x="391" y="695"/>
                <a:ext cx="172" cy="99"/>
              </a:xfrm>
              <a:custGeom>
                <a:avLst/>
                <a:gdLst>
                  <a:gd name="T0" fmla="*/ 0 w 172"/>
                  <a:gd name="T1" fmla="*/ 0 h 99"/>
                  <a:gd name="T2" fmla="*/ 167 w 172"/>
                  <a:gd name="T3" fmla="*/ 99 h 99"/>
                  <a:gd name="T4" fmla="*/ 172 w 172"/>
                  <a:gd name="T5" fmla="*/ 9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2" h="99">
                    <a:moveTo>
                      <a:pt x="0" y="0"/>
                    </a:moveTo>
                    <a:lnTo>
                      <a:pt x="167" y="99"/>
                    </a:lnTo>
                    <a:lnTo>
                      <a:pt x="172" y="97"/>
                    </a:lnTo>
                  </a:path>
                </a:pathLst>
              </a:cu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5" name="Freeform 19"/>
              <p:cNvSpPr>
                <a:spLocks/>
              </p:cNvSpPr>
              <p:nvPr/>
            </p:nvSpPr>
            <p:spPr bwMode="auto">
              <a:xfrm>
                <a:off x="386" y="495"/>
                <a:ext cx="5" cy="200"/>
              </a:xfrm>
              <a:custGeom>
                <a:avLst/>
                <a:gdLst>
                  <a:gd name="T0" fmla="*/ 0 w 5"/>
                  <a:gd name="T1" fmla="*/ 0 h 200"/>
                  <a:gd name="T2" fmla="*/ 0 w 5"/>
                  <a:gd name="T3" fmla="*/ 198 h 200"/>
                  <a:gd name="T4" fmla="*/ 5 w 5"/>
                  <a:gd name="T5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00">
                    <a:moveTo>
                      <a:pt x="0" y="0"/>
                    </a:moveTo>
                    <a:lnTo>
                      <a:pt x="0" y="198"/>
                    </a:lnTo>
                    <a:lnTo>
                      <a:pt x="5" y="200"/>
                    </a:lnTo>
                  </a:path>
                </a:pathLst>
              </a:cu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6" name="Line 20"/>
              <p:cNvSpPr>
                <a:spLocks noChangeShapeType="1"/>
              </p:cNvSpPr>
              <p:nvPr/>
            </p:nvSpPr>
            <p:spPr bwMode="auto">
              <a:xfrm flipV="1">
                <a:off x="391" y="596"/>
                <a:ext cx="170" cy="99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7" name="Line 21"/>
              <p:cNvSpPr>
                <a:spLocks noChangeShapeType="1"/>
              </p:cNvSpPr>
              <p:nvPr/>
            </p:nvSpPr>
            <p:spPr bwMode="auto">
              <a:xfrm>
                <a:off x="561" y="596"/>
                <a:ext cx="2" cy="2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8" name="Freeform 22"/>
              <p:cNvSpPr>
                <a:spLocks/>
              </p:cNvSpPr>
              <p:nvPr/>
            </p:nvSpPr>
            <p:spPr bwMode="auto">
              <a:xfrm>
                <a:off x="386" y="388"/>
                <a:ext cx="177" cy="107"/>
              </a:xfrm>
              <a:custGeom>
                <a:avLst/>
                <a:gdLst>
                  <a:gd name="T0" fmla="*/ 0 w 177"/>
                  <a:gd name="T1" fmla="*/ 107 h 107"/>
                  <a:gd name="T2" fmla="*/ 0 w 177"/>
                  <a:gd name="T3" fmla="*/ 102 h 107"/>
                  <a:gd name="T4" fmla="*/ 172 w 177"/>
                  <a:gd name="T5" fmla="*/ 0 h 107"/>
                  <a:gd name="T6" fmla="*/ 177 w 177"/>
                  <a:gd name="T7" fmla="*/ 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7" h="107">
                    <a:moveTo>
                      <a:pt x="0" y="107"/>
                    </a:moveTo>
                    <a:lnTo>
                      <a:pt x="0" y="102"/>
                    </a:lnTo>
                    <a:lnTo>
                      <a:pt x="172" y="0"/>
                    </a:lnTo>
                    <a:lnTo>
                      <a:pt x="177" y="3"/>
                    </a:lnTo>
                  </a:path>
                </a:pathLst>
              </a:cu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69" name="Line 23"/>
              <p:cNvSpPr>
                <a:spLocks noChangeShapeType="1"/>
              </p:cNvSpPr>
              <p:nvPr/>
            </p:nvSpPr>
            <p:spPr bwMode="auto">
              <a:xfrm flipH="1" flipV="1">
                <a:off x="386" y="495"/>
                <a:ext cx="175" cy="101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0" name="Line 24"/>
              <p:cNvSpPr>
                <a:spLocks noChangeShapeType="1"/>
              </p:cNvSpPr>
              <p:nvPr/>
            </p:nvSpPr>
            <p:spPr bwMode="auto">
              <a:xfrm flipV="1">
                <a:off x="561" y="594"/>
                <a:ext cx="2" cy="2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1" name="Line 25"/>
              <p:cNvSpPr>
                <a:spLocks noChangeShapeType="1"/>
              </p:cNvSpPr>
              <p:nvPr/>
            </p:nvSpPr>
            <p:spPr bwMode="auto">
              <a:xfrm flipV="1">
                <a:off x="563" y="695"/>
                <a:ext cx="166" cy="97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2" name="Freeform 26"/>
              <p:cNvSpPr>
                <a:spLocks/>
              </p:cNvSpPr>
              <p:nvPr/>
            </p:nvSpPr>
            <p:spPr bwMode="auto">
              <a:xfrm>
                <a:off x="563" y="391"/>
                <a:ext cx="168" cy="104"/>
              </a:xfrm>
              <a:custGeom>
                <a:avLst/>
                <a:gdLst>
                  <a:gd name="T0" fmla="*/ 0 w 168"/>
                  <a:gd name="T1" fmla="*/ 0 h 104"/>
                  <a:gd name="T2" fmla="*/ 168 w 168"/>
                  <a:gd name="T3" fmla="*/ 99 h 104"/>
                  <a:gd name="T4" fmla="*/ 168 w 168"/>
                  <a:gd name="T5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8" h="104">
                    <a:moveTo>
                      <a:pt x="0" y="0"/>
                    </a:moveTo>
                    <a:lnTo>
                      <a:pt x="168" y="99"/>
                    </a:lnTo>
                    <a:lnTo>
                      <a:pt x="168" y="104"/>
                    </a:lnTo>
                  </a:path>
                </a:pathLst>
              </a:cu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3" name="Line 27"/>
              <p:cNvSpPr>
                <a:spLocks noChangeShapeType="1"/>
              </p:cNvSpPr>
              <p:nvPr/>
            </p:nvSpPr>
            <p:spPr bwMode="auto">
              <a:xfrm flipV="1">
                <a:off x="561" y="282"/>
                <a:ext cx="0" cy="109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4" name="Line 28"/>
              <p:cNvSpPr>
                <a:spLocks noChangeShapeType="1"/>
              </p:cNvSpPr>
              <p:nvPr/>
            </p:nvSpPr>
            <p:spPr bwMode="auto">
              <a:xfrm flipV="1">
                <a:off x="561" y="792"/>
                <a:ext cx="0" cy="123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5" name="Line 29"/>
              <p:cNvSpPr>
                <a:spLocks noChangeShapeType="1"/>
              </p:cNvSpPr>
              <p:nvPr/>
            </p:nvSpPr>
            <p:spPr bwMode="auto">
              <a:xfrm flipV="1">
                <a:off x="561" y="598"/>
                <a:ext cx="0" cy="194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6" name="Line 30"/>
              <p:cNvSpPr>
                <a:spLocks noChangeShapeType="1"/>
              </p:cNvSpPr>
              <p:nvPr/>
            </p:nvSpPr>
            <p:spPr bwMode="auto">
              <a:xfrm flipV="1">
                <a:off x="561" y="391"/>
                <a:ext cx="0" cy="203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7" name="Freeform 31"/>
              <p:cNvSpPr>
                <a:spLocks/>
              </p:cNvSpPr>
              <p:nvPr/>
            </p:nvSpPr>
            <p:spPr bwMode="auto">
              <a:xfrm>
                <a:off x="729" y="495"/>
                <a:ext cx="2" cy="200"/>
              </a:xfrm>
              <a:custGeom>
                <a:avLst/>
                <a:gdLst>
                  <a:gd name="T0" fmla="*/ 0 w 2"/>
                  <a:gd name="T1" fmla="*/ 200 h 200"/>
                  <a:gd name="T2" fmla="*/ 2 w 2"/>
                  <a:gd name="T3" fmla="*/ 198 h 200"/>
                  <a:gd name="T4" fmla="*/ 2 w 2"/>
                  <a:gd name="T5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00">
                    <a:moveTo>
                      <a:pt x="0" y="200"/>
                    </a:moveTo>
                    <a:lnTo>
                      <a:pt x="2" y="198"/>
                    </a:lnTo>
                    <a:lnTo>
                      <a:pt x="2" y="0"/>
                    </a:lnTo>
                  </a:path>
                </a:pathLst>
              </a:cu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8" name="Line 32"/>
              <p:cNvSpPr>
                <a:spLocks noChangeShapeType="1"/>
              </p:cNvSpPr>
              <p:nvPr/>
            </p:nvSpPr>
            <p:spPr bwMode="auto">
              <a:xfrm flipV="1">
                <a:off x="563" y="594"/>
                <a:ext cx="0" cy="4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79" name="Line 33"/>
              <p:cNvSpPr>
                <a:spLocks noChangeShapeType="1"/>
              </p:cNvSpPr>
              <p:nvPr/>
            </p:nvSpPr>
            <p:spPr bwMode="auto">
              <a:xfrm>
                <a:off x="563" y="598"/>
                <a:ext cx="166" cy="97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0" name="Line 34"/>
              <p:cNvSpPr>
                <a:spLocks noChangeShapeType="1"/>
              </p:cNvSpPr>
              <p:nvPr/>
            </p:nvSpPr>
            <p:spPr bwMode="auto">
              <a:xfrm flipV="1">
                <a:off x="563" y="495"/>
                <a:ext cx="168" cy="99"/>
              </a:xfrm>
              <a:prstGeom prst="line">
                <a:avLst/>
              </a:prstGeom>
              <a:noFill/>
              <a:ln w="14288" cap="rnd">
                <a:solidFill>
                  <a:srgbClr val="20497E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1" name="Freeform 35"/>
              <p:cNvSpPr>
                <a:spLocks/>
              </p:cNvSpPr>
              <p:nvPr/>
            </p:nvSpPr>
            <p:spPr bwMode="auto">
              <a:xfrm>
                <a:off x="358" y="365"/>
                <a:ext cx="404" cy="465"/>
              </a:xfrm>
              <a:custGeom>
                <a:avLst/>
                <a:gdLst>
                  <a:gd name="T0" fmla="*/ 203 w 404"/>
                  <a:gd name="T1" fmla="*/ 465 h 465"/>
                  <a:gd name="T2" fmla="*/ 0 w 404"/>
                  <a:gd name="T3" fmla="*/ 349 h 465"/>
                  <a:gd name="T4" fmla="*/ 0 w 404"/>
                  <a:gd name="T5" fmla="*/ 115 h 465"/>
                  <a:gd name="T6" fmla="*/ 203 w 404"/>
                  <a:gd name="T7" fmla="*/ 0 h 465"/>
                  <a:gd name="T8" fmla="*/ 404 w 404"/>
                  <a:gd name="T9" fmla="*/ 115 h 465"/>
                  <a:gd name="T10" fmla="*/ 404 w 404"/>
                  <a:gd name="T11" fmla="*/ 349 h 465"/>
                  <a:gd name="T12" fmla="*/ 203 w 404"/>
                  <a:gd name="T13" fmla="*/ 465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4" h="465">
                    <a:moveTo>
                      <a:pt x="203" y="465"/>
                    </a:moveTo>
                    <a:lnTo>
                      <a:pt x="0" y="349"/>
                    </a:lnTo>
                    <a:lnTo>
                      <a:pt x="0" y="115"/>
                    </a:lnTo>
                    <a:lnTo>
                      <a:pt x="203" y="0"/>
                    </a:lnTo>
                    <a:lnTo>
                      <a:pt x="404" y="115"/>
                    </a:lnTo>
                    <a:lnTo>
                      <a:pt x="404" y="349"/>
                    </a:lnTo>
                    <a:lnTo>
                      <a:pt x="203" y="465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82" name="Freeform 37"/>
              <p:cNvSpPr>
                <a:spLocks/>
              </p:cNvSpPr>
              <p:nvPr/>
            </p:nvSpPr>
            <p:spPr bwMode="auto">
              <a:xfrm>
                <a:off x="211" y="173"/>
                <a:ext cx="697" cy="839"/>
              </a:xfrm>
              <a:custGeom>
                <a:avLst/>
                <a:gdLst>
                  <a:gd name="T0" fmla="*/ 697 w 697"/>
                  <a:gd name="T1" fmla="*/ 211 h 839"/>
                  <a:gd name="T2" fmla="*/ 347 w 697"/>
                  <a:gd name="T3" fmla="*/ 0 h 839"/>
                  <a:gd name="T4" fmla="*/ 0 w 697"/>
                  <a:gd name="T5" fmla="*/ 211 h 839"/>
                  <a:gd name="T6" fmla="*/ 0 w 697"/>
                  <a:gd name="T7" fmla="*/ 629 h 839"/>
                  <a:gd name="T8" fmla="*/ 347 w 697"/>
                  <a:gd name="T9" fmla="*/ 839 h 8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839">
                    <a:moveTo>
                      <a:pt x="697" y="211"/>
                    </a:moveTo>
                    <a:lnTo>
                      <a:pt x="347" y="0"/>
                    </a:lnTo>
                    <a:lnTo>
                      <a:pt x="0" y="211"/>
                    </a:lnTo>
                    <a:lnTo>
                      <a:pt x="0" y="629"/>
                    </a:lnTo>
                    <a:lnTo>
                      <a:pt x="347" y="839"/>
                    </a:lnTo>
                  </a:path>
                </a:pathLst>
              </a:custGeom>
              <a:noFill/>
              <a:ln w="22225" cap="flat">
                <a:solidFill>
                  <a:srgbClr val="20497E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pic>
          <p:nvPicPr>
            <p:cNvPr id="83" name="Picture 7" descr="http://fasie.ru/local/templates/.default/markup/img/prog_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4154" y="2038165"/>
              <a:ext cx="398465" cy="3301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5" name="Picture 2" descr="H:\ПРОЕКТЫ\2023 06 13 Общая презентация\Стрелка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75" y="123479"/>
            <a:ext cx="466605" cy="59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8E3F12A2-2FAB-69CA-BF00-EC7FE32EAAF2}"/>
              </a:ext>
            </a:extLst>
          </p:cNvPr>
          <p:cNvSpPr/>
          <p:nvPr/>
        </p:nvSpPr>
        <p:spPr>
          <a:xfrm>
            <a:off x="582882" y="244341"/>
            <a:ext cx="5285262" cy="6540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900" b="1" dirty="0">
                <a:solidFill>
                  <a:srgbClr val="002060"/>
                </a:solidFill>
                <a:latin typeface="DIN Pro Bold" panose="020B0804020101020102" pitchFamily="34" charset="0"/>
                <a:ea typeface="Tahoma" panose="020B0604030504040204" pitchFamily="34" charset="0"/>
                <a:cs typeface="DIN Pro Bold" panose="020B0804020101020102" pitchFamily="34" charset="0"/>
              </a:rPr>
              <a:t>Результаты молодежных программ Фонда</a:t>
            </a:r>
          </a:p>
          <a:p>
            <a:r>
              <a:rPr lang="ru-RU" sz="1900" b="1" dirty="0">
                <a:solidFill>
                  <a:srgbClr val="002060"/>
                </a:solidFill>
                <a:latin typeface="DIN Pro Bold" panose="020B0804020101020102" pitchFamily="34" charset="0"/>
                <a:ea typeface="Tahoma" panose="020B0604030504040204" pitchFamily="34" charset="0"/>
                <a:cs typeface="DIN Pro Bold" panose="020B0804020101020102" pitchFamily="34" charset="0"/>
              </a:rPr>
              <a:t>в Ярославской области</a:t>
            </a:r>
          </a:p>
        </p:txBody>
      </p:sp>
      <p:sp>
        <p:nvSpPr>
          <p:cNvPr id="89" name="Прямоугольник 88"/>
          <p:cNvSpPr/>
          <p:nvPr/>
        </p:nvSpPr>
        <p:spPr>
          <a:xfrm>
            <a:off x="3491880" y="3275570"/>
            <a:ext cx="536416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рамках </a:t>
            </a:r>
            <a:r>
              <a:rPr lang="en-US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I-IV 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очередей конкурса в 2022-2023 гг. </a:t>
            </a:r>
            <a:b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поступила </a:t>
            </a:r>
            <a:r>
              <a:rPr lang="ru-RU" sz="1600" b="1" dirty="0">
                <a:solidFill>
                  <a:srgbClr val="FFCC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51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заявка, поддержано </a:t>
            </a:r>
            <a:r>
              <a:rPr lang="ru-RU" sz="1600" b="1" dirty="0">
                <a:solidFill>
                  <a:srgbClr val="FFCC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</a:t>
            </a:r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проектов.</a:t>
            </a:r>
          </a:p>
          <a:p>
            <a:pPr>
              <a:spcAft>
                <a:spcPts val="0"/>
              </a:spcAft>
            </a:pPr>
            <a:endParaRPr lang="ru-RU" sz="8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Среди победителей </a:t>
            </a:r>
            <a:r>
              <a:rPr lang="en-US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</a:t>
            </a:r>
            <a:r>
              <a:rPr lang="ru-RU" sz="1600" b="1" dirty="0">
                <a:solidFill>
                  <a:srgbClr val="FFCC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r>
              <a:rPr lang="en-US" sz="1400" b="1" dirty="0">
                <a:solidFill>
                  <a:srgbClr val="FFCC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студентов из Ярославского государственного университета им. П.Г. Демидова. </a:t>
            </a:r>
          </a:p>
          <a:p>
            <a:pPr>
              <a:spcAft>
                <a:spcPts val="0"/>
              </a:spcAft>
            </a:pPr>
            <a:endParaRPr lang="ru-RU" sz="1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3" name="Скругленный прямоугольник 92"/>
          <p:cNvSpPr/>
          <p:nvPr/>
        </p:nvSpPr>
        <p:spPr bwMode="auto">
          <a:xfrm rot="16200000">
            <a:off x="3671899" y="-272566"/>
            <a:ext cx="1728192" cy="8568954"/>
          </a:xfrm>
          <a:prstGeom prst="roundRect">
            <a:avLst>
              <a:gd name="adj" fmla="val 20841"/>
            </a:avLst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sp>
        <p:nvSpPr>
          <p:cNvPr id="94" name="Прямоугольник 93"/>
          <p:cNvSpPr/>
          <p:nvPr/>
        </p:nvSpPr>
        <p:spPr>
          <a:xfrm>
            <a:off x="3491880" y="1269797"/>
            <a:ext cx="525658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рамках конкурсов программы поддержано </a:t>
            </a:r>
            <a:b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6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479</a:t>
            </a:r>
            <a:r>
              <a:rPr lang="ru-R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молодых учёных. </a:t>
            </a:r>
          </a:p>
          <a:p>
            <a:pPr>
              <a:spcAft>
                <a:spcPts val="0"/>
              </a:spcAft>
            </a:pPr>
            <a:endParaRPr lang="ru-RU" sz="8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Региональный представитель Фонда в Ярославской области ежегодно принимает участие в мониторинге свыше </a:t>
            </a:r>
            <a:r>
              <a:rPr lang="ru-RU" sz="16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3000 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проектов в рамках конкурсов программы УМНИК, проводимых в </a:t>
            </a:r>
            <a:r>
              <a:rPr lang="ru-RU" sz="16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58</a:t>
            </a: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регионах РФ. </a:t>
            </a:r>
            <a:endParaRPr lang="ru-RU" sz="1400" dirty="0">
              <a:solidFill>
                <a:srgbClr val="002060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5" name="Скругленный прямоугольник 94"/>
          <p:cNvSpPr/>
          <p:nvPr/>
        </p:nvSpPr>
        <p:spPr bwMode="auto">
          <a:xfrm rot="16200000">
            <a:off x="3599891" y="-2216783"/>
            <a:ext cx="1872207" cy="8568954"/>
          </a:xfrm>
          <a:prstGeom prst="roundRect">
            <a:avLst>
              <a:gd name="adj" fmla="val 17755"/>
            </a:avLst>
          </a:pr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sp>
        <p:nvSpPr>
          <p:cNvPr id="96" name="Прямоугольник 95">
            <a:extLst>
              <a:ext uri="{FF2B5EF4-FFF2-40B4-BE49-F238E27FC236}">
                <a16:creationId xmlns:a16="http://schemas.microsoft.com/office/drawing/2014/main" id="{0983C223-23E9-97F8-7473-57563D245AD4}"/>
              </a:ext>
            </a:extLst>
          </p:cNvPr>
          <p:cNvSpPr/>
          <p:nvPr/>
        </p:nvSpPr>
        <p:spPr bwMode="auto">
          <a:xfrm>
            <a:off x="0" y="5091153"/>
            <a:ext cx="9144000" cy="52349"/>
          </a:xfrm>
          <a:prstGeom prst="rect">
            <a:avLst/>
          </a:prstGeom>
          <a:gradFill flip="none" rotWithShape="1">
            <a:gsLst>
              <a:gs pos="48500">
                <a:srgbClr val="E81C88"/>
              </a:gs>
              <a:gs pos="0">
                <a:srgbClr val="7030A0"/>
              </a:gs>
              <a:gs pos="100000">
                <a:srgbClr val="014E9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35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463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Скругленный прямоугольник 47"/>
          <p:cNvSpPr/>
          <p:nvPr/>
        </p:nvSpPr>
        <p:spPr bwMode="auto">
          <a:xfrm>
            <a:off x="262632" y="4755431"/>
            <a:ext cx="8247342" cy="1686640"/>
          </a:xfrm>
          <a:prstGeom prst="roundRect">
            <a:avLst>
              <a:gd name="adj" fmla="val 50000"/>
            </a:avLst>
          </a:prstGeom>
          <a:solidFill>
            <a:srgbClr val="F3F6F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460" y="195486"/>
            <a:ext cx="909028" cy="446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103" y="201153"/>
            <a:ext cx="1125537" cy="1302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1619672" y="339502"/>
            <a:ext cx="10759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программа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436244" y="611977"/>
            <a:ext cx="14795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«СТАРТ»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619672" y="1039837"/>
            <a:ext cx="22108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реализуется с 2004 года</a:t>
            </a:r>
          </a:p>
        </p:txBody>
      </p:sp>
      <p:sp>
        <p:nvSpPr>
          <p:cNvPr id="90" name="Прямоугольник 89"/>
          <p:cNvSpPr/>
          <p:nvPr/>
        </p:nvSpPr>
        <p:spPr>
          <a:xfrm>
            <a:off x="4104916" y="555526"/>
            <a:ext cx="3347404" cy="523220"/>
          </a:xfrm>
          <a:prstGeom prst="rect">
            <a:avLst/>
          </a:prstGeom>
          <a:solidFill>
            <a:srgbClr val="163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63E5B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104916" y="555526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поддержка </a:t>
            </a:r>
            <a:r>
              <a:rPr lang="ru-RU" sz="12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стартапов</a:t>
            </a:r>
            <a:r>
              <a:rPr lang="ru-RU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посевной </a:t>
            </a:r>
          </a:p>
          <a:p>
            <a:r>
              <a:rPr lang="ru-RU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предпосевной стадиях</a:t>
            </a:r>
          </a:p>
        </p:txBody>
      </p:sp>
      <p:sp>
        <p:nvSpPr>
          <p:cNvPr id="98" name="Text Box 10"/>
          <p:cNvSpPr txBox="1">
            <a:spLocks noChangeArrowheads="1"/>
          </p:cNvSpPr>
          <p:nvPr/>
        </p:nvSpPr>
        <p:spPr bwMode="auto">
          <a:xfrm>
            <a:off x="805862" y="1663737"/>
            <a:ext cx="3694130" cy="219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90" tIns="17145" rIns="34290" bIns="17145">
            <a:spAutoFit/>
          </a:bodyPr>
          <a:lstStyle/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Физические лица (</a:t>
            </a:r>
            <a:r>
              <a:rPr lang="ru-RU" sz="12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«Старт-1», «Старт-Взлёт»</a:t>
            </a: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en-US" sz="1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9" name="Text Box 10"/>
          <p:cNvSpPr txBox="1">
            <a:spLocks noChangeArrowheads="1"/>
          </p:cNvSpPr>
          <p:nvPr/>
        </p:nvSpPr>
        <p:spPr bwMode="auto">
          <a:xfrm>
            <a:off x="5205421" y="1635646"/>
            <a:ext cx="3823076" cy="957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90" tIns="17145" rIns="34290" bIns="17145">
            <a:spAutoFit/>
          </a:bodyPr>
          <a:lstStyle/>
          <a:p>
            <a:pPr marL="190500" indent="-1905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12(4+8) млн рублей на 3(1+2) года на НИОКР</a:t>
            </a:r>
          </a:p>
          <a:p>
            <a:pPr marL="190500" indent="-1905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12 млн рублей на 1 год на коммерциализацию    результатов НИОКР</a:t>
            </a:r>
          </a:p>
          <a:p>
            <a:pPr marL="190500" indent="-19050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Внебюджетное </a:t>
            </a:r>
            <a:r>
              <a:rPr lang="ru-RU" sz="1200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софинансирование</a:t>
            </a: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требуется в конкурсах </a:t>
            </a:r>
            <a:r>
              <a:rPr lang="ru-RU" sz="12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«Старт-2» </a:t>
            </a: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</a:t>
            </a:r>
            <a:r>
              <a:rPr lang="ru-RU" sz="12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«Бизнес-старт»</a:t>
            </a:r>
            <a:endParaRPr lang="ru-RU" sz="1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58409" y="2095723"/>
            <a:ext cx="45093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</a:pPr>
            <a:r>
              <a:rPr lang="ru-RU" sz="1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Ожидаемые результаты: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Создана интеллектуальная собственность (</a:t>
            </a:r>
            <a:r>
              <a:rPr lang="ru-RU" sz="12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«Старт-1,2»</a:t>
            </a: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Начата реализация продукции (</a:t>
            </a:r>
            <a:r>
              <a:rPr lang="ru-RU" sz="12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«Бизнес-старт»</a:t>
            </a: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  <p:pic>
        <p:nvPicPr>
          <p:cNvPr id="101" name="Picture 2" descr="C:\Users\Handogina\Desktop\Иконки\16_FASIE_ikonk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093" y="1635646"/>
            <a:ext cx="413644" cy="413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3" descr="C:\Users\Handogina\Desktop\Иконки\14_FASIE_ikonk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35646"/>
            <a:ext cx="413644" cy="413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5" descr="C:\Users\Handogina\Desktop\Иконки\26_FASIE_ikonki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12066"/>
            <a:ext cx="413644" cy="413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" name="Прямоугольник 111"/>
          <p:cNvSpPr/>
          <p:nvPr/>
        </p:nvSpPr>
        <p:spPr>
          <a:xfrm>
            <a:off x="3272475" y="4283964"/>
            <a:ext cx="23632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 внебюджетное </a:t>
            </a:r>
            <a:r>
              <a:rPr lang="ru-RU" sz="1200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софинансирование</a:t>
            </a: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15%</a:t>
            </a:r>
            <a:endParaRPr lang="ru-RU" sz="1200" dirty="0">
              <a:solidFill>
                <a:srgbClr val="002060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598919" y="3315341"/>
            <a:ext cx="7416530" cy="432663"/>
            <a:chOff x="471259" y="2931790"/>
            <a:chExt cx="6277872" cy="432663"/>
          </a:xfrm>
        </p:grpSpPr>
        <p:grpSp>
          <p:nvGrpSpPr>
            <p:cNvPr id="109" name="Группа 108"/>
            <p:cNvGrpSpPr/>
            <p:nvPr/>
          </p:nvGrpSpPr>
          <p:grpSpPr>
            <a:xfrm>
              <a:off x="471259" y="2931790"/>
              <a:ext cx="2192087" cy="432663"/>
              <a:chOff x="2738008" y="1361481"/>
              <a:chExt cx="2719126" cy="432663"/>
            </a:xfrm>
          </p:grpSpPr>
          <p:sp>
            <p:nvSpPr>
              <p:cNvPr id="110" name="Нашивка 109"/>
              <p:cNvSpPr/>
              <p:nvPr/>
            </p:nvSpPr>
            <p:spPr>
              <a:xfrm>
                <a:off x="2738008" y="1361481"/>
                <a:ext cx="2719126" cy="432663"/>
              </a:xfrm>
              <a:prstGeom prst="chevron">
                <a:avLst/>
              </a:prstGeom>
              <a:solidFill>
                <a:srgbClr val="FF0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1" name="Нашивка 4"/>
              <p:cNvSpPr/>
              <p:nvPr/>
            </p:nvSpPr>
            <p:spPr>
              <a:xfrm>
                <a:off x="2954340" y="1361481"/>
                <a:ext cx="2348836" cy="43266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0010" tIns="26670" rIns="26670" bIns="26670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400" dirty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 этап («Старт-1/Взлёт»)</a:t>
                </a:r>
                <a:endParaRPr lang="ru-RU" sz="1400" kern="12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115" name="Группа 114"/>
            <p:cNvGrpSpPr/>
            <p:nvPr/>
          </p:nvGrpSpPr>
          <p:grpSpPr>
            <a:xfrm>
              <a:off x="2509051" y="2931790"/>
              <a:ext cx="2192087" cy="432663"/>
              <a:chOff x="2738008" y="1361481"/>
              <a:chExt cx="2719126" cy="432663"/>
            </a:xfrm>
          </p:grpSpPr>
          <p:sp>
            <p:nvSpPr>
              <p:cNvPr id="116" name="Нашивка 115"/>
              <p:cNvSpPr/>
              <p:nvPr/>
            </p:nvSpPr>
            <p:spPr>
              <a:xfrm>
                <a:off x="2738008" y="1361481"/>
                <a:ext cx="2719126" cy="432663"/>
              </a:xfrm>
              <a:prstGeom prst="chevron">
                <a:avLst/>
              </a:prstGeom>
              <a:solidFill>
                <a:srgbClr val="FF0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7" name="Нашивка 4"/>
              <p:cNvSpPr/>
              <p:nvPr/>
            </p:nvSpPr>
            <p:spPr>
              <a:xfrm>
                <a:off x="2954340" y="1361481"/>
                <a:ext cx="2286463" cy="43266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0010" tIns="26670" rIns="26670" bIns="26670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400" dirty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 этап («Старт-2»)</a:t>
                </a:r>
              </a:p>
            </p:txBody>
          </p:sp>
        </p:grpSp>
        <p:grpSp>
          <p:nvGrpSpPr>
            <p:cNvPr id="118" name="Группа 117"/>
            <p:cNvGrpSpPr/>
            <p:nvPr/>
          </p:nvGrpSpPr>
          <p:grpSpPr>
            <a:xfrm>
              <a:off x="4557044" y="2931790"/>
              <a:ext cx="2192087" cy="432663"/>
              <a:chOff x="2738008" y="1361481"/>
              <a:chExt cx="2719126" cy="432663"/>
            </a:xfrm>
          </p:grpSpPr>
          <p:sp>
            <p:nvSpPr>
              <p:cNvPr id="119" name="Нашивка 118"/>
              <p:cNvSpPr/>
              <p:nvPr/>
            </p:nvSpPr>
            <p:spPr>
              <a:xfrm>
                <a:off x="2738008" y="1361481"/>
                <a:ext cx="2719126" cy="432663"/>
              </a:xfrm>
              <a:prstGeom prst="chevron">
                <a:avLst/>
              </a:prstGeom>
              <a:solidFill>
                <a:srgbClr val="FF0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0" name="Нашивка 4"/>
              <p:cNvSpPr/>
              <p:nvPr/>
            </p:nvSpPr>
            <p:spPr>
              <a:xfrm>
                <a:off x="2954340" y="1361481"/>
                <a:ext cx="2286463" cy="432663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0010" tIns="26670" rIns="26670" bIns="26670" numCol="1" spcCol="1270" anchor="ctr" anchorCtr="0">
                <a:noAutofit/>
              </a:bodyPr>
              <a:lstStyle/>
              <a:p>
                <a:pPr lvl="0"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400" dirty="0">
                    <a:solidFill>
                      <a:schemeClr val="bg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«Бизнес-Старт»</a:t>
                </a:r>
                <a:endParaRPr lang="ru-RU" sz="1400" kern="12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sp>
        <p:nvSpPr>
          <p:cNvPr id="6" name="Прямоугольник 5"/>
          <p:cNvSpPr/>
          <p:nvPr/>
        </p:nvSpPr>
        <p:spPr>
          <a:xfrm>
            <a:off x="2969029" y="4001983"/>
            <a:ext cx="20104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spcAft>
                <a:spcPts val="1200"/>
              </a:spcAft>
              <a:buClr>
                <a:srgbClr val="FF0000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ru-RU" sz="1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8 млн рублей</a:t>
            </a:r>
          </a:p>
        </p:txBody>
      </p:sp>
      <p:sp>
        <p:nvSpPr>
          <p:cNvPr id="121" name="Прямоугольник 120"/>
          <p:cNvSpPr/>
          <p:nvPr/>
        </p:nvSpPr>
        <p:spPr>
          <a:xfrm>
            <a:off x="667212" y="4001983"/>
            <a:ext cx="20104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spcAft>
                <a:spcPts val="1200"/>
              </a:spcAft>
              <a:buClr>
                <a:srgbClr val="FF0000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ru-RU" sz="1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4 млн рублей</a:t>
            </a:r>
          </a:p>
        </p:txBody>
      </p:sp>
      <p:sp>
        <p:nvSpPr>
          <p:cNvPr id="122" name="Прямоугольник 121"/>
          <p:cNvSpPr/>
          <p:nvPr/>
        </p:nvSpPr>
        <p:spPr>
          <a:xfrm>
            <a:off x="5347732" y="4008879"/>
            <a:ext cx="21242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spcAft>
                <a:spcPts val="1200"/>
              </a:spcAft>
              <a:buClr>
                <a:srgbClr val="FF0000"/>
              </a:buClr>
              <a:buSzPct val="80000"/>
              <a:buFont typeface="Wingdings" panose="05000000000000000000" pitchFamily="2" charset="2"/>
              <a:buChar char="§"/>
              <a:defRPr/>
            </a:pPr>
            <a:r>
              <a:rPr lang="ru-RU" sz="1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12 млн рублей</a:t>
            </a:r>
          </a:p>
        </p:txBody>
      </p:sp>
      <p:sp>
        <p:nvSpPr>
          <p:cNvPr id="123" name="Прямоугольник 122"/>
          <p:cNvSpPr/>
          <p:nvPr/>
        </p:nvSpPr>
        <p:spPr>
          <a:xfrm>
            <a:off x="5648739" y="4290860"/>
            <a:ext cx="23632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 внебюджетное </a:t>
            </a:r>
            <a:r>
              <a:rPr lang="ru-RU" sz="1200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софинансирование</a:t>
            </a: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30%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955244" y="4283964"/>
            <a:ext cx="17215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ru-RU" sz="1200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софинансирование</a:t>
            </a: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требуется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4979516" y="2928055"/>
            <a:ext cx="31701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МИП, завершивших </a:t>
            </a:r>
            <a:endParaRPr lang="en-US" sz="10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ru-RU" sz="1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«Старт-1» и</a:t>
            </a:r>
            <a:r>
              <a:rPr lang="en-US" sz="1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ru-RU" sz="1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или «Старт-2»</a:t>
            </a:r>
            <a:endParaRPr lang="ru-RU" sz="1000" dirty="0">
              <a:solidFill>
                <a:srgbClr val="FF0000"/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771800" y="3053678"/>
            <a:ext cx="2896524" cy="477997"/>
            <a:chOff x="2558471" y="2568828"/>
            <a:chExt cx="2815618" cy="507287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 flipH="1" flipV="1">
              <a:off x="4902381" y="2568828"/>
              <a:ext cx="471708" cy="50728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Прямая соединительная линия 130"/>
            <p:cNvCxnSpPr/>
            <p:nvPr/>
          </p:nvCxnSpPr>
          <p:spPr>
            <a:xfrm flipH="1" flipV="1">
              <a:off x="2558471" y="2568828"/>
              <a:ext cx="471708" cy="50728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8" name="Прямоугольник 127"/>
          <p:cNvSpPr/>
          <p:nvPr/>
        </p:nvSpPr>
        <p:spPr>
          <a:xfrm>
            <a:off x="2969026" y="3748550"/>
            <a:ext cx="20553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spcAft>
                <a:spcPts val="1200"/>
              </a:spcAft>
              <a:buFont typeface="Wingdings" panose="05000000000000000000" pitchFamily="2" charset="2"/>
              <a:buChar char="§"/>
              <a:defRPr/>
            </a:pPr>
            <a:r>
              <a:rPr lang="ru-RU" sz="1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Проведение НИОКР</a:t>
            </a:r>
          </a:p>
        </p:txBody>
      </p:sp>
      <p:sp>
        <p:nvSpPr>
          <p:cNvPr id="129" name="Прямоугольник 128"/>
          <p:cNvSpPr/>
          <p:nvPr/>
        </p:nvSpPr>
        <p:spPr>
          <a:xfrm>
            <a:off x="667212" y="3748550"/>
            <a:ext cx="20553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spcAft>
                <a:spcPts val="1200"/>
              </a:spcAft>
              <a:buFont typeface="Wingdings" panose="05000000000000000000" pitchFamily="2" charset="2"/>
              <a:buChar char="§"/>
              <a:defRPr/>
            </a:pPr>
            <a:r>
              <a:rPr lang="ru-RU" sz="1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Проведение НИОКР</a:t>
            </a:r>
          </a:p>
        </p:txBody>
      </p:sp>
      <p:sp>
        <p:nvSpPr>
          <p:cNvPr id="130" name="Прямоугольник 129"/>
          <p:cNvSpPr/>
          <p:nvPr/>
        </p:nvSpPr>
        <p:spPr>
          <a:xfrm>
            <a:off x="5347732" y="3755446"/>
            <a:ext cx="2667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spcAft>
                <a:spcPts val="1200"/>
              </a:spcAft>
              <a:buFont typeface="Wingdings" panose="05000000000000000000" pitchFamily="2" charset="2"/>
              <a:buChar char="§"/>
              <a:defRPr/>
            </a:pPr>
            <a:r>
              <a:rPr lang="ru-RU" sz="1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Коммерциализация НИОКР</a:t>
            </a:r>
          </a:p>
        </p:txBody>
      </p:sp>
      <p:sp>
        <p:nvSpPr>
          <p:cNvPr id="133" name="Прямоугольник 132"/>
          <p:cNvSpPr/>
          <p:nvPr/>
        </p:nvSpPr>
        <p:spPr>
          <a:xfrm>
            <a:off x="2882786" y="2929191"/>
            <a:ext cx="23380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Только для МИП, завершивших «Старт-1» менее 3 лет назад</a:t>
            </a:r>
            <a:endParaRPr lang="ru-RU" sz="1000" dirty="0">
              <a:solidFill>
                <a:srgbClr val="FF0000"/>
              </a:solidFill>
            </a:endParaRPr>
          </a:p>
        </p:txBody>
      </p:sp>
      <p:sp>
        <p:nvSpPr>
          <p:cNvPr id="44" name="Скругленный прямоугольник 61"/>
          <p:cNvSpPr/>
          <p:nvPr/>
        </p:nvSpPr>
        <p:spPr bwMode="auto">
          <a:xfrm rot="16200000">
            <a:off x="6426420" y="-218773"/>
            <a:ext cx="571930" cy="4136754"/>
          </a:xfrm>
          <a:custGeom>
            <a:avLst/>
            <a:gdLst>
              <a:gd name="connsiteX0" fmla="*/ 0 w 571930"/>
              <a:gd name="connsiteY0" fmla="*/ 285965 h 3546419"/>
              <a:gd name="connsiteX1" fmla="*/ 285965 w 571930"/>
              <a:gd name="connsiteY1" fmla="*/ 0 h 3546419"/>
              <a:gd name="connsiteX2" fmla="*/ 285965 w 571930"/>
              <a:gd name="connsiteY2" fmla="*/ 0 h 3546419"/>
              <a:gd name="connsiteX3" fmla="*/ 571930 w 571930"/>
              <a:gd name="connsiteY3" fmla="*/ 285965 h 3546419"/>
              <a:gd name="connsiteX4" fmla="*/ 571930 w 571930"/>
              <a:gd name="connsiteY4" fmla="*/ 3260454 h 3546419"/>
              <a:gd name="connsiteX5" fmla="*/ 285965 w 571930"/>
              <a:gd name="connsiteY5" fmla="*/ 3546419 h 3546419"/>
              <a:gd name="connsiteX6" fmla="*/ 285965 w 571930"/>
              <a:gd name="connsiteY6" fmla="*/ 3546419 h 3546419"/>
              <a:gd name="connsiteX7" fmla="*/ 0 w 571930"/>
              <a:gd name="connsiteY7" fmla="*/ 3260454 h 3546419"/>
              <a:gd name="connsiteX8" fmla="*/ 0 w 571930"/>
              <a:gd name="connsiteY8" fmla="*/ 285965 h 3546419"/>
              <a:gd name="connsiteX0" fmla="*/ 0 w 571930"/>
              <a:gd name="connsiteY0" fmla="*/ 3260454 h 3546419"/>
              <a:gd name="connsiteX1" fmla="*/ 0 w 571930"/>
              <a:gd name="connsiteY1" fmla="*/ 285965 h 3546419"/>
              <a:gd name="connsiteX2" fmla="*/ 285965 w 571930"/>
              <a:gd name="connsiteY2" fmla="*/ 0 h 3546419"/>
              <a:gd name="connsiteX3" fmla="*/ 285965 w 571930"/>
              <a:gd name="connsiteY3" fmla="*/ 0 h 3546419"/>
              <a:gd name="connsiteX4" fmla="*/ 571930 w 571930"/>
              <a:gd name="connsiteY4" fmla="*/ 285965 h 3546419"/>
              <a:gd name="connsiteX5" fmla="*/ 571930 w 571930"/>
              <a:gd name="connsiteY5" fmla="*/ 3260454 h 3546419"/>
              <a:gd name="connsiteX6" fmla="*/ 285965 w 571930"/>
              <a:gd name="connsiteY6" fmla="*/ 3546419 h 3546419"/>
              <a:gd name="connsiteX7" fmla="*/ 285965 w 571930"/>
              <a:gd name="connsiteY7" fmla="*/ 3546419 h 3546419"/>
              <a:gd name="connsiteX8" fmla="*/ 91440 w 571930"/>
              <a:gd name="connsiteY8" fmla="*/ 3351894 h 3546419"/>
              <a:gd name="connsiteX0" fmla="*/ 0 w 571930"/>
              <a:gd name="connsiteY0" fmla="*/ 3260454 h 3546419"/>
              <a:gd name="connsiteX1" fmla="*/ 0 w 571930"/>
              <a:gd name="connsiteY1" fmla="*/ 285965 h 3546419"/>
              <a:gd name="connsiteX2" fmla="*/ 285965 w 571930"/>
              <a:gd name="connsiteY2" fmla="*/ 0 h 3546419"/>
              <a:gd name="connsiteX3" fmla="*/ 285965 w 571930"/>
              <a:gd name="connsiteY3" fmla="*/ 0 h 3546419"/>
              <a:gd name="connsiteX4" fmla="*/ 571930 w 571930"/>
              <a:gd name="connsiteY4" fmla="*/ 285965 h 3546419"/>
              <a:gd name="connsiteX5" fmla="*/ 571930 w 571930"/>
              <a:gd name="connsiteY5" fmla="*/ 3260454 h 3546419"/>
              <a:gd name="connsiteX6" fmla="*/ 285965 w 571930"/>
              <a:gd name="connsiteY6" fmla="*/ 3546419 h 3546419"/>
              <a:gd name="connsiteX7" fmla="*/ 285965 w 571930"/>
              <a:gd name="connsiteY7" fmla="*/ 3546419 h 3546419"/>
              <a:gd name="connsiteX0" fmla="*/ 0 w 571930"/>
              <a:gd name="connsiteY0" fmla="*/ 285965 h 3546419"/>
              <a:gd name="connsiteX1" fmla="*/ 285965 w 571930"/>
              <a:gd name="connsiteY1" fmla="*/ 0 h 3546419"/>
              <a:gd name="connsiteX2" fmla="*/ 285965 w 571930"/>
              <a:gd name="connsiteY2" fmla="*/ 0 h 3546419"/>
              <a:gd name="connsiteX3" fmla="*/ 571930 w 571930"/>
              <a:gd name="connsiteY3" fmla="*/ 285965 h 3546419"/>
              <a:gd name="connsiteX4" fmla="*/ 571930 w 571930"/>
              <a:gd name="connsiteY4" fmla="*/ 3260454 h 3546419"/>
              <a:gd name="connsiteX5" fmla="*/ 285965 w 571930"/>
              <a:gd name="connsiteY5" fmla="*/ 3546419 h 3546419"/>
              <a:gd name="connsiteX6" fmla="*/ 285965 w 571930"/>
              <a:gd name="connsiteY6" fmla="*/ 3546419 h 3546419"/>
              <a:gd name="connsiteX0" fmla="*/ 0 w 571930"/>
              <a:gd name="connsiteY0" fmla="*/ 285965 h 3546419"/>
              <a:gd name="connsiteX1" fmla="*/ 285965 w 571930"/>
              <a:gd name="connsiteY1" fmla="*/ 0 h 3546419"/>
              <a:gd name="connsiteX2" fmla="*/ 285965 w 571930"/>
              <a:gd name="connsiteY2" fmla="*/ 0 h 3546419"/>
              <a:gd name="connsiteX3" fmla="*/ 571930 w 571930"/>
              <a:gd name="connsiteY3" fmla="*/ 285965 h 3546419"/>
              <a:gd name="connsiteX4" fmla="*/ 571930 w 571930"/>
              <a:gd name="connsiteY4" fmla="*/ 3260454 h 3546419"/>
              <a:gd name="connsiteX5" fmla="*/ 285965 w 571930"/>
              <a:gd name="connsiteY5" fmla="*/ 3546419 h 3546419"/>
              <a:gd name="connsiteX0" fmla="*/ 0 w 571930"/>
              <a:gd name="connsiteY0" fmla="*/ 285965 h 3260454"/>
              <a:gd name="connsiteX1" fmla="*/ 285965 w 571930"/>
              <a:gd name="connsiteY1" fmla="*/ 0 h 3260454"/>
              <a:gd name="connsiteX2" fmla="*/ 285965 w 571930"/>
              <a:gd name="connsiteY2" fmla="*/ 0 h 3260454"/>
              <a:gd name="connsiteX3" fmla="*/ 571930 w 571930"/>
              <a:gd name="connsiteY3" fmla="*/ 285965 h 3260454"/>
              <a:gd name="connsiteX4" fmla="*/ 571930 w 571930"/>
              <a:gd name="connsiteY4" fmla="*/ 3260454 h 3260454"/>
              <a:gd name="connsiteX0" fmla="*/ 0 w 571930"/>
              <a:gd name="connsiteY0" fmla="*/ 285965 h 4136754"/>
              <a:gd name="connsiteX1" fmla="*/ 285965 w 571930"/>
              <a:gd name="connsiteY1" fmla="*/ 0 h 4136754"/>
              <a:gd name="connsiteX2" fmla="*/ 285965 w 571930"/>
              <a:gd name="connsiteY2" fmla="*/ 0 h 4136754"/>
              <a:gd name="connsiteX3" fmla="*/ 571930 w 571930"/>
              <a:gd name="connsiteY3" fmla="*/ 285965 h 4136754"/>
              <a:gd name="connsiteX4" fmla="*/ 571930 w 571930"/>
              <a:gd name="connsiteY4" fmla="*/ 4136754 h 4136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930" h="4136754">
                <a:moveTo>
                  <a:pt x="0" y="285965"/>
                </a:moveTo>
                <a:cubicBezTo>
                  <a:pt x="0" y="128031"/>
                  <a:pt x="128031" y="0"/>
                  <a:pt x="285965" y="0"/>
                </a:cubicBezTo>
                <a:lnTo>
                  <a:pt x="285965" y="0"/>
                </a:lnTo>
                <a:cubicBezTo>
                  <a:pt x="443899" y="0"/>
                  <a:pt x="571930" y="128031"/>
                  <a:pt x="571930" y="285965"/>
                </a:cubicBezTo>
                <a:lnTo>
                  <a:pt x="571930" y="4136754"/>
                </a:lnTo>
              </a:path>
            </a:pathLst>
          </a:cu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sp>
        <p:nvSpPr>
          <p:cNvPr id="45" name="Скругленный прямоугольник 61"/>
          <p:cNvSpPr/>
          <p:nvPr/>
        </p:nvSpPr>
        <p:spPr bwMode="auto">
          <a:xfrm rot="16200000" flipH="1">
            <a:off x="4182258" y="-1842651"/>
            <a:ext cx="664770" cy="8561543"/>
          </a:xfrm>
          <a:custGeom>
            <a:avLst/>
            <a:gdLst>
              <a:gd name="connsiteX0" fmla="*/ 0 w 571930"/>
              <a:gd name="connsiteY0" fmla="*/ 285965 h 3546419"/>
              <a:gd name="connsiteX1" fmla="*/ 285965 w 571930"/>
              <a:gd name="connsiteY1" fmla="*/ 0 h 3546419"/>
              <a:gd name="connsiteX2" fmla="*/ 285965 w 571930"/>
              <a:gd name="connsiteY2" fmla="*/ 0 h 3546419"/>
              <a:gd name="connsiteX3" fmla="*/ 571930 w 571930"/>
              <a:gd name="connsiteY3" fmla="*/ 285965 h 3546419"/>
              <a:gd name="connsiteX4" fmla="*/ 571930 w 571930"/>
              <a:gd name="connsiteY4" fmla="*/ 3260454 h 3546419"/>
              <a:gd name="connsiteX5" fmla="*/ 285965 w 571930"/>
              <a:gd name="connsiteY5" fmla="*/ 3546419 h 3546419"/>
              <a:gd name="connsiteX6" fmla="*/ 285965 w 571930"/>
              <a:gd name="connsiteY6" fmla="*/ 3546419 h 3546419"/>
              <a:gd name="connsiteX7" fmla="*/ 0 w 571930"/>
              <a:gd name="connsiteY7" fmla="*/ 3260454 h 3546419"/>
              <a:gd name="connsiteX8" fmla="*/ 0 w 571930"/>
              <a:gd name="connsiteY8" fmla="*/ 285965 h 3546419"/>
              <a:gd name="connsiteX0" fmla="*/ 0 w 571930"/>
              <a:gd name="connsiteY0" fmla="*/ 3260454 h 3546419"/>
              <a:gd name="connsiteX1" fmla="*/ 0 w 571930"/>
              <a:gd name="connsiteY1" fmla="*/ 285965 h 3546419"/>
              <a:gd name="connsiteX2" fmla="*/ 285965 w 571930"/>
              <a:gd name="connsiteY2" fmla="*/ 0 h 3546419"/>
              <a:gd name="connsiteX3" fmla="*/ 285965 w 571930"/>
              <a:gd name="connsiteY3" fmla="*/ 0 h 3546419"/>
              <a:gd name="connsiteX4" fmla="*/ 571930 w 571930"/>
              <a:gd name="connsiteY4" fmla="*/ 285965 h 3546419"/>
              <a:gd name="connsiteX5" fmla="*/ 571930 w 571930"/>
              <a:gd name="connsiteY5" fmla="*/ 3260454 h 3546419"/>
              <a:gd name="connsiteX6" fmla="*/ 285965 w 571930"/>
              <a:gd name="connsiteY6" fmla="*/ 3546419 h 3546419"/>
              <a:gd name="connsiteX7" fmla="*/ 285965 w 571930"/>
              <a:gd name="connsiteY7" fmla="*/ 3546419 h 3546419"/>
              <a:gd name="connsiteX8" fmla="*/ 91440 w 571930"/>
              <a:gd name="connsiteY8" fmla="*/ 3351894 h 3546419"/>
              <a:gd name="connsiteX0" fmla="*/ 0 w 571930"/>
              <a:gd name="connsiteY0" fmla="*/ 3260454 h 3546419"/>
              <a:gd name="connsiteX1" fmla="*/ 0 w 571930"/>
              <a:gd name="connsiteY1" fmla="*/ 285965 h 3546419"/>
              <a:gd name="connsiteX2" fmla="*/ 285965 w 571930"/>
              <a:gd name="connsiteY2" fmla="*/ 0 h 3546419"/>
              <a:gd name="connsiteX3" fmla="*/ 285965 w 571930"/>
              <a:gd name="connsiteY3" fmla="*/ 0 h 3546419"/>
              <a:gd name="connsiteX4" fmla="*/ 571930 w 571930"/>
              <a:gd name="connsiteY4" fmla="*/ 285965 h 3546419"/>
              <a:gd name="connsiteX5" fmla="*/ 571930 w 571930"/>
              <a:gd name="connsiteY5" fmla="*/ 3260454 h 3546419"/>
              <a:gd name="connsiteX6" fmla="*/ 285965 w 571930"/>
              <a:gd name="connsiteY6" fmla="*/ 3546419 h 3546419"/>
              <a:gd name="connsiteX7" fmla="*/ 285965 w 571930"/>
              <a:gd name="connsiteY7" fmla="*/ 3546419 h 3546419"/>
              <a:gd name="connsiteX0" fmla="*/ 0 w 571930"/>
              <a:gd name="connsiteY0" fmla="*/ 285965 h 3546419"/>
              <a:gd name="connsiteX1" fmla="*/ 285965 w 571930"/>
              <a:gd name="connsiteY1" fmla="*/ 0 h 3546419"/>
              <a:gd name="connsiteX2" fmla="*/ 285965 w 571930"/>
              <a:gd name="connsiteY2" fmla="*/ 0 h 3546419"/>
              <a:gd name="connsiteX3" fmla="*/ 571930 w 571930"/>
              <a:gd name="connsiteY3" fmla="*/ 285965 h 3546419"/>
              <a:gd name="connsiteX4" fmla="*/ 571930 w 571930"/>
              <a:gd name="connsiteY4" fmla="*/ 3260454 h 3546419"/>
              <a:gd name="connsiteX5" fmla="*/ 285965 w 571930"/>
              <a:gd name="connsiteY5" fmla="*/ 3546419 h 3546419"/>
              <a:gd name="connsiteX6" fmla="*/ 285965 w 571930"/>
              <a:gd name="connsiteY6" fmla="*/ 3546419 h 3546419"/>
              <a:gd name="connsiteX0" fmla="*/ 0 w 571930"/>
              <a:gd name="connsiteY0" fmla="*/ 285965 h 3546419"/>
              <a:gd name="connsiteX1" fmla="*/ 285965 w 571930"/>
              <a:gd name="connsiteY1" fmla="*/ 0 h 3546419"/>
              <a:gd name="connsiteX2" fmla="*/ 285965 w 571930"/>
              <a:gd name="connsiteY2" fmla="*/ 0 h 3546419"/>
              <a:gd name="connsiteX3" fmla="*/ 571930 w 571930"/>
              <a:gd name="connsiteY3" fmla="*/ 285965 h 3546419"/>
              <a:gd name="connsiteX4" fmla="*/ 571930 w 571930"/>
              <a:gd name="connsiteY4" fmla="*/ 3260454 h 3546419"/>
              <a:gd name="connsiteX5" fmla="*/ 285965 w 571930"/>
              <a:gd name="connsiteY5" fmla="*/ 3546419 h 3546419"/>
              <a:gd name="connsiteX0" fmla="*/ 0 w 571930"/>
              <a:gd name="connsiteY0" fmla="*/ 285965 h 3260454"/>
              <a:gd name="connsiteX1" fmla="*/ 285965 w 571930"/>
              <a:gd name="connsiteY1" fmla="*/ 0 h 3260454"/>
              <a:gd name="connsiteX2" fmla="*/ 285965 w 571930"/>
              <a:gd name="connsiteY2" fmla="*/ 0 h 3260454"/>
              <a:gd name="connsiteX3" fmla="*/ 571930 w 571930"/>
              <a:gd name="connsiteY3" fmla="*/ 285965 h 3260454"/>
              <a:gd name="connsiteX4" fmla="*/ 571930 w 571930"/>
              <a:gd name="connsiteY4" fmla="*/ 3260454 h 3260454"/>
              <a:gd name="connsiteX0" fmla="*/ 0 w 571930"/>
              <a:gd name="connsiteY0" fmla="*/ 285965 h 4136754"/>
              <a:gd name="connsiteX1" fmla="*/ 285965 w 571930"/>
              <a:gd name="connsiteY1" fmla="*/ 0 h 4136754"/>
              <a:gd name="connsiteX2" fmla="*/ 285965 w 571930"/>
              <a:gd name="connsiteY2" fmla="*/ 0 h 4136754"/>
              <a:gd name="connsiteX3" fmla="*/ 571930 w 571930"/>
              <a:gd name="connsiteY3" fmla="*/ 285965 h 4136754"/>
              <a:gd name="connsiteX4" fmla="*/ 571930 w 571930"/>
              <a:gd name="connsiteY4" fmla="*/ 4136754 h 4136754"/>
              <a:gd name="connsiteX0" fmla="*/ 0 w 571930"/>
              <a:gd name="connsiteY0" fmla="*/ 285965 h 7406535"/>
              <a:gd name="connsiteX1" fmla="*/ 285965 w 571930"/>
              <a:gd name="connsiteY1" fmla="*/ 0 h 7406535"/>
              <a:gd name="connsiteX2" fmla="*/ 285965 w 571930"/>
              <a:gd name="connsiteY2" fmla="*/ 0 h 7406535"/>
              <a:gd name="connsiteX3" fmla="*/ 571930 w 571930"/>
              <a:gd name="connsiteY3" fmla="*/ 285965 h 7406535"/>
              <a:gd name="connsiteX4" fmla="*/ 571930 w 571930"/>
              <a:gd name="connsiteY4" fmla="*/ 7406535 h 7406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930" h="7406535">
                <a:moveTo>
                  <a:pt x="0" y="285965"/>
                </a:moveTo>
                <a:cubicBezTo>
                  <a:pt x="0" y="128031"/>
                  <a:pt x="128031" y="0"/>
                  <a:pt x="285965" y="0"/>
                </a:cubicBezTo>
                <a:lnTo>
                  <a:pt x="285965" y="0"/>
                </a:lnTo>
                <a:cubicBezTo>
                  <a:pt x="443899" y="0"/>
                  <a:pt x="571930" y="128031"/>
                  <a:pt x="571930" y="285965"/>
                </a:cubicBezTo>
                <a:lnTo>
                  <a:pt x="571930" y="7406535"/>
                </a:lnTo>
              </a:path>
            </a:pathLst>
          </a:cu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452708" y="2795263"/>
            <a:ext cx="2393215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физических лиц («Старт-Взлёт»)</a:t>
            </a:r>
          </a:p>
          <a:p>
            <a:pPr algn="ctr">
              <a:defRPr/>
            </a:pPr>
            <a:r>
              <a:rPr lang="ru-RU" sz="1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Для физических лиц и МИП не старше 2 лет («Старт-1»)</a:t>
            </a:r>
            <a:endParaRPr lang="ru-RU" sz="1000" dirty="0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ru-RU" sz="11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0983C223-23E9-97F8-7473-57563D245AD4}"/>
              </a:ext>
            </a:extLst>
          </p:cNvPr>
          <p:cNvSpPr/>
          <p:nvPr/>
        </p:nvSpPr>
        <p:spPr bwMode="auto">
          <a:xfrm>
            <a:off x="0" y="5091153"/>
            <a:ext cx="9144000" cy="52349"/>
          </a:xfrm>
          <a:prstGeom prst="rect">
            <a:avLst/>
          </a:prstGeom>
          <a:gradFill flip="none" rotWithShape="1">
            <a:gsLst>
              <a:gs pos="48500">
                <a:srgbClr val="E81C88"/>
              </a:gs>
              <a:gs pos="0">
                <a:srgbClr val="7030A0"/>
              </a:gs>
              <a:gs pos="100000">
                <a:srgbClr val="014E9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350">
              <a:solidFill>
                <a:srgbClr val="002060"/>
              </a:solidFill>
            </a:endParaRPr>
          </a:p>
        </p:txBody>
      </p:sp>
      <p:sp>
        <p:nvSpPr>
          <p:cNvPr id="51" name="Равнобедренный треугольник 50"/>
          <p:cNvSpPr/>
          <p:nvPr/>
        </p:nvSpPr>
        <p:spPr bwMode="auto">
          <a:xfrm rot="10800000">
            <a:off x="145929" y="-5326"/>
            <a:ext cx="465632" cy="227814"/>
          </a:xfrm>
          <a:prstGeom prst="triangle">
            <a:avLst>
              <a:gd name="adj" fmla="val 50000"/>
            </a:avLst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1391034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Скругленный прямоугольник 20"/>
          <p:cNvSpPr/>
          <p:nvPr/>
        </p:nvSpPr>
        <p:spPr bwMode="auto">
          <a:xfrm>
            <a:off x="251520" y="4011910"/>
            <a:ext cx="8247342" cy="1686640"/>
          </a:xfrm>
          <a:prstGeom prst="roundRect">
            <a:avLst>
              <a:gd name="adj" fmla="val 50000"/>
            </a:avLst>
          </a:prstGeom>
          <a:solidFill>
            <a:srgbClr val="F3F6F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460" y="195486"/>
            <a:ext cx="909028" cy="446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1590272" y="339502"/>
            <a:ext cx="10759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программа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590272" y="1039837"/>
            <a:ext cx="22108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реализуется с 1994 года</a:t>
            </a:r>
          </a:p>
        </p:txBody>
      </p:sp>
      <p:sp>
        <p:nvSpPr>
          <p:cNvPr id="90" name="Прямоугольник 89"/>
          <p:cNvSpPr/>
          <p:nvPr/>
        </p:nvSpPr>
        <p:spPr>
          <a:xfrm>
            <a:off x="4104915" y="555525"/>
            <a:ext cx="3635437" cy="685377"/>
          </a:xfrm>
          <a:prstGeom prst="rect">
            <a:avLst/>
          </a:prstGeom>
          <a:solidFill>
            <a:srgbClr val="163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63E5B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104915" y="555526"/>
            <a:ext cx="37074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поддержка малых инновационных предприятий, имеющих опыт разработки и продаж</a:t>
            </a:r>
          </a:p>
          <a:p>
            <a:r>
              <a:rPr lang="ru-RU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наукоемкой продукции</a:t>
            </a:r>
          </a:p>
        </p:txBody>
      </p:sp>
      <p:sp>
        <p:nvSpPr>
          <p:cNvPr id="98" name="Text Box 10"/>
          <p:cNvSpPr txBox="1">
            <a:spLocks noChangeArrowheads="1"/>
          </p:cNvSpPr>
          <p:nvPr/>
        </p:nvSpPr>
        <p:spPr bwMode="auto">
          <a:xfrm>
            <a:off x="843212" y="1848403"/>
            <a:ext cx="2520280" cy="219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90" tIns="17145" rIns="34290" bIns="17145">
            <a:spAutoFit/>
          </a:bodyPr>
          <a:lstStyle/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МИП согласно № 209-ФЗ</a:t>
            </a:r>
          </a:p>
        </p:txBody>
      </p:sp>
      <p:sp>
        <p:nvSpPr>
          <p:cNvPr id="99" name="Text Box 10"/>
          <p:cNvSpPr txBox="1">
            <a:spLocks noChangeArrowheads="1"/>
          </p:cNvSpPr>
          <p:nvPr/>
        </p:nvSpPr>
        <p:spPr bwMode="auto">
          <a:xfrm>
            <a:off x="843212" y="2389091"/>
            <a:ext cx="5096940" cy="773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90" tIns="17145" rIns="34290" bIns="17145">
            <a:spAutoFit/>
          </a:bodyPr>
          <a:lstStyle/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5</a:t>
            </a:r>
            <a:r>
              <a:rPr lang="en-US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млн рублей на 1-2 года</a:t>
            </a:r>
            <a:endParaRPr lang="ru-RU" sz="12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Clr>
                <a:srgbClr val="00B0F0"/>
              </a:buClr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Внебюджетное </a:t>
            </a:r>
            <a:r>
              <a:rPr lang="ru-RU" sz="1200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софинансирование</a:t>
            </a: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>
              <a:buClr>
                <a:srgbClr val="00B0F0"/>
              </a:buClr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от 15</a:t>
            </a:r>
            <a:r>
              <a:rPr lang="en-US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до 30% от суммы гранта</a:t>
            </a:r>
          </a:p>
          <a:p>
            <a:pPr>
              <a:buClr>
                <a:srgbClr val="00B0F0"/>
              </a:buClr>
            </a:pPr>
            <a:endParaRPr lang="ru-RU" sz="1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1" name="Picture 2" descr="C:\Users\Handogina\Desktop\Иконки\16_FASIE_ikonk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78268"/>
            <a:ext cx="413644" cy="413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3" descr="C:\Users\Handogina\Desktop\Иконки\14_FASIE_ikonk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49390"/>
            <a:ext cx="413644" cy="413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1403648" y="611977"/>
            <a:ext cx="213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B0F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«РАЗВИТИЕ»</a:t>
            </a:r>
          </a:p>
        </p:txBody>
      </p:sp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1125537" cy="134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5485638" y="1806667"/>
            <a:ext cx="3024336" cy="219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90" tIns="17145" rIns="34290" bIns="17145">
            <a:spAutoFit/>
          </a:bodyPr>
          <a:lstStyle/>
          <a:p>
            <a:pPr marL="285750" indent="-285750">
              <a:buClr>
                <a:srgbClr val="00B0F0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Проведение НИОКР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5406000" y="2366709"/>
            <a:ext cx="3749669" cy="1397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ru-RU" sz="1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Ожидаемые результаты:</a:t>
            </a:r>
          </a:p>
          <a:p>
            <a:pPr marL="342900" indent="-342900">
              <a:spcAft>
                <a:spcPts val="0"/>
              </a:spcAft>
              <a:buClr>
                <a:srgbClr val="00B0F0"/>
              </a:buClr>
              <a:buFont typeface="Wingdings" panose="05000000000000000000" pitchFamily="2" charset="2"/>
              <a:buChar char="§"/>
              <a:defRPr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Интеллектуальная собственность</a:t>
            </a:r>
          </a:p>
          <a:p>
            <a:pPr marL="342900" indent="-342900">
              <a:spcAft>
                <a:spcPts val="0"/>
              </a:spcAft>
              <a:buClr>
                <a:srgbClr val="00B0F0"/>
              </a:buClr>
              <a:buFont typeface="Wingdings" panose="05000000000000000000" pitchFamily="2" charset="2"/>
              <a:buChar char="§"/>
              <a:defRPr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Образец продукции, пригодный для коммерциализации</a:t>
            </a:r>
          </a:p>
          <a:p>
            <a:pPr marL="342900" indent="-342900">
              <a:spcAft>
                <a:spcPts val="0"/>
              </a:spcAft>
              <a:buClr>
                <a:srgbClr val="00B0F0"/>
              </a:buClr>
              <a:buFont typeface="Wingdings" panose="05000000000000000000" pitchFamily="2" charset="2"/>
              <a:buChar char="§"/>
              <a:defRPr/>
            </a:pPr>
            <a:r>
              <a:rPr lang="ru-RU" sz="1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Экономический эффект в течение 5 лет </a:t>
            </a:r>
            <a:r>
              <a:rPr lang="ru-RU" sz="1200" spc="37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200" i="1" spc="37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(прирост выручки, создание высоко-  </a:t>
            </a:r>
          </a:p>
          <a:p>
            <a:pPr marL="8044" marR="3387">
              <a:spcBef>
                <a:spcPts val="146"/>
              </a:spcBef>
              <a:buClr>
                <a:srgbClr val="0070C0"/>
              </a:buClr>
            </a:pPr>
            <a:r>
              <a:rPr lang="ru-RU" sz="1200" i="1" spc="37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производительных рабочих мест)</a:t>
            </a:r>
            <a:endParaRPr lang="ru-RU" sz="12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5" name="Picture 4" descr="C:\Users\Handogina\Desktop\Иконки\19_FASIE_ikonki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14416"/>
            <a:ext cx="401952" cy="4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5" descr="C:\Users\Handogina\Desktop\Иконки\26_FASIE_ikonki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378268"/>
            <a:ext cx="401952" cy="4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Скругленный прямоугольник 61"/>
          <p:cNvSpPr/>
          <p:nvPr/>
        </p:nvSpPr>
        <p:spPr bwMode="auto">
          <a:xfrm rot="16200000">
            <a:off x="6386400" y="812871"/>
            <a:ext cx="571930" cy="3546419"/>
          </a:xfrm>
          <a:custGeom>
            <a:avLst/>
            <a:gdLst>
              <a:gd name="connsiteX0" fmla="*/ 0 w 571930"/>
              <a:gd name="connsiteY0" fmla="*/ 285965 h 3546419"/>
              <a:gd name="connsiteX1" fmla="*/ 285965 w 571930"/>
              <a:gd name="connsiteY1" fmla="*/ 0 h 3546419"/>
              <a:gd name="connsiteX2" fmla="*/ 285965 w 571930"/>
              <a:gd name="connsiteY2" fmla="*/ 0 h 3546419"/>
              <a:gd name="connsiteX3" fmla="*/ 571930 w 571930"/>
              <a:gd name="connsiteY3" fmla="*/ 285965 h 3546419"/>
              <a:gd name="connsiteX4" fmla="*/ 571930 w 571930"/>
              <a:gd name="connsiteY4" fmla="*/ 3260454 h 3546419"/>
              <a:gd name="connsiteX5" fmla="*/ 285965 w 571930"/>
              <a:gd name="connsiteY5" fmla="*/ 3546419 h 3546419"/>
              <a:gd name="connsiteX6" fmla="*/ 285965 w 571930"/>
              <a:gd name="connsiteY6" fmla="*/ 3546419 h 3546419"/>
              <a:gd name="connsiteX7" fmla="*/ 0 w 571930"/>
              <a:gd name="connsiteY7" fmla="*/ 3260454 h 3546419"/>
              <a:gd name="connsiteX8" fmla="*/ 0 w 571930"/>
              <a:gd name="connsiteY8" fmla="*/ 285965 h 3546419"/>
              <a:gd name="connsiteX0" fmla="*/ 0 w 571930"/>
              <a:gd name="connsiteY0" fmla="*/ 3260454 h 3546419"/>
              <a:gd name="connsiteX1" fmla="*/ 0 w 571930"/>
              <a:gd name="connsiteY1" fmla="*/ 285965 h 3546419"/>
              <a:gd name="connsiteX2" fmla="*/ 285965 w 571930"/>
              <a:gd name="connsiteY2" fmla="*/ 0 h 3546419"/>
              <a:gd name="connsiteX3" fmla="*/ 285965 w 571930"/>
              <a:gd name="connsiteY3" fmla="*/ 0 h 3546419"/>
              <a:gd name="connsiteX4" fmla="*/ 571930 w 571930"/>
              <a:gd name="connsiteY4" fmla="*/ 285965 h 3546419"/>
              <a:gd name="connsiteX5" fmla="*/ 571930 w 571930"/>
              <a:gd name="connsiteY5" fmla="*/ 3260454 h 3546419"/>
              <a:gd name="connsiteX6" fmla="*/ 285965 w 571930"/>
              <a:gd name="connsiteY6" fmla="*/ 3546419 h 3546419"/>
              <a:gd name="connsiteX7" fmla="*/ 285965 w 571930"/>
              <a:gd name="connsiteY7" fmla="*/ 3546419 h 3546419"/>
              <a:gd name="connsiteX8" fmla="*/ 91440 w 571930"/>
              <a:gd name="connsiteY8" fmla="*/ 3351894 h 3546419"/>
              <a:gd name="connsiteX0" fmla="*/ 0 w 571930"/>
              <a:gd name="connsiteY0" fmla="*/ 3260454 h 3546419"/>
              <a:gd name="connsiteX1" fmla="*/ 0 w 571930"/>
              <a:gd name="connsiteY1" fmla="*/ 285965 h 3546419"/>
              <a:gd name="connsiteX2" fmla="*/ 285965 w 571930"/>
              <a:gd name="connsiteY2" fmla="*/ 0 h 3546419"/>
              <a:gd name="connsiteX3" fmla="*/ 285965 w 571930"/>
              <a:gd name="connsiteY3" fmla="*/ 0 h 3546419"/>
              <a:gd name="connsiteX4" fmla="*/ 571930 w 571930"/>
              <a:gd name="connsiteY4" fmla="*/ 285965 h 3546419"/>
              <a:gd name="connsiteX5" fmla="*/ 571930 w 571930"/>
              <a:gd name="connsiteY5" fmla="*/ 3260454 h 3546419"/>
              <a:gd name="connsiteX6" fmla="*/ 285965 w 571930"/>
              <a:gd name="connsiteY6" fmla="*/ 3546419 h 3546419"/>
              <a:gd name="connsiteX7" fmla="*/ 285965 w 571930"/>
              <a:gd name="connsiteY7" fmla="*/ 3546419 h 3546419"/>
              <a:gd name="connsiteX0" fmla="*/ 0 w 571930"/>
              <a:gd name="connsiteY0" fmla="*/ 285965 h 3546419"/>
              <a:gd name="connsiteX1" fmla="*/ 285965 w 571930"/>
              <a:gd name="connsiteY1" fmla="*/ 0 h 3546419"/>
              <a:gd name="connsiteX2" fmla="*/ 285965 w 571930"/>
              <a:gd name="connsiteY2" fmla="*/ 0 h 3546419"/>
              <a:gd name="connsiteX3" fmla="*/ 571930 w 571930"/>
              <a:gd name="connsiteY3" fmla="*/ 285965 h 3546419"/>
              <a:gd name="connsiteX4" fmla="*/ 571930 w 571930"/>
              <a:gd name="connsiteY4" fmla="*/ 3260454 h 3546419"/>
              <a:gd name="connsiteX5" fmla="*/ 285965 w 571930"/>
              <a:gd name="connsiteY5" fmla="*/ 3546419 h 3546419"/>
              <a:gd name="connsiteX6" fmla="*/ 285965 w 571930"/>
              <a:gd name="connsiteY6" fmla="*/ 3546419 h 3546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1930" h="3546419">
                <a:moveTo>
                  <a:pt x="0" y="285965"/>
                </a:moveTo>
                <a:cubicBezTo>
                  <a:pt x="0" y="128031"/>
                  <a:pt x="128031" y="0"/>
                  <a:pt x="285965" y="0"/>
                </a:cubicBezTo>
                <a:lnTo>
                  <a:pt x="285965" y="0"/>
                </a:lnTo>
                <a:cubicBezTo>
                  <a:pt x="443899" y="0"/>
                  <a:pt x="571930" y="128031"/>
                  <a:pt x="571930" y="285965"/>
                </a:cubicBezTo>
                <a:lnTo>
                  <a:pt x="571930" y="3260454"/>
                </a:lnTo>
                <a:cubicBezTo>
                  <a:pt x="571930" y="3418388"/>
                  <a:pt x="443899" y="3546419"/>
                  <a:pt x="285965" y="3546419"/>
                </a:cubicBezTo>
                <a:lnTo>
                  <a:pt x="285965" y="3546419"/>
                </a:lnTo>
              </a:path>
            </a:pathLst>
          </a:cu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sp>
        <p:nvSpPr>
          <p:cNvPr id="22" name="Скругленный прямоугольник 61"/>
          <p:cNvSpPr/>
          <p:nvPr/>
        </p:nvSpPr>
        <p:spPr bwMode="auto">
          <a:xfrm rot="16200000">
            <a:off x="1713612" y="812871"/>
            <a:ext cx="571930" cy="3546419"/>
          </a:xfrm>
          <a:custGeom>
            <a:avLst/>
            <a:gdLst>
              <a:gd name="connsiteX0" fmla="*/ 0 w 571930"/>
              <a:gd name="connsiteY0" fmla="*/ 285965 h 3546419"/>
              <a:gd name="connsiteX1" fmla="*/ 285965 w 571930"/>
              <a:gd name="connsiteY1" fmla="*/ 0 h 3546419"/>
              <a:gd name="connsiteX2" fmla="*/ 285965 w 571930"/>
              <a:gd name="connsiteY2" fmla="*/ 0 h 3546419"/>
              <a:gd name="connsiteX3" fmla="*/ 571930 w 571930"/>
              <a:gd name="connsiteY3" fmla="*/ 285965 h 3546419"/>
              <a:gd name="connsiteX4" fmla="*/ 571930 w 571930"/>
              <a:gd name="connsiteY4" fmla="*/ 3260454 h 3546419"/>
              <a:gd name="connsiteX5" fmla="*/ 285965 w 571930"/>
              <a:gd name="connsiteY5" fmla="*/ 3546419 h 3546419"/>
              <a:gd name="connsiteX6" fmla="*/ 285965 w 571930"/>
              <a:gd name="connsiteY6" fmla="*/ 3546419 h 3546419"/>
              <a:gd name="connsiteX7" fmla="*/ 0 w 571930"/>
              <a:gd name="connsiteY7" fmla="*/ 3260454 h 3546419"/>
              <a:gd name="connsiteX8" fmla="*/ 0 w 571930"/>
              <a:gd name="connsiteY8" fmla="*/ 285965 h 3546419"/>
              <a:gd name="connsiteX0" fmla="*/ 0 w 571930"/>
              <a:gd name="connsiteY0" fmla="*/ 3260454 h 3546419"/>
              <a:gd name="connsiteX1" fmla="*/ 0 w 571930"/>
              <a:gd name="connsiteY1" fmla="*/ 285965 h 3546419"/>
              <a:gd name="connsiteX2" fmla="*/ 285965 w 571930"/>
              <a:gd name="connsiteY2" fmla="*/ 0 h 3546419"/>
              <a:gd name="connsiteX3" fmla="*/ 285965 w 571930"/>
              <a:gd name="connsiteY3" fmla="*/ 0 h 3546419"/>
              <a:gd name="connsiteX4" fmla="*/ 571930 w 571930"/>
              <a:gd name="connsiteY4" fmla="*/ 285965 h 3546419"/>
              <a:gd name="connsiteX5" fmla="*/ 571930 w 571930"/>
              <a:gd name="connsiteY5" fmla="*/ 3260454 h 3546419"/>
              <a:gd name="connsiteX6" fmla="*/ 285965 w 571930"/>
              <a:gd name="connsiteY6" fmla="*/ 3546419 h 3546419"/>
              <a:gd name="connsiteX7" fmla="*/ 285965 w 571930"/>
              <a:gd name="connsiteY7" fmla="*/ 3546419 h 3546419"/>
              <a:gd name="connsiteX8" fmla="*/ 91440 w 571930"/>
              <a:gd name="connsiteY8" fmla="*/ 3351894 h 3546419"/>
              <a:gd name="connsiteX0" fmla="*/ 0 w 571930"/>
              <a:gd name="connsiteY0" fmla="*/ 3260454 h 3546419"/>
              <a:gd name="connsiteX1" fmla="*/ 0 w 571930"/>
              <a:gd name="connsiteY1" fmla="*/ 285965 h 3546419"/>
              <a:gd name="connsiteX2" fmla="*/ 285965 w 571930"/>
              <a:gd name="connsiteY2" fmla="*/ 0 h 3546419"/>
              <a:gd name="connsiteX3" fmla="*/ 285965 w 571930"/>
              <a:gd name="connsiteY3" fmla="*/ 0 h 3546419"/>
              <a:gd name="connsiteX4" fmla="*/ 571930 w 571930"/>
              <a:gd name="connsiteY4" fmla="*/ 285965 h 3546419"/>
              <a:gd name="connsiteX5" fmla="*/ 571930 w 571930"/>
              <a:gd name="connsiteY5" fmla="*/ 3260454 h 3546419"/>
              <a:gd name="connsiteX6" fmla="*/ 285965 w 571930"/>
              <a:gd name="connsiteY6" fmla="*/ 3546419 h 3546419"/>
              <a:gd name="connsiteX7" fmla="*/ 285965 w 571930"/>
              <a:gd name="connsiteY7" fmla="*/ 3546419 h 3546419"/>
              <a:gd name="connsiteX0" fmla="*/ 0 w 571930"/>
              <a:gd name="connsiteY0" fmla="*/ 285965 h 3546419"/>
              <a:gd name="connsiteX1" fmla="*/ 285965 w 571930"/>
              <a:gd name="connsiteY1" fmla="*/ 0 h 3546419"/>
              <a:gd name="connsiteX2" fmla="*/ 285965 w 571930"/>
              <a:gd name="connsiteY2" fmla="*/ 0 h 3546419"/>
              <a:gd name="connsiteX3" fmla="*/ 571930 w 571930"/>
              <a:gd name="connsiteY3" fmla="*/ 285965 h 3546419"/>
              <a:gd name="connsiteX4" fmla="*/ 571930 w 571930"/>
              <a:gd name="connsiteY4" fmla="*/ 3260454 h 3546419"/>
              <a:gd name="connsiteX5" fmla="*/ 285965 w 571930"/>
              <a:gd name="connsiteY5" fmla="*/ 3546419 h 3546419"/>
              <a:gd name="connsiteX6" fmla="*/ 285965 w 571930"/>
              <a:gd name="connsiteY6" fmla="*/ 3546419 h 3546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1930" h="3546419">
                <a:moveTo>
                  <a:pt x="0" y="285965"/>
                </a:moveTo>
                <a:cubicBezTo>
                  <a:pt x="0" y="128031"/>
                  <a:pt x="128031" y="0"/>
                  <a:pt x="285965" y="0"/>
                </a:cubicBezTo>
                <a:lnTo>
                  <a:pt x="285965" y="0"/>
                </a:lnTo>
                <a:cubicBezTo>
                  <a:pt x="443899" y="0"/>
                  <a:pt x="571930" y="128031"/>
                  <a:pt x="571930" y="285965"/>
                </a:cubicBezTo>
                <a:lnTo>
                  <a:pt x="571930" y="3260454"/>
                </a:lnTo>
                <a:cubicBezTo>
                  <a:pt x="571930" y="3418388"/>
                  <a:pt x="443899" y="3546419"/>
                  <a:pt x="285965" y="3546419"/>
                </a:cubicBezTo>
                <a:lnTo>
                  <a:pt x="285965" y="3546419"/>
                </a:lnTo>
              </a:path>
            </a:pathLst>
          </a:cu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0983C223-23E9-97F8-7473-57563D245AD4}"/>
              </a:ext>
            </a:extLst>
          </p:cNvPr>
          <p:cNvSpPr/>
          <p:nvPr/>
        </p:nvSpPr>
        <p:spPr bwMode="auto">
          <a:xfrm>
            <a:off x="0" y="5091153"/>
            <a:ext cx="9144000" cy="52349"/>
          </a:xfrm>
          <a:prstGeom prst="rect">
            <a:avLst/>
          </a:prstGeom>
          <a:gradFill flip="none" rotWithShape="1">
            <a:gsLst>
              <a:gs pos="48500">
                <a:srgbClr val="E81C88"/>
              </a:gs>
              <a:gs pos="0">
                <a:srgbClr val="7030A0"/>
              </a:gs>
              <a:gs pos="100000">
                <a:srgbClr val="014E9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350">
              <a:solidFill>
                <a:srgbClr val="002060"/>
              </a:solidFill>
            </a:endParaRPr>
          </a:p>
        </p:txBody>
      </p:sp>
      <p:sp>
        <p:nvSpPr>
          <p:cNvPr id="24" name="Равнобедренный треугольник 23"/>
          <p:cNvSpPr/>
          <p:nvPr/>
        </p:nvSpPr>
        <p:spPr bwMode="auto">
          <a:xfrm rot="10800000">
            <a:off x="145929" y="-5326"/>
            <a:ext cx="465632" cy="227814"/>
          </a:xfrm>
          <a:prstGeom prst="triangle">
            <a:avLst>
              <a:gd name="adj" fmla="val 50000"/>
            </a:avLst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1186596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 bwMode="auto">
          <a:xfrm>
            <a:off x="262632" y="4125470"/>
            <a:ext cx="7816261" cy="1686640"/>
          </a:xfrm>
          <a:prstGeom prst="roundRect">
            <a:avLst>
              <a:gd name="adj" fmla="val 50000"/>
            </a:avLst>
          </a:prstGeom>
          <a:solidFill>
            <a:srgbClr val="F3F6F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460" y="195486"/>
            <a:ext cx="909028" cy="446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1619672" y="339502"/>
            <a:ext cx="10759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программа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619672" y="1039837"/>
            <a:ext cx="22108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реализуется с 2014 года</a:t>
            </a:r>
          </a:p>
        </p:txBody>
      </p:sp>
      <p:sp>
        <p:nvSpPr>
          <p:cNvPr id="90" name="Прямоугольник 89"/>
          <p:cNvSpPr/>
          <p:nvPr/>
        </p:nvSpPr>
        <p:spPr>
          <a:xfrm>
            <a:off x="4788024" y="771550"/>
            <a:ext cx="3635437" cy="685377"/>
          </a:xfrm>
          <a:prstGeom prst="rect">
            <a:avLst/>
          </a:prstGeom>
          <a:solidFill>
            <a:srgbClr val="163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163E5B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788024" y="771551"/>
            <a:ext cx="37074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поддержка малых инновационных предприятий, завершивших НИОКР и планирующих создание или расширение производства продукции </a:t>
            </a:r>
          </a:p>
          <a:p>
            <a:endParaRPr lang="ru-RU" sz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8" name="Text Box 10"/>
          <p:cNvSpPr txBox="1">
            <a:spLocks noChangeArrowheads="1"/>
          </p:cNvSpPr>
          <p:nvPr/>
        </p:nvSpPr>
        <p:spPr bwMode="auto">
          <a:xfrm>
            <a:off x="853969" y="1874008"/>
            <a:ext cx="2987322" cy="25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90" tIns="17145" rIns="34290" bIns="17145">
            <a:spAutoFit/>
          </a:bodyPr>
          <a:lstStyle/>
          <a:p>
            <a:pPr marL="285750" indent="-285750">
              <a:buClr>
                <a:srgbClr val="25B4B2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МИП согласно № 209-ФЗ</a:t>
            </a:r>
          </a:p>
        </p:txBody>
      </p:sp>
      <p:sp>
        <p:nvSpPr>
          <p:cNvPr id="99" name="Text Box 10"/>
          <p:cNvSpPr txBox="1">
            <a:spLocks noChangeArrowheads="1"/>
          </p:cNvSpPr>
          <p:nvPr/>
        </p:nvSpPr>
        <p:spPr bwMode="auto">
          <a:xfrm>
            <a:off x="843212" y="2645561"/>
            <a:ext cx="3080716" cy="1111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90" tIns="17145" rIns="34290" bIns="17145">
            <a:spAutoFit/>
          </a:bodyPr>
          <a:lstStyle/>
          <a:p>
            <a:pPr marL="285750" indent="-285750">
              <a:buClr>
                <a:srgbClr val="25B4B2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</a:t>
            </a:r>
            <a:r>
              <a:rPr lang="en-US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млн рублей на 1 год</a:t>
            </a:r>
            <a:endParaRPr lang="ru-RU" sz="14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Clr>
                <a:srgbClr val="25B4B2"/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Внебюджетное </a:t>
            </a:r>
            <a:r>
              <a:rPr lang="ru-RU" sz="1400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софинансирование</a:t>
            </a: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от 30% до 50% от суммы гранта</a:t>
            </a:r>
          </a:p>
          <a:p>
            <a:pPr marL="171450" indent="-171450">
              <a:buClr>
                <a:srgbClr val="25B4B2"/>
              </a:buClr>
              <a:buFont typeface="Arial" panose="020B0604020202020204" pitchFamily="34" charset="0"/>
              <a:buChar char="•"/>
            </a:pPr>
            <a:endParaRPr lang="ru-RU" sz="1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1" name="Picture 2" descr="C:\Users\Handogina\Desktop\Иконки\16_FASIE_ikonk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62162"/>
            <a:ext cx="413644" cy="413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3" descr="C:\Users\Handogina\Desktop\Иконки\14_FASIE_ikonk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98066"/>
            <a:ext cx="413644" cy="413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1464676" y="667390"/>
            <a:ext cx="3179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25B4B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«КОММЕРЦИАЛИЗАЦИЯ»</a:t>
            </a: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4763528" y="1870074"/>
            <a:ext cx="3912927" cy="25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4290" tIns="17145" rIns="34290" bIns="17145">
            <a:spAutoFit/>
          </a:bodyPr>
          <a:lstStyle/>
          <a:p>
            <a:pPr marL="285750" indent="-285750">
              <a:buClr>
                <a:srgbClr val="25B4B2"/>
              </a:buClr>
              <a:buSzPct val="100000"/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Коммерциализация результатов НИОКР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4691521" y="2616463"/>
            <a:ext cx="4056943" cy="1423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25B4B2"/>
              </a:buClr>
              <a:defRPr/>
            </a:pPr>
            <a:r>
              <a:rPr lang="ru-RU" sz="1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Ожидаемые результаты:</a:t>
            </a:r>
          </a:p>
          <a:p>
            <a:pPr marL="342900" indent="-342900">
              <a:spcAft>
                <a:spcPts val="0"/>
              </a:spcAft>
              <a:buClr>
                <a:srgbClr val="25B4B2"/>
              </a:buClr>
              <a:buFont typeface="Wingdings" panose="05000000000000000000" pitchFamily="2" charset="2"/>
              <a:buChar char="§"/>
              <a:defRPr/>
            </a:pPr>
            <a:r>
              <a:rPr lang="ru-RU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или масштабирование производства</a:t>
            </a:r>
          </a:p>
          <a:p>
            <a:pPr marL="293794" marR="3387" indent="-285750">
              <a:spcBef>
                <a:spcPts val="146"/>
              </a:spcBef>
              <a:buClr>
                <a:srgbClr val="25B4B2"/>
              </a:buClr>
              <a:buFont typeface="Wingdings" panose="05000000000000000000" pitchFamily="2" charset="2"/>
              <a:buChar char="§"/>
            </a:pPr>
            <a:r>
              <a:rPr lang="en-US" sz="1400" spc="3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spc="3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Экономический</a:t>
            </a:r>
            <a:r>
              <a:rPr lang="ru-RU" sz="1400" spc="-8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spc="-33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эффект</a:t>
            </a:r>
            <a:r>
              <a:rPr lang="ru-RU" sz="1400" spc="-8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spc="1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</a:t>
            </a:r>
            <a:r>
              <a:rPr lang="ru-RU" sz="1400" spc="-8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spc="27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течение</a:t>
            </a:r>
            <a:r>
              <a:rPr lang="ru-RU" sz="1400" spc="-8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spc="3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r>
              <a:rPr lang="ru-RU" sz="1400" spc="-8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spc="17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лет </a:t>
            </a:r>
            <a:endParaRPr lang="en-US" sz="1400" spc="17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044" marR="3387">
              <a:spcBef>
                <a:spcPts val="146"/>
              </a:spcBef>
              <a:buClr>
                <a:srgbClr val="0070C0"/>
              </a:buClr>
            </a:pPr>
            <a:r>
              <a:rPr lang="ru-RU" sz="1400" spc="37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  <a:r>
              <a:rPr lang="ru-RU" sz="1400" i="1" spc="37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(прирост выручки, создание высоко-  </a:t>
            </a:r>
          </a:p>
          <a:p>
            <a:pPr marL="8044" marR="3387">
              <a:spcBef>
                <a:spcPts val="146"/>
              </a:spcBef>
              <a:buClr>
                <a:srgbClr val="0070C0"/>
              </a:buClr>
            </a:pPr>
            <a:r>
              <a:rPr lang="ru-RU" sz="1400" i="1" spc="37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производительных рабочих мест)</a:t>
            </a:r>
          </a:p>
        </p:txBody>
      </p:sp>
      <p:pic>
        <p:nvPicPr>
          <p:cNvPr id="45" name="Picture 4" descr="C:\Users\Handogina\Desktop\Иконки\19_FASIE_ikonki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732" y="1798066"/>
            <a:ext cx="401952" cy="4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5" descr="C:\Users\Handogina\Desktop\Иконки\26_FASIE_ikonki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646430"/>
            <a:ext cx="401952" cy="40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1125537" cy="134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Скругленный прямоугольник 61"/>
          <p:cNvSpPr/>
          <p:nvPr/>
        </p:nvSpPr>
        <p:spPr bwMode="auto">
          <a:xfrm rot="16200000">
            <a:off x="5609169" y="1074197"/>
            <a:ext cx="571930" cy="3546419"/>
          </a:xfrm>
          <a:custGeom>
            <a:avLst/>
            <a:gdLst>
              <a:gd name="connsiteX0" fmla="*/ 0 w 571930"/>
              <a:gd name="connsiteY0" fmla="*/ 285965 h 3546419"/>
              <a:gd name="connsiteX1" fmla="*/ 285965 w 571930"/>
              <a:gd name="connsiteY1" fmla="*/ 0 h 3546419"/>
              <a:gd name="connsiteX2" fmla="*/ 285965 w 571930"/>
              <a:gd name="connsiteY2" fmla="*/ 0 h 3546419"/>
              <a:gd name="connsiteX3" fmla="*/ 571930 w 571930"/>
              <a:gd name="connsiteY3" fmla="*/ 285965 h 3546419"/>
              <a:gd name="connsiteX4" fmla="*/ 571930 w 571930"/>
              <a:gd name="connsiteY4" fmla="*/ 3260454 h 3546419"/>
              <a:gd name="connsiteX5" fmla="*/ 285965 w 571930"/>
              <a:gd name="connsiteY5" fmla="*/ 3546419 h 3546419"/>
              <a:gd name="connsiteX6" fmla="*/ 285965 w 571930"/>
              <a:gd name="connsiteY6" fmla="*/ 3546419 h 3546419"/>
              <a:gd name="connsiteX7" fmla="*/ 0 w 571930"/>
              <a:gd name="connsiteY7" fmla="*/ 3260454 h 3546419"/>
              <a:gd name="connsiteX8" fmla="*/ 0 w 571930"/>
              <a:gd name="connsiteY8" fmla="*/ 285965 h 3546419"/>
              <a:gd name="connsiteX0" fmla="*/ 0 w 571930"/>
              <a:gd name="connsiteY0" fmla="*/ 3260454 h 3546419"/>
              <a:gd name="connsiteX1" fmla="*/ 0 w 571930"/>
              <a:gd name="connsiteY1" fmla="*/ 285965 h 3546419"/>
              <a:gd name="connsiteX2" fmla="*/ 285965 w 571930"/>
              <a:gd name="connsiteY2" fmla="*/ 0 h 3546419"/>
              <a:gd name="connsiteX3" fmla="*/ 285965 w 571930"/>
              <a:gd name="connsiteY3" fmla="*/ 0 h 3546419"/>
              <a:gd name="connsiteX4" fmla="*/ 571930 w 571930"/>
              <a:gd name="connsiteY4" fmla="*/ 285965 h 3546419"/>
              <a:gd name="connsiteX5" fmla="*/ 571930 w 571930"/>
              <a:gd name="connsiteY5" fmla="*/ 3260454 h 3546419"/>
              <a:gd name="connsiteX6" fmla="*/ 285965 w 571930"/>
              <a:gd name="connsiteY6" fmla="*/ 3546419 h 3546419"/>
              <a:gd name="connsiteX7" fmla="*/ 285965 w 571930"/>
              <a:gd name="connsiteY7" fmla="*/ 3546419 h 3546419"/>
              <a:gd name="connsiteX8" fmla="*/ 91440 w 571930"/>
              <a:gd name="connsiteY8" fmla="*/ 3351894 h 3546419"/>
              <a:gd name="connsiteX0" fmla="*/ 0 w 571930"/>
              <a:gd name="connsiteY0" fmla="*/ 3260454 h 3546419"/>
              <a:gd name="connsiteX1" fmla="*/ 0 w 571930"/>
              <a:gd name="connsiteY1" fmla="*/ 285965 h 3546419"/>
              <a:gd name="connsiteX2" fmla="*/ 285965 w 571930"/>
              <a:gd name="connsiteY2" fmla="*/ 0 h 3546419"/>
              <a:gd name="connsiteX3" fmla="*/ 285965 w 571930"/>
              <a:gd name="connsiteY3" fmla="*/ 0 h 3546419"/>
              <a:gd name="connsiteX4" fmla="*/ 571930 w 571930"/>
              <a:gd name="connsiteY4" fmla="*/ 285965 h 3546419"/>
              <a:gd name="connsiteX5" fmla="*/ 571930 w 571930"/>
              <a:gd name="connsiteY5" fmla="*/ 3260454 h 3546419"/>
              <a:gd name="connsiteX6" fmla="*/ 285965 w 571930"/>
              <a:gd name="connsiteY6" fmla="*/ 3546419 h 3546419"/>
              <a:gd name="connsiteX7" fmla="*/ 285965 w 571930"/>
              <a:gd name="connsiteY7" fmla="*/ 3546419 h 3546419"/>
              <a:gd name="connsiteX0" fmla="*/ 0 w 571930"/>
              <a:gd name="connsiteY0" fmla="*/ 285965 h 3546419"/>
              <a:gd name="connsiteX1" fmla="*/ 285965 w 571930"/>
              <a:gd name="connsiteY1" fmla="*/ 0 h 3546419"/>
              <a:gd name="connsiteX2" fmla="*/ 285965 w 571930"/>
              <a:gd name="connsiteY2" fmla="*/ 0 h 3546419"/>
              <a:gd name="connsiteX3" fmla="*/ 571930 w 571930"/>
              <a:gd name="connsiteY3" fmla="*/ 285965 h 3546419"/>
              <a:gd name="connsiteX4" fmla="*/ 571930 w 571930"/>
              <a:gd name="connsiteY4" fmla="*/ 3260454 h 3546419"/>
              <a:gd name="connsiteX5" fmla="*/ 285965 w 571930"/>
              <a:gd name="connsiteY5" fmla="*/ 3546419 h 3546419"/>
              <a:gd name="connsiteX6" fmla="*/ 285965 w 571930"/>
              <a:gd name="connsiteY6" fmla="*/ 3546419 h 3546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1930" h="3546419">
                <a:moveTo>
                  <a:pt x="0" y="285965"/>
                </a:moveTo>
                <a:cubicBezTo>
                  <a:pt x="0" y="128031"/>
                  <a:pt x="128031" y="0"/>
                  <a:pt x="285965" y="0"/>
                </a:cubicBezTo>
                <a:lnTo>
                  <a:pt x="285965" y="0"/>
                </a:lnTo>
                <a:cubicBezTo>
                  <a:pt x="443899" y="0"/>
                  <a:pt x="571930" y="128031"/>
                  <a:pt x="571930" y="285965"/>
                </a:cubicBezTo>
                <a:lnTo>
                  <a:pt x="571930" y="3260454"/>
                </a:lnTo>
                <a:cubicBezTo>
                  <a:pt x="571930" y="3418388"/>
                  <a:pt x="443899" y="3546419"/>
                  <a:pt x="285965" y="3546419"/>
                </a:cubicBezTo>
                <a:lnTo>
                  <a:pt x="285965" y="3546419"/>
                </a:lnTo>
              </a:path>
            </a:pathLst>
          </a:cu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sp>
        <p:nvSpPr>
          <p:cNvPr id="23" name="Скругленный прямоугольник 61"/>
          <p:cNvSpPr/>
          <p:nvPr/>
        </p:nvSpPr>
        <p:spPr bwMode="auto">
          <a:xfrm rot="16200000">
            <a:off x="1720737" y="231678"/>
            <a:ext cx="571930" cy="3546419"/>
          </a:xfrm>
          <a:custGeom>
            <a:avLst/>
            <a:gdLst>
              <a:gd name="connsiteX0" fmla="*/ 0 w 571930"/>
              <a:gd name="connsiteY0" fmla="*/ 285965 h 3546419"/>
              <a:gd name="connsiteX1" fmla="*/ 285965 w 571930"/>
              <a:gd name="connsiteY1" fmla="*/ 0 h 3546419"/>
              <a:gd name="connsiteX2" fmla="*/ 285965 w 571930"/>
              <a:gd name="connsiteY2" fmla="*/ 0 h 3546419"/>
              <a:gd name="connsiteX3" fmla="*/ 571930 w 571930"/>
              <a:gd name="connsiteY3" fmla="*/ 285965 h 3546419"/>
              <a:gd name="connsiteX4" fmla="*/ 571930 w 571930"/>
              <a:gd name="connsiteY4" fmla="*/ 3260454 h 3546419"/>
              <a:gd name="connsiteX5" fmla="*/ 285965 w 571930"/>
              <a:gd name="connsiteY5" fmla="*/ 3546419 h 3546419"/>
              <a:gd name="connsiteX6" fmla="*/ 285965 w 571930"/>
              <a:gd name="connsiteY6" fmla="*/ 3546419 h 3546419"/>
              <a:gd name="connsiteX7" fmla="*/ 0 w 571930"/>
              <a:gd name="connsiteY7" fmla="*/ 3260454 h 3546419"/>
              <a:gd name="connsiteX8" fmla="*/ 0 w 571930"/>
              <a:gd name="connsiteY8" fmla="*/ 285965 h 3546419"/>
              <a:gd name="connsiteX0" fmla="*/ 0 w 571930"/>
              <a:gd name="connsiteY0" fmla="*/ 3260454 h 3546419"/>
              <a:gd name="connsiteX1" fmla="*/ 0 w 571930"/>
              <a:gd name="connsiteY1" fmla="*/ 285965 h 3546419"/>
              <a:gd name="connsiteX2" fmla="*/ 285965 w 571930"/>
              <a:gd name="connsiteY2" fmla="*/ 0 h 3546419"/>
              <a:gd name="connsiteX3" fmla="*/ 285965 w 571930"/>
              <a:gd name="connsiteY3" fmla="*/ 0 h 3546419"/>
              <a:gd name="connsiteX4" fmla="*/ 571930 w 571930"/>
              <a:gd name="connsiteY4" fmla="*/ 285965 h 3546419"/>
              <a:gd name="connsiteX5" fmla="*/ 571930 w 571930"/>
              <a:gd name="connsiteY5" fmla="*/ 3260454 h 3546419"/>
              <a:gd name="connsiteX6" fmla="*/ 285965 w 571930"/>
              <a:gd name="connsiteY6" fmla="*/ 3546419 h 3546419"/>
              <a:gd name="connsiteX7" fmla="*/ 285965 w 571930"/>
              <a:gd name="connsiteY7" fmla="*/ 3546419 h 3546419"/>
              <a:gd name="connsiteX8" fmla="*/ 91440 w 571930"/>
              <a:gd name="connsiteY8" fmla="*/ 3351894 h 3546419"/>
              <a:gd name="connsiteX0" fmla="*/ 0 w 571930"/>
              <a:gd name="connsiteY0" fmla="*/ 3260454 h 3546419"/>
              <a:gd name="connsiteX1" fmla="*/ 0 w 571930"/>
              <a:gd name="connsiteY1" fmla="*/ 285965 h 3546419"/>
              <a:gd name="connsiteX2" fmla="*/ 285965 w 571930"/>
              <a:gd name="connsiteY2" fmla="*/ 0 h 3546419"/>
              <a:gd name="connsiteX3" fmla="*/ 285965 w 571930"/>
              <a:gd name="connsiteY3" fmla="*/ 0 h 3546419"/>
              <a:gd name="connsiteX4" fmla="*/ 571930 w 571930"/>
              <a:gd name="connsiteY4" fmla="*/ 285965 h 3546419"/>
              <a:gd name="connsiteX5" fmla="*/ 571930 w 571930"/>
              <a:gd name="connsiteY5" fmla="*/ 3260454 h 3546419"/>
              <a:gd name="connsiteX6" fmla="*/ 285965 w 571930"/>
              <a:gd name="connsiteY6" fmla="*/ 3546419 h 3546419"/>
              <a:gd name="connsiteX7" fmla="*/ 285965 w 571930"/>
              <a:gd name="connsiteY7" fmla="*/ 3546419 h 3546419"/>
              <a:gd name="connsiteX0" fmla="*/ 0 w 571930"/>
              <a:gd name="connsiteY0" fmla="*/ 285965 h 3546419"/>
              <a:gd name="connsiteX1" fmla="*/ 285965 w 571930"/>
              <a:gd name="connsiteY1" fmla="*/ 0 h 3546419"/>
              <a:gd name="connsiteX2" fmla="*/ 285965 w 571930"/>
              <a:gd name="connsiteY2" fmla="*/ 0 h 3546419"/>
              <a:gd name="connsiteX3" fmla="*/ 571930 w 571930"/>
              <a:gd name="connsiteY3" fmla="*/ 285965 h 3546419"/>
              <a:gd name="connsiteX4" fmla="*/ 571930 w 571930"/>
              <a:gd name="connsiteY4" fmla="*/ 3260454 h 3546419"/>
              <a:gd name="connsiteX5" fmla="*/ 285965 w 571930"/>
              <a:gd name="connsiteY5" fmla="*/ 3546419 h 3546419"/>
              <a:gd name="connsiteX6" fmla="*/ 285965 w 571930"/>
              <a:gd name="connsiteY6" fmla="*/ 3546419 h 3546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1930" h="3546419">
                <a:moveTo>
                  <a:pt x="0" y="285965"/>
                </a:moveTo>
                <a:cubicBezTo>
                  <a:pt x="0" y="128031"/>
                  <a:pt x="128031" y="0"/>
                  <a:pt x="285965" y="0"/>
                </a:cubicBezTo>
                <a:lnTo>
                  <a:pt x="285965" y="0"/>
                </a:lnTo>
                <a:cubicBezTo>
                  <a:pt x="443899" y="0"/>
                  <a:pt x="571930" y="128031"/>
                  <a:pt x="571930" y="285965"/>
                </a:cubicBezTo>
                <a:lnTo>
                  <a:pt x="571930" y="3260454"/>
                </a:lnTo>
                <a:cubicBezTo>
                  <a:pt x="571930" y="3418388"/>
                  <a:pt x="443899" y="3546419"/>
                  <a:pt x="285965" y="3546419"/>
                </a:cubicBezTo>
                <a:lnTo>
                  <a:pt x="285965" y="3546419"/>
                </a:lnTo>
              </a:path>
            </a:pathLst>
          </a:custGeom>
          <a:noFill/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endParaRPr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0983C223-23E9-97F8-7473-57563D245AD4}"/>
              </a:ext>
            </a:extLst>
          </p:cNvPr>
          <p:cNvSpPr/>
          <p:nvPr/>
        </p:nvSpPr>
        <p:spPr bwMode="auto">
          <a:xfrm>
            <a:off x="0" y="5091153"/>
            <a:ext cx="9144000" cy="52349"/>
          </a:xfrm>
          <a:prstGeom prst="rect">
            <a:avLst/>
          </a:prstGeom>
          <a:gradFill flip="none" rotWithShape="1">
            <a:gsLst>
              <a:gs pos="48500">
                <a:srgbClr val="E81C88"/>
              </a:gs>
              <a:gs pos="0">
                <a:srgbClr val="7030A0"/>
              </a:gs>
              <a:gs pos="100000">
                <a:srgbClr val="014E9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sz="1350">
              <a:solidFill>
                <a:srgbClr val="002060"/>
              </a:solidFill>
            </a:endParaRPr>
          </a:p>
        </p:txBody>
      </p:sp>
      <p:sp>
        <p:nvSpPr>
          <p:cNvPr id="25" name="Равнобедренный треугольник 24"/>
          <p:cNvSpPr/>
          <p:nvPr/>
        </p:nvSpPr>
        <p:spPr bwMode="auto">
          <a:xfrm rot="10800000">
            <a:off x="145929" y="-5326"/>
            <a:ext cx="465632" cy="227814"/>
          </a:xfrm>
          <a:prstGeom prst="triangle">
            <a:avLst>
              <a:gd name="adj" fmla="val 50000"/>
            </a:avLst>
          </a:prstGeom>
          <a:solidFill>
            <a:srgbClr val="DCE6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7209928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15233</TotalTime>
  <Words>1051</Words>
  <Application>Microsoft Office PowerPoint</Application>
  <PresentationFormat>Экран (16:9)</PresentationFormat>
  <Paragraphs>205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Calibri</vt:lpstr>
      <vt:lpstr>DIN Pro Bold</vt:lpstr>
      <vt:lpstr>Segoe UI</vt:lpstr>
      <vt:lpstr>Tahoma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Стадии продукта при участии в программе</vt:lpstr>
      <vt:lpstr>Презентация PowerPoint</vt:lpstr>
    </vt:vector>
  </TitlesOfParts>
  <Company>FASIE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Овчинников</dc:creator>
  <cp:lastModifiedBy>Михайленко Анна Владимировна</cp:lastModifiedBy>
  <cp:revision>384</cp:revision>
  <cp:lastPrinted>2023-11-15T11:30:21Z</cp:lastPrinted>
  <dcterms:created xsi:type="dcterms:W3CDTF">2021-09-10T11:53:32Z</dcterms:created>
  <dcterms:modified xsi:type="dcterms:W3CDTF">2024-02-12T13:41:02Z</dcterms:modified>
</cp:coreProperties>
</file>