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 bookmarkIdSeed="4">
  <p:sldMasterIdLst>
    <p:sldMasterId id="2147483686" r:id="rId1"/>
  </p:sldMasterIdLst>
  <p:notesMasterIdLst>
    <p:notesMasterId r:id="rId6"/>
  </p:notesMasterIdLst>
  <p:sldIdLst>
    <p:sldId id="279" r:id="rId2"/>
    <p:sldId id="286" r:id="rId3"/>
    <p:sldId id="287" r:id="rId4"/>
    <p:sldId id="288" r:id="rId5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7E8"/>
    <a:srgbClr val="D9CBCD"/>
    <a:srgbClr val="C98E9F"/>
    <a:srgbClr val="8B0128"/>
    <a:srgbClr val="FFE1EA"/>
    <a:srgbClr val="850F31"/>
    <a:srgbClr val="A40C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9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F3FEA-461C-4AAA-B67D-56C85243C3C9}" type="datetimeFigureOut">
              <a:rPr lang="ru-RU" smtClean="0"/>
              <a:t>12.02.2024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5BD62-E13C-4139-9922-9E0F1FDF73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620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5BD62-E13C-4139-9922-9E0F1FDF73E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363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B8398-0914-4C97-853A-172D41A14152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851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D26BC-9A63-4AAE-914D-EE327EA0549F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34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7C8BB-0972-40FF-99B4-DE6F2154D705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2305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58E95-01E0-4537-BD7B-5CEA0C935E43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046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7BAE8-653E-4A40-8802-DC41CB40AE5F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6871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BB6A7-2F30-49DE-9BA4-A46247C9D80D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242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DC575-409C-44D4-83C8-3C70CEB969B4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039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8B04D-880D-48A3-BC50-84F0FAB35A42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97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05DB6-06C3-4955-B8A2-DF2A04336348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155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CA625-1E1F-4D75-9770-0BFE4B5513CD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750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05FB5-F7C1-484A-ABC9-ABDEF6B94443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81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0C6D3-8343-49D6-897D-2B1DF05B635C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894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AFA82-B3B2-41D3-9571-DDC4D1CDF3CC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006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58FC-C1D8-4E28-A2E1-1069AE889A2A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216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57194-CB5F-4BDC-9D2E-70C7799ED1E7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521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EBD6F-4011-48AE-8D00-B3F6307E33D9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537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719F3-7BC4-4459-BB59-0CD720C43CEA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05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mail@fond76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80" y="2355991"/>
            <a:ext cx="8577808" cy="1867151"/>
          </a:xfrm>
          <a:prstGeom prst="rect">
            <a:avLst/>
          </a:prstGeom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776581" y="468199"/>
            <a:ext cx="8577807" cy="1521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/>
              <a:t>Финансовые меры государственной поддержки бизнеса в Ярославской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665099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4200" y="0"/>
            <a:ext cx="8847667" cy="1173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МИКРОЗАЙМЫ ФОНДА НА ЛЬГОТНЫХ УСЛОВИЯХ</a:t>
            </a:r>
          </a:p>
          <a:p>
            <a:pPr marL="0" indent="0" algn="just">
              <a:buNone/>
            </a:pPr>
            <a:endParaRPr lang="ru-RU" sz="2000" dirty="0"/>
          </a:p>
          <a:p>
            <a:endParaRPr lang="ru-RU" sz="20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135287"/>
            <a:ext cx="2828550" cy="615697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0" y="1247469"/>
            <a:ext cx="3252363" cy="4887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Антикризисный</a:t>
            </a:r>
          </a:p>
          <a:p>
            <a:pPr marL="0" indent="0" algn="ctr">
              <a:buFont typeface="Wingdings 3" charset="2"/>
              <a:buNone/>
            </a:pP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5%</a:t>
            </a:r>
          </a:p>
          <a:p>
            <a:pPr marL="0" indent="0" algn="ctr">
              <a:buFont typeface="Wingdings 3" charset="2"/>
              <a:buNone/>
            </a:pP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до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12 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мес.</a:t>
            </a:r>
          </a:p>
          <a:p>
            <a:pPr marL="0" indent="0" algn="ctr">
              <a:buFont typeface="Wingdings 3" charset="2"/>
              <a:buNone/>
            </a:pP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от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10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 тыс. до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500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 тыс. руб.</a:t>
            </a:r>
          </a:p>
          <a:p>
            <a:pPr marL="0" indent="0">
              <a:buNone/>
            </a:pPr>
            <a:r>
              <a:rPr lang="ru-RU" sz="1400" dirty="0"/>
              <a:t>   • оплата арендных платежей;</a:t>
            </a:r>
          </a:p>
          <a:p>
            <a:pPr marL="0" indent="0">
              <a:buNone/>
            </a:pPr>
            <a:r>
              <a:rPr lang="ru-RU" sz="1400" dirty="0"/>
              <a:t>   • оплата коммунальных платежей;</a:t>
            </a:r>
          </a:p>
          <a:p>
            <a:pPr marL="0" indent="0">
              <a:buNone/>
            </a:pPr>
            <a:r>
              <a:rPr lang="ru-RU" sz="1400" dirty="0"/>
              <a:t>   • оплата налогов, сборов и иных  </a:t>
            </a:r>
          </a:p>
          <a:p>
            <a:pPr marL="0" indent="0">
              <a:buNone/>
            </a:pPr>
            <a:r>
              <a:rPr lang="ru-RU" sz="1400" dirty="0"/>
              <a:t>   обязательных платежей;</a:t>
            </a:r>
            <a:br>
              <a:rPr lang="ru-RU" sz="1400" dirty="0"/>
            </a:br>
            <a:r>
              <a:rPr lang="ru-RU" sz="1400" dirty="0"/>
              <a:t>   • выплата заработной платы.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</a:p>
          <a:p>
            <a:pPr marL="0" indent="0" algn="just">
              <a:buFont typeface="Wingdings 3" charset="2"/>
              <a:buNone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3252363" y="1247469"/>
            <a:ext cx="3252363" cy="4887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3200" dirty="0" err="1">
                <a:solidFill>
                  <a:srgbClr val="860026"/>
                </a:solidFill>
                <a:ea typeface="+mj-ea"/>
                <a:cs typeface="+mj-cs"/>
              </a:rPr>
              <a:t>Самозанятый</a:t>
            </a:r>
            <a:endParaRPr lang="ru-RU" sz="3200" dirty="0">
              <a:solidFill>
                <a:srgbClr val="860026"/>
              </a:solidFill>
              <a:ea typeface="+mj-ea"/>
              <a:cs typeface="+mj-cs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1%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до </a:t>
            </a:r>
            <a:r>
              <a:rPr lang="ru-RU" sz="2800" b="1" dirty="0">
                <a:solidFill>
                  <a:schemeClr val="tx1"/>
                </a:solidFill>
              </a:rPr>
              <a:t>36 </a:t>
            </a:r>
            <a:r>
              <a:rPr lang="ru-RU" sz="1400" dirty="0">
                <a:solidFill>
                  <a:schemeClr val="tx1"/>
                </a:solidFill>
              </a:rPr>
              <a:t>мес.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от </a:t>
            </a:r>
            <a:r>
              <a:rPr lang="ru-RU" sz="2800" b="1" dirty="0">
                <a:solidFill>
                  <a:schemeClr val="tx1"/>
                </a:solidFill>
              </a:rPr>
              <a:t>10</a:t>
            </a:r>
            <a:r>
              <a:rPr lang="ru-RU" sz="1400" dirty="0">
                <a:solidFill>
                  <a:schemeClr val="tx1"/>
                </a:solidFill>
              </a:rPr>
              <a:t> тыс. до </a:t>
            </a:r>
            <a:r>
              <a:rPr lang="ru-RU" sz="2800" b="1" dirty="0">
                <a:solidFill>
                  <a:schemeClr val="tx1"/>
                </a:solidFill>
              </a:rPr>
              <a:t>500</a:t>
            </a:r>
            <a:r>
              <a:rPr lang="ru-RU" sz="1400" dirty="0">
                <a:solidFill>
                  <a:schemeClr val="tx1"/>
                </a:solidFill>
              </a:rPr>
              <a:t> тыс. руб.</a:t>
            </a:r>
          </a:p>
          <a:p>
            <a:endParaRPr lang="ru-RU" sz="1400" dirty="0"/>
          </a:p>
          <a:p>
            <a:pPr marL="0" indent="0">
              <a:buNone/>
            </a:pPr>
            <a:r>
              <a:rPr lang="ru-RU" sz="1400" dirty="0"/>
              <a:t>	</a:t>
            </a:r>
          </a:p>
          <a:p>
            <a:pPr marL="0" indent="0" algn="ctr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 algn="just">
              <a:buFont typeface="Wingdings 3" charset="2"/>
              <a:buNone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6504726" y="1247469"/>
            <a:ext cx="3252363" cy="4887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Начинающий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1%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до </a:t>
            </a:r>
            <a:r>
              <a:rPr lang="ru-RU" sz="2800" b="1" dirty="0">
                <a:solidFill>
                  <a:schemeClr val="tx1"/>
                </a:solidFill>
              </a:rPr>
              <a:t>36</a:t>
            </a:r>
            <a:r>
              <a:rPr lang="ru-RU" sz="1400" b="1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мес.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от </a:t>
            </a:r>
            <a:r>
              <a:rPr lang="ru-RU" sz="2800" b="1" dirty="0">
                <a:solidFill>
                  <a:schemeClr val="tx1"/>
                </a:solidFill>
              </a:rPr>
              <a:t>10</a:t>
            </a:r>
            <a:r>
              <a:rPr lang="ru-RU" sz="1400" dirty="0">
                <a:solidFill>
                  <a:schemeClr val="tx1"/>
                </a:solidFill>
              </a:rPr>
              <a:t> тыс. до </a:t>
            </a:r>
            <a:r>
              <a:rPr lang="ru-RU" sz="2800" b="1" dirty="0">
                <a:solidFill>
                  <a:schemeClr val="tx1"/>
                </a:solidFill>
              </a:rPr>
              <a:t>1</a:t>
            </a:r>
            <a:r>
              <a:rPr lang="ru-RU" sz="1400" dirty="0">
                <a:solidFill>
                  <a:schemeClr val="tx1"/>
                </a:solidFill>
              </a:rPr>
              <a:t> млн. руб.</a:t>
            </a:r>
          </a:p>
          <a:p>
            <a:pPr marL="0" indent="0">
              <a:buNone/>
            </a:pPr>
            <a:r>
              <a:rPr lang="ru-RU" sz="1400" dirty="0"/>
              <a:t>	</a:t>
            </a:r>
          </a:p>
          <a:p>
            <a:pPr marL="0" indent="0" algn="ctr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 algn="just">
              <a:buFont typeface="Wingdings 3" charset="2"/>
              <a:buNone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599300" y="3510951"/>
            <a:ext cx="25599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• Для целей осуществления деятельности, связанной с применением Заемщиком специального налогового режима </a:t>
            </a:r>
            <a:r>
              <a:rPr lang="ru-RU" sz="1400" b="1" dirty="0"/>
              <a:t>«Налог на профессиональный доход»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0193" y="3489840"/>
            <a:ext cx="25614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</a:rPr>
              <a:t>• Осуществление деятельности менее 2 (Двух) лет с момента принятия Фондом решения об оказании поддержки.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709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135287"/>
            <a:ext cx="2828550" cy="615697"/>
          </a:xfrm>
          <a:prstGeom prst="rect">
            <a:avLst/>
          </a:prstGeom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584200" y="0"/>
            <a:ext cx="8847667" cy="1173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МИКРОЗАЙМЫ ФОНДА НА ЛЬГОТНЫХ УСЛОВИЯХ</a:t>
            </a:r>
          </a:p>
          <a:p>
            <a:pPr marL="0" indent="0" algn="just">
              <a:buFont typeface="Wingdings 3" charset="2"/>
              <a:buNone/>
            </a:pPr>
            <a:endParaRPr lang="ru-RU" sz="2000" dirty="0"/>
          </a:p>
          <a:p>
            <a:endParaRPr lang="ru-RU" sz="20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58792" y="1173192"/>
            <a:ext cx="4684349" cy="49620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Оборотный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5% </a:t>
            </a:r>
          </a:p>
          <a:p>
            <a:pPr marL="0" indent="0" algn="ctr">
              <a:buFont typeface="Wingdings 3" charset="2"/>
              <a:buNone/>
            </a:pP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до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12 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мес.</a:t>
            </a:r>
          </a:p>
          <a:p>
            <a:pPr marL="0" indent="0" algn="ctr">
              <a:buFont typeface="Wingdings 3" charset="2"/>
              <a:buNone/>
            </a:pP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от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50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 тыс. до </a:t>
            </a:r>
            <a:r>
              <a:rPr lang="ru-RU" sz="2800" b="1" dirty="0">
                <a:solidFill>
                  <a:schemeClr val="tx1"/>
                </a:solidFill>
                <a:ea typeface="+mj-ea"/>
                <a:cs typeface="+mj-cs"/>
              </a:rPr>
              <a:t>5</a:t>
            </a:r>
            <a:r>
              <a:rPr lang="ru-RU" sz="1400" dirty="0">
                <a:solidFill>
                  <a:schemeClr val="tx1"/>
                </a:solidFill>
                <a:ea typeface="+mj-ea"/>
                <a:cs typeface="+mj-cs"/>
              </a:rPr>
              <a:t> млн. руб.</a:t>
            </a:r>
          </a:p>
          <a:p>
            <a:pPr marL="0" indent="0">
              <a:buNone/>
            </a:pPr>
            <a:r>
              <a:rPr lang="ru-RU" sz="1400" dirty="0"/>
              <a:t>• Пополнение оборотных средств:</a:t>
            </a:r>
          </a:p>
          <a:p>
            <a:pPr marL="0" indent="0">
              <a:buNone/>
            </a:pPr>
            <a:r>
              <a:rPr lang="ru-RU" sz="1400" dirty="0"/>
              <a:t>- приобретение </a:t>
            </a:r>
            <a:r>
              <a:rPr lang="ru-RU" sz="1400" dirty="0" err="1"/>
              <a:t>товарно</a:t>
            </a:r>
            <a:r>
              <a:rPr lang="ru-RU" sz="1400" dirty="0"/>
              <a:t> – материальных ценностей;</a:t>
            </a:r>
          </a:p>
          <a:p>
            <a:pPr marL="0" indent="0">
              <a:buNone/>
            </a:pPr>
            <a:r>
              <a:rPr lang="ru-RU" sz="1400" dirty="0"/>
              <a:t>- оплата транспортных расходов, горюче-смазочных материалов;</a:t>
            </a:r>
          </a:p>
          <a:p>
            <a:pPr marL="0" indent="0">
              <a:buNone/>
            </a:pPr>
            <a:r>
              <a:rPr lang="ru-RU" sz="1400" dirty="0"/>
              <a:t>- расчеты с контрагентами;</a:t>
            </a:r>
          </a:p>
          <a:p>
            <a:pPr marL="0" indent="0">
              <a:buNone/>
            </a:pPr>
            <a:r>
              <a:rPr lang="ru-RU" sz="1400" dirty="0"/>
              <a:t>- ремонт и содержание основных средств, используемых в производственном процессе;</a:t>
            </a:r>
          </a:p>
          <a:p>
            <a:pPr marL="0" indent="0">
              <a:buNone/>
            </a:pPr>
            <a:r>
              <a:rPr lang="ru-RU" sz="1400" dirty="0"/>
              <a:t>- оплата текущей задолженности по налогам, сборам и иным обязательным платежам;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943140" y="1173192"/>
            <a:ext cx="4571795" cy="51289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200" dirty="0">
                <a:solidFill>
                  <a:srgbClr val="860026"/>
                </a:solidFill>
                <a:ea typeface="+mj-ea"/>
                <a:cs typeface="+mj-cs"/>
              </a:rPr>
              <a:t>Инвестиционный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chemeClr val="tx1"/>
                </a:solidFill>
              </a:rPr>
              <a:t>1% - 3%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до </a:t>
            </a:r>
            <a:r>
              <a:rPr lang="ru-RU" sz="2800" b="1" dirty="0">
                <a:solidFill>
                  <a:schemeClr val="tx1"/>
                </a:solidFill>
              </a:rPr>
              <a:t>36 </a:t>
            </a:r>
            <a:r>
              <a:rPr lang="ru-RU" sz="1400" dirty="0">
                <a:solidFill>
                  <a:schemeClr val="tx1"/>
                </a:solidFill>
              </a:rPr>
              <a:t>мес.</a:t>
            </a:r>
          </a:p>
          <a:p>
            <a:pPr marL="0" indent="0" algn="ctr">
              <a:buNone/>
            </a:pPr>
            <a:r>
              <a:rPr lang="ru-RU" sz="1400" dirty="0">
                <a:solidFill>
                  <a:schemeClr val="tx1"/>
                </a:solidFill>
              </a:rPr>
              <a:t>от </a:t>
            </a:r>
            <a:r>
              <a:rPr lang="ru-RU" sz="2800" b="1" dirty="0">
                <a:solidFill>
                  <a:schemeClr val="tx1"/>
                </a:solidFill>
              </a:rPr>
              <a:t>50</a:t>
            </a:r>
            <a:r>
              <a:rPr lang="ru-RU" sz="1400" dirty="0">
                <a:solidFill>
                  <a:schemeClr val="tx1"/>
                </a:solidFill>
              </a:rPr>
              <a:t> тыс. до </a:t>
            </a:r>
            <a:r>
              <a:rPr lang="ru-RU" sz="2800" b="1" dirty="0">
                <a:solidFill>
                  <a:schemeClr val="tx1"/>
                </a:solidFill>
              </a:rPr>
              <a:t>5</a:t>
            </a:r>
            <a:r>
              <a:rPr lang="ru-RU" sz="1400" dirty="0">
                <a:solidFill>
                  <a:schemeClr val="tx1"/>
                </a:solidFill>
              </a:rPr>
              <a:t> млн. руб.</a:t>
            </a:r>
          </a:p>
          <a:p>
            <a:pPr marL="0" indent="0">
              <a:buNone/>
            </a:pPr>
            <a:r>
              <a:rPr lang="ru-RU" sz="1500" dirty="0"/>
              <a:t>• </a:t>
            </a:r>
            <a:r>
              <a:rPr lang="ru-RU" sz="1500" dirty="0">
                <a:solidFill>
                  <a:schemeClr val="tx1"/>
                </a:solidFill>
              </a:rPr>
              <a:t>Произведенные расходы - расходы, произведенные не позднее 6-ти месяцев до даты подачи заявки в Фонд на получение </a:t>
            </a:r>
            <a:r>
              <a:rPr lang="ru-RU" sz="1500" dirty="0" err="1">
                <a:solidFill>
                  <a:schemeClr val="tx1"/>
                </a:solidFill>
              </a:rPr>
              <a:t>микрозайма</a:t>
            </a:r>
            <a:r>
              <a:rPr lang="ru-RU" sz="1500" dirty="0">
                <a:solidFill>
                  <a:schemeClr val="tx1"/>
                </a:solidFill>
              </a:rPr>
              <a:t> (или до даты заключения договора займа).</a:t>
            </a:r>
          </a:p>
          <a:p>
            <a:pPr marL="0" indent="0">
              <a:buNone/>
            </a:pPr>
            <a:r>
              <a:rPr lang="ru-RU" sz="1500" dirty="0">
                <a:solidFill>
                  <a:schemeClr val="tx1"/>
                </a:solidFill>
              </a:rPr>
              <a:t>Планируемые затраты - будущие затраты Заявителя, произведенные в течение 3-х месяцев с момента предоставления Фондом </a:t>
            </a:r>
            <a:r>
              <a:rPr lang="ru-RU" sz="1500" dirty="0" err="1">
                <a:solidFill>
                  <a:schemeClr val="tx1"/>
                </a:solidFill>
              </a:rPr>
              <a:t>микрозайма</a:t>
            </a:r>
            <a:r>
              <a:rPr lang="ru-RU" sz="1500" dirty="0">
                <a:solidFill>
                  <a:schemeClr val="tx1"/>
                </a:solidFill>
              </a:rPr>
              <a:t>. </a:t>
            </a:r>
            <a:endParaRPr lang="ru-RU" sz="1500" dirty="0"/>
          </a:p>
          <a:p>
            <a:pPr marL="0" indent="0">
              <a:buNone/>
            </a:pPr>
            <a:r>
              <a:rPr lang="ru-RU" sz="1500" dirty="0"/>
              <a:t>• 1 % - При предоставлении </a:t>
            </a:r>
            <a:r>
              <a:rPr lang="ru-RU" sz="1500" dirty="0" err="1"/>
              <a:t>софинансирования</a:t>
            </a:r>
            <a:r>
              <a:rPr lang="ru-RU" sz="1500" dirty="0"/>
              <a:t> более 50 % от размера займа, планируемого к получению.</a:t>
            </a:r>
          </a:p>
          <a:p>
            <a:pPr marL="0" indent="0">
              <a:buNone/>
            </a:pPr>
            <a:r>
              <a:rPr lang="ru-RU" sz="1500" dirty="0"/>
              <a:t>• 3 % При предоставлении </a:t>
            </a:r>
            <a:r>
              <a:rPr lang="ru-RU" sz="1500" dirty="0" err="1"/>
              <a:t>софинансирования</a:t>
            </a:r>
            <a:r>
              <a:rPr lang="ru-RU" sz="1500" dirty="0"/>
              <a:t> от 20 % до 50 % (включительно) от размера займа, планируемого к получению.</a:t>
            </a:r>
          </a:p>
        </p:txBody>
      </p:sp>
    </p:spTree>
    <p:extLst>
      <p:ext uri="{BB962C8B-B14F-4D97-AF65-F5344CB8AC3E}">
        <p14:creationId xmlns:p14="http://schemas.microsoft.com/office/powerpoint/2010/main" val="279335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498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/>
              <a:t>СПАСИБО ЗА ВНИМАНИЕ</a:t>
            </a:r>
            <a:br>
              <a:rPr lang="ru-RU" dirty="0"/>
            </a:br>
            <a:r>
              <a:rPr lang="ru-RU" dirty="0"/>
              <a:t>Мы будем рады видеть Вас у нас в Фонде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7000" y="2277533"/>
            <a:ext cx="7476067" cy="376383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/>
          </a:p>
          <a:p>
            <a:pPr fontAlgn="base"/>
            <a:r>
              <a:rPr lang="ru-RU" sz="2000" dirty="0"/>
              <a:t>150040, г. Ярославль, ул. Свердлова, д. 25Д, 3 этаж</a:t>
            </a:r>
            <a:br>
              <a:rPr lang="ru-RU" sz="2000" dirty="0"/>
            </a:br>
            <a:endParaRPr lang="ru-RU" sz="2000" dirty="0"/>
          </a:p>
          <a:p>
            <a:pPr fontAlgn="base"/>
            <a:r>
              <a:rPr lang="ru-RU" sz="2000" b="1" i="1" dirty="0"/>
              <a:t>Наши телефоны:  </a:t>
            </a:r>
          </a:p>
          <a:p>
            <a:pPr marL="0" indent="0" fontAlgn="base">
              <a:buNone/>
            </a:pPr>
            <a:r>
              <a:rPr lang="ru-RU" sz="2000" b="1" i="1" dirty="0"/>
              <a:t>+7 (4852)</a:t>
            </a:r>
            <a:r>
              <a:rPr lang="ru-RU" sz="2000" dirty="0"/>
              <a:t> 58-80-84, 58-80-82, 58-94-75 </a:t>
            </a:r>
            <a:br>
              <a:rPr lang="ru-RU" sz="2000" dirty="0"/>
            </a:br>
            <a:endParaRPr lang="ru-RU" sz="2000" dirty="0"/>
          </a:p>
          <a:p>
            <a:pPr fontAlgn="base"/>
            <a:r>
              <a:rPr lang="ru-RU" sz="2000" b="1" i="1" dirty="0"/>
              <a:t>Наш </a:t>
            </a:r>
            <a:r>
              <a:rPr lang="en-US" sz="2000" b="1" i="1" dirty="0"/>
              <a:t>E</a:t>
            </a:r>
            <a:r>
              <a:rPr lang="ru-RU" sz="2000" b="1" i="1" dirty="0"/>
              <a:t>-</a:t>
            </a:r>
            <a:r>
              <a:rPr lang="ru-RU" sz="2000" b="1" i="1" dirty="0" err="1"/>
              <a:t>mail</a:t>
            </a:r>
            <a:r>
              <a:rPr lang="ru-RU" sz="2000" b="1" i="1" dirty="0"/>
              <a:t>: </a:t>
            </a:r>
            <a:r>
              <a:rPr lang="ru-RU" sz="2000" u="sng" dirty="0">
                <a:hlinkClick r:id="rId2"/>
              </a:rPr>
              <a:t>mail@fond76.ru</a:t>
            </a:r>
            <a:r>
              <a:rPr lang="ru-RU" sz="2000" dirty="0"/>
              <a:t> 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135287"/>
            <a:ext cx="2828550" cy="61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6155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Другая 2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860026"/>
      </a:accent1>
      <a:accent2>
        <a:srgbClr val="860026"/>
      </a:accent2>
      <a:accent3>
        <a:srgbClr val="860026"/>
      </a:accent3>
      <a:accent4>
        <a:srgbClr val="860026"/>
      </a:accent4>
      <a:accent5>
        <a:srgbClr val="860026"/>
      </a:accent5>
      <a:accent6>
        <a:srgbClr val="860026"/>
      </a:accent6>
      <a:hlink>
        <a:srgbClr val="860026"/>
      </a:hlink>
      <a:folHlink>
        <a:srgbClr val="860026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1791</TotalTime>
  <Words>369</Words>
  <Application>Microsoft Office PowerPoint</Application>
  <PresentationFormat>Широкоэкранный</PresentationFormat>
  <Paragraphs>51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СПАСИБО ЗА ВНИМАНИЕ Мы будем рады видеть Вас у нас в Фонде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</dc:creator>
  <cp:lastModifiedBy>Михайленко Анна Владимировна</cp:lastModifiedBy>
  <cp:revision>167</cp:revision>
  <cp:lastPrinted>2022-06-23T06:27:00Z</cp:lastPrinted>
  <dcterms:created xsi:type="dcterms:W3CDTF">2014-04-29T11:56:41Z</dcterms:created>
  <dcterms:modified xsi:type="dcterms:W3CDTF">2024-02-12T08:46:34Z</dcterms:modified>
</cp:coreProperties>
</file>