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5" r:id="rId4"/>
    <p:sldId id="268" r:id="rId5"/>
    <p:sldId id="259" r:id="rId6"/>
    <p:sldId id="260" r:id="rId7"/>
    <p:sldId id="262" r:id="rId8"/>
    <p:sldId id="264" r:id="rId9"/>
    <p:sldId id="263" r:id="rId10"/>
    <p:sldId id="269" r:id="rId11"/>
    <p:sldId id="267" r:id="rId12"/>
    <p:sldId id="270" r:id="rId13"/>
    <p:sldId id="266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206" autoAdjust="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F30F8-2D4F-48AA-9152-FB1FB3CE8500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07220-84B1-4DC7-8266-5F5504E6F9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072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607220-84B1-4DC7-8266-5F5504E6F944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2453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6542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315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56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9833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375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325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0255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7658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9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618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9816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D9A32-21BC-47FC-BB1D-077B992C89CC}" type="datetimeFigureOut">
              <a:rPr lang="ru-RU" smtClean="0"/>
              <a:t>19.02.2024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06C91-48E3-47F3-A9C4-646CD39E46A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436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tmp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8.png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10" Type="http://schemas.openxmlformats.org/officeDocument/2006/relationships/image" Target="../media/image13.jp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23.jpeg"/><Relationship Id="rId5" Type="http://schemas.openxmlformats.org/officeDocument/2006/relationships/image" Target="../media/image9.jpeg"/><Relationship Id="rId10" Type="http://schemas.openxmlformats.org/officeDocument/2006/relationships/image" Target="../media/image22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10" Type="http://schemas.openxmlformats.org/officeDocument/2006/relationships/image" Target="../media/image25.jpeg"/><Relationship Id="rId4" Type="http://schemas.openxmlformats.org/officeDocument/2006/relationships/image" Target="../media/image8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0342" y="1809946"/>
            <a:ext cx="9061657" cy="2450969"/>
          </a:xfrm>
        </p:spPr>
        <p:txBody>
          <a:bodyPr>
            <a:noAutofit/>
          </a:bodyPr>
          <a:lstStyle/>
          <a:p>
            <a:pPr algn="l"/>
            <a:r>
              <a:rPr lang="ru-RU" sz="6800" b="1" dirty="0" smtClean="0"/>
              <a:t>Центр поддержки предпринимательства</a:t>
            </a:r>
            <a:endParaRPr lang="ru-RU" sz="6800" b="1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724" y="-144729"/>
            <a:ext cx="2595757" cy="20420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50"/>
          <a:stretch/>
        </p:blipFill>
        <p:spPr>
          <a:xfrm>
            <a:off x="281565" y="1094451"/>
            <a:ext cx="2090374" cy="3564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" r="78082"/>
          <a:stretch/>
        </p:blipFill>
        <p:spPr>
          <a:xfrm>
            <a:off x="2371939" y="600075"/>
            <a:ext cx="904874" cy="4838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t="49722" r="1229"/>
          <a:stretch/>
        </p:blipFill>
        <p:spPr>
          <a:xfrm>
            <a:off x="-19051" y="5631628"/>
            <a:ext cx="12211051" cy="12263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21"/>
          <a:stretch/>
        </p:blipFill>
        <p:spPr>
          <a:xfrm>
            <a:off x="8948543" y="-19050"/>
            <a:ext cx="3800864" cy="19037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127" y="439233"/>
            <a:ext cx="1837354" cy="144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44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460" y="2240280"/>
            <a:ext cx="5399956" cy="3321534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Услуги</a:t>
            </a:r>
            <a:r>
              <a:rPr lang="ru-RU" sz="5400" b="1" dirty="0"/>
              <a:t>, </a:t>
            </a:r>
            <a:r>
              <a:rPr lang="ru-RU" sz="5400" b="1" dirty="0" smtClean="0"/>
              <a:t>предоставляемые бесплатно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1" r="81859"/>
          <a:stretch/>
        </p:blipFill>
        <p:spPr>
          <a:xfrm>
            <a:off x="384048" y="1655064"/>
            <a:ext cx="1179576" cy="390675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8" t="14747" r="22187" b="41904"/>
          <a:stretch/>
        </p:blipFill>
        <p:spPr>
          <a:xfrm>
            <a:off x="1" y="5561814"/>
            <a:ext cx="1357460" cy="12961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0" y="2240280"/>
            <a:ext cx="4393340" cy="2928893"/>
          </a:xfrm>
          <a:prstGeom prst="snip2DiagRect">
            <a:avLst>
              <a:gd name="adj1" fmla="val 755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0497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81332" y="1145874"/>
            <a:ext cx="11368726" cy="15682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79931"/>
            <a:ext cx="10515600" cy="49634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Консультации по вопросам предпринимательской деятельности</a:t>
            </a:r>
            <a:endParaRPr lang="ru-RU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38198" y="3016137"/>
            <a:ext cx="4977386" cy="34286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Для субъектов малого и среднего предпринимательства</a:t>
            </a:r>
          </a:p>
          <a:p>
            <a:r>
              <a:rPr lang="ru-RU" dirty="0" smtClean="0"/>
              <a:t>Для </a:t>
            </a:r>
            <a:r>
              <a:rPr lang="ru-RU" dirty="0" err="1" smtClean="0"/>
              <a:t>самозанятых</a:t>
            </a:r>
            <a:r>
              <a:rPr lang="ru-RU" dirty="0" smtClean="0"/>
              <a:t> граждан</a:t>
            </a:r>
          </a:p>
          <a:p>
            <a:r>
              <a:rPr lang="ru-RU" dirty="0" smtClean="0"/>
              <a:t>Для физических лиц, заинтересованных в открытии своего дела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820" y="2884377"/>
            <a:ext cx="5520967" cy="36792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4064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99620" y="1095612"/>
            <a:ext cx="11368726" cy="12655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40851"/>
            <a:ext cx="10515600" cy="83542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+mn-lt"/>
              </a:rPr>
              <a:t>Обучающие мероприятия</a:t>
            </a:r>
            <a:endParaRPr lang="ru-RU" dirty="0">
              <a:latin typeface="+mn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198" y="2799942"/>
            <a:ext cx="10714893" cy="12646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Мойбинес76.рф</a:t>
            </a:r>
            <a:r>
              <a:rPr lang="ru-RU" b="1" dirty="0" smtClean="0"/>
              <a:t>                             </a:t>
            </a:r>
            <a:r>
              <a:rPr lang="ru-RU" sz="3600" b="1" dirty="0" smtClean="0">
                <a:solidFill>
                  <a:srgbClr val="FF0000"/>
                </a:solidFill>
              </a:rPr>
              <a:t>Календарь мероприятий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38199" y="4185501"/>
            <a:ext cx="4214568" cy="2259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000" dirty="0"/>
          </a:p>
        </p:txBody>
      </p:sp>
      <p:pic>
        <p:nvPicPr>
          <p:cNvPr id="3" name="Рисунок 2" descr="2023-12-13_16-08-00.png - Яндекс.Диск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1" t="22983" r="25119" b="41825"/>
          <a:stretch/>
        </p:blipFill>
        <p:spPr>
          <a:xfrm>
            <a:off x="2223692" y="3636029"/>
            <a:ext cx="8025031" cy="29119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67" b="37466"/>
          <a:stretch/>
        </p:blipFill>
        <p:spPr>
          <a:xfrm>
            <a:off x="4459430" y="2799942"/>
            <a:ext cx="1776778" cy="534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07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8924" y="1602416"/>
            <a:ext cx="5533534" cy="45745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dirty="0" smtClean="0"/>
              <a:t>Адрес: </a:t>
            </a:r>
            <a:r>
              <a:rPr lang="ru-RU" sz="4400" dirty="0" smtClean="0"/>
              <a:t>г. Ярославль, ул. Свердлова 25Д</a:t>
            </a:r>
            <a:endParaRPr lang="ru-RU" sz="4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4400" b="1" dirty="0" smtClean="0"/>
              <a:t>Телефон: </a:t>
            </a:r>
          </a:p>
          <a:p>
            <a:pPr marL="0" indent="0">
              <a:buNone/>
            </a:pPr>
            <a:r>
              <a:rPr lang="ru-RU" sz="4400" dirty="0" smtClean="0"/>
              <a:t>8 (4852) 59-47-54</a:t>
            </a:r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4400" b="1" dirty="0" smtClean="0"/>
              <a:t>Сайт: </a:t>
            </a:r>
            <a:r>
              <a:rPr lang="ru-RU" sz="4400" dirty="0" smtClean="0"/>
              <a:t>мойбизнес76.рф</a:t>
            </a:r>
            <a:endParaRPr lang="ru-RU" sz="4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10278" r="49018" b="43472"/>
          <a:stretch/>
        </p:blipFill>
        <p:spPr>
          <a:xfrm>
            <a:off x="735779" y="1376322"/>
            <a:ext cx="2305854" cy="186371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10278" r="49018" b="43472"/>
          <a:stretch/>
        </p:blipFill>
        <p:spPr>
          <a:xfrm rot="10800000">
            <a:off x="4146968" y="4727880"/>
            <a:ext cx="2305854" cy="186371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603" y="1602416"/>
            <a:ext cx="4417489" cy="458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0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22" y="184944"/>
            <a:ext cx="11325578" cy="637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97782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1" y="247649"/>
            <a:ext cx="11201398" cy="630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748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t="49722" r="1229"/>
          <a:stretch/>
        </p:blipFill>
        <p:spPr>
          <a:xfrm>
            <a:off x="-19051" y="6047343"/>
            <a:ext cx="12211051" cy="8106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67395"/>
            <a:ext cx="6153150" cy="3503279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+mn-lt"/>
              </a:rPr>
              <a:t>Центр поддержки предпринимательства является частью центра «Мой бизнес» Ярославской области и предоставляет различные услуги для субъектов малого и среднего предпринимательства (МСП), самозанятых граждан, а так же для физических лиц, заинтересованных в открытии своего дела.</a:t>
            </a:r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endParaRPr lang="ru-RU" sz="1800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10278" r="49018" b="43472"/>
          <a:stretch/>
        </p:blipFill>
        <p:spPr>
          <a:xfrm>
            <a:off x="411441" y="1520510"/>
            <a:ext cx="3924300" cy="31718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8" t="10278" r="49018" b="43472"/>
          <a:stretch/>
        </p:blipFill>
        <p:spPr>
          <a:xfrm rot="10800000">
            <a:off x="3269926" y="2198850"/>
            <a:ext cx="3924300" cy="3171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" r="8810"/>
          <a:stretch/>
        </p:blipFill>
        <p:spPr>
          <a:xfrm>
            <a:off x="7346626" y="2161327"/>
            <a:ext cx="4315968" cy="320934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838200" y="5702129"/>
            <a:ext cx="6305550" cy="10235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latin typeface="+mn-lt"/>
              </a:rPr>
              <a:t/>
            </a:r>
            <a:br>
              <a:rPr lang="ru-RU" sz="1600" dirty="0" smtClean="0">
                <a:latin typeface="+mn-lt"/>
              </a:rPr>
            </a:br>
            <a:r>
              <a:rPr lang="ru-RU" sz="1800" dirty="0" smtClean="0">
                <a:latin typeface="+mn-lt"/>
              </a:rPr>
              <a:t/>
            </a:r>
            <a:br>
              <a:rPr lang="ru-RU" sz="1800" dirty="0" smtClean="0">
                <a:latin typeface="+mn-lt"/>
              </a:rPr>
            </a:br>
            <a:r>
              <a:rPr lang="ru-RU" sz="1800" dirty="0" smtClean="0">
                <a:latin typeface="+mn-lt"/>
              </a:rPr>
              <a:t>Все услуги предоставляются бесплатно или на условиях софинансирования (оплачивается 10% от стоимости услуги).</a:t>
            </a: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2513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99620" y="1095611"/>
            <a:ext cx="11368726" cy="18832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40851"/>
            <a:ext cx="10515600" cy="1481629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+mn-lt"/>
              </a:rPr>
              <a:t>Услуги, оказываемые </a:t>
            </a:r>
            <a:r>
              <a:rPr lang="ru-RU" b="1" dirty="0">
                <a:latin typeface="+mn-lt"/>
              </a:rPr>
              <a:t>Ц</a:t>
            </a:r>
            <a:r>
              <a:rPr lang="ru-RU" b="1" dirty="0" smtClean="0">
                <a:latin typeface="+mn-lt"/>
              </a:rPr>
              <a:t>ентром поддержки предпринимательства 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3230637"/>
            <a:ext cx="3950616" cy="29463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700" b="1" dirty="0" smtClean="0"/>
              <a:t>Услуги, предоставляемые </a:t>
            </a:r>
            <a:r>
              <a:rPr lang="ru-RU" sz="1700" b="1" dirty="0"/>
              <a:t>бесплатно</a:t>
            </a:r>
            <a:r>
              <a:rPr lang="ru-RU" sz="1700" b="1" dirty="0" smtClean="0"/>
              <a:t>:</a:t>
            </a:r>
          </a:p>
          <a:p>
            <a:r>
              <a:rPr lang="ru-RU" sz="1700" dirty="0"/>
              <a:t>К</a:t>
            </a:r>
            <a:r>
              <a:rPr lang="ru-RU" sz="1700" dirty="0" smtClean="0"/>
              <a:t>онсультации </a:t>
            </a:r>
            <a:r>
              <a:rPr lang="ru-RU" sz="1700" dirty="0"/>
              <a:t>по вопросам предпринимательской </a:t>
            </a:r>
            <a:r>
              <a:rPr lang="ru-RU" sz="1700" dirty="0" smtClean="0"/>
              <a:t>деятельности. </a:t>
            </a:r>
            <a:endParaRPr lang="ru-RU" sz="1700" dirty="0"/>
          </a:p>
          <a:p>
            <a:r>
              <a:rPr lang="ru-RU" sz="1700" dirty="0"/>
              <a:t>О</a:t>
            </a:r>
            <a:r>
              <a:rPr lang="ru-RU" sz="1700" dirty="0" smtClean="0"/>
              <a:t>бразовательные услуги (проведение </a:t>
            </a:r>
            <a:r>
              <a:rPr lang="ru-RU" sz="1700" dirty="0"/>
              <a:t>тренингов, семинаров, форумов, </a:t>
            </a:r>
            <a:r>
              <a:rPr lang="ru-RU" sz="1700" dirty="0" smtClean="0"/>
              <a:t>конференций)</a:t>
            </a:r>
            <a:endParaRPr lang="ru-RU" sz="17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467546" y="3178782"/>
            <a:ext cx="5886254" cy="34418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700" b="1" dirty="0"/>
              <a:t>Услуги, предоставляемые на условиях </a:t>
            </a:r>
            <a:r>
              <a:rPr lang="ru-RU" sz="1700" b="1" dirty="0" smtClean="0"/>
              <a:t>софинансирования: </a:t>
            </a:r>
          </a:p>
          <a:p>
            <a:r>
              <a:rPr lang="ru-RU" sz="1700" dirty="0" smtClean="0"/>
              <a:t>Содействие </a:t>
            </a:r>
            <a:r>
              <a:rPr lang="ru-RU" sz="1700" dirty="0"/>
              <a:t>в популяризации продукции и услуг </a:t>
            </a:r>
            <a:endParaRPr lang="ru-RU" sz="1700" dirty="0" smtClean="0"/>
          </a:p>
          <a:p>
            <a:r>
              <a:rPr lang="ru-RU" sz="1700" dirty="0" smtClean="0"/>
              <a:t>Содействие в размещении продукции на электронных торговых площадках</a:t>
            </a:r>
          </a:p>
          <a:p>
            <a:r>
              <a:rPr lang="ru-RU" sz="1700" dirty="0" smtClean="0"/>
              <a:t>Проведение патентных исследований на регистрацию товарного знака </a:t>
            </a:r>
          </a:p>
          <a:p>
            <a:r>
              <a:rPr lang="ru-RU" sz="1700" dirty="0"/>
              <a:t>Содействие в</a:t>
            </a:r>
            <a:r>
              <a:rPr lang="ru-RU" sz="1700" dirty="0" smtClean="0"/>
              <a:t> </a:t>
            </a:r>
            <a:r>
              <a:rPr lang="ru-RU" sz="1700" dirty="0"/>
              <a:t>автоматизации и оптимизации бизнес-процессов</a:t>
            </a:r>
          </a:p>
          <a:p>
            <a:r>
              <a:rPr lang="ru-RU" sz="1700" dirty="0" smtClean="0"/>
              <a:t>Организация </a:t>
            </a:r>
            <a:r>
              <a:rPr lang="ru-RU" sz="1700" dirty="0"/>
              <a:t>участия в выставочно-ярмарочных мероприятиях в России </a:t>
            </a:r>
            <a:endParaRPr lang="ru-RU" sz="1700" dirty="0" smtClean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8" t="14747" r="22187" b="41904"/>
          <a:stretch/>
        </p:blipFill>
        <p:spPr>
          <a:xfrm>
            <a:off x="1" y="5561814"/>
            <a:ext cx="1357460" cy="12961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06" t="37153" r="39997" b="36364"/>
          <a:stretch/>
        </p:blipFill>
        <p:spPr>
          <a:xfrm rot="18624311">
            <a:off x="11306666" y="5580668"/>
            <a:ext cx="725863" cy="79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0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460" y="2304288"/>
            <a:ext cx="5399956" cy="3257526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>Услуги</a:t>
            </a:r>
            <a:r>
              <a:rPr lang="ru-RU" sz="5400" b="1" dirty="0"/>
              <a:t>, предоставляемые на условиях </a:t>
            </a:r>
            <a:r>
              <a:rPr lang="ru-RU" sz="5400" b="1" dirty="0" err="1" smtClean="0"/>
              <a:t>софинансирования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b="1" dirty="0"/>
              <a:t/>
            </a:r>
            <a:br>
              <a:rPr lang="ru-RU" b="1" dirty="0"/>
            </a:br>
            <a:endParaRPr lang="ru-RU" b="1" dirty="0">
              <a:latin typeface="+mn-lt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1" r="81859"/>
          <a:stretch/>
        </p:blipFill>
        <p:spPr>
          <a:xfrm>
            <a:off x="384048" y="1655064"/>
            <a:ext cx="1179576" cy="39067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879" y="2304288"/>
            <a:ext cx="4636139" cy="30898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8" t="14747" r="22187" b="41904"/>
          <a:stretch/>
        </p:blipFill>
        <p:spPr>
          <a:xfrm>
            <a:off x="1" y="5561814"/>
            <a:ext cx="1357460" cy="129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57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99620" y="1095611"/>
            <a:ext cx="11368726" cy="18832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40851"/>
            <a:ext cx="10515600" cy="1481629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Содействие в популяризации продукции и услуг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2972603"/>
            <a:ext cx="10515600" cy="3648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500" dirty="0" smtClean="0"/>
              <a:t>Создание одностраничного сайта</a:t>
            </a:r>
          </a:p>
          <a:p>
            <a:r>
              <a:rPr lang="ru-RU" sz="2500" dirty="0" smtClean="0"/>
              <a:t>Создание видеоролика</a:t>
            </a:r>
          </a:p>
          <a:p>
            <a:r>
              <a:rPr lang="ru-RU" sz="2500" dirty="0" smtClean="0"/>
              <a:t>Фотосессия</a:t>
            </a:r>
          </a:p>
          <a:p>
            <a:r>
              <a:rPr lang="ru-RU" sz="2500" dirty="0" smtClean="0"/>
              <a:t>Печать полиграфической продукции</a:t>
            </a:r>
          </a:p>
          <a:p>
            <a:r>
              <a:rPr lang="ru-RU" sz="2500" dirty="0" smtClean="0"/>
              <a:t>Настройка таргетированной рекламы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135" y="3319273"/>
            <a:ext cx="4882245" cy="353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8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99620" y="1095611"/>
            <a:ext cx="11368726" cy="23245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5708"/>
            <a:ext cx="10515600" cy="1116772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+mn-lt"/>
              </a:rPr>
              <a:t>Содействие в размещении продукции на электронных торговых </a:t>
            </a:r>
            <a:r>
              <a:rPr lang="ru-RU" dirty="0" smtClean="0">
                <a:latin typeface="+mn-lt"/>
              </a:rPr>
              <a:t>площадках (маркетплейсах)</a:t>
            </a:r>
            <a:endParaRPr lang="ru-RU" dirty="0">
              <a:latin typeface="+mn-lt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4901938"/>
            <a:ext cx="2366913" cy="6410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 smtClean="0"/>
              <a:t>Ozon</a:t>
            </a:r>
            <a:endParaRPr lang="ru-RU" sz="4400" dirty="0" smtClean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053527" y="4901938"/>
            <a:ext cx="3412502" cy="6410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400" dirty="0"/>
              <a:t>Wildberries</a:t>
            </a:r>
            <a:endParaRPr lang="ru-RU" sz="44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3" t="12217"/>
          <a:stretch/>
        </p:blipFill>
        <p:spPr>
          <a:xfrm>
            <a:off x="1525205" y="5542960"/>
            <a:ext cx="990405" cy="102816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44" b="24670"/>
          <a:stretch/>
        </p:blipFill>
        <p:spPr>
          <a:xfrm>
            <a:off x="5121376" y="5637396"/>
            <a:ext cx="1276804" cy="10320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26" b="39657"/>
          <a:stretch/>
        </p:blipFill>
        <p:spPr>
          <a:xfrm rot="3016100" flipV="1">
            <a:off x="5048169" y="3925367"/>
            <a:ext cx="1057303" cy="4714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26" b="39657"/>
          <a:stretch/>
        </p:blipFill>
        <p:spPr>
          <a:xfrm rot="7877988" flipV="1">
            <a:off x="1800498" y="3823836"/>
            <a:ext cx="1057303" cy="4714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099" y="3672036"/>
            <a:ext cx="3874868" cy="25813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3917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99620" y="1095611"/>
            <a:ext cx="11368726" cy="23245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5708"/>
            <a:ext cx="10515600" cy="17145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+mn-lt"/>
              </a:rPr>
              <a:t>Проведение патентных исследований на регистрацию товарного знака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199" y="3671973"/>
            <a:ext cx="4147039" cy="2948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500" b="1" dirty="0" smtClean="0"/>
              <a:t>1 ЭТАП</a:t>
            </a:r>
          </a:p>
          <a:p>
            <a:pPr marL="0" indent="0">
              <a:buNone/>
            </a:pPr>
            <a:r>
              <a:rPr lang="ru-RU" sz="2500" dirty="0" smtClean="0"/>
              <a:t>Бесплатная консультация эксперта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128238" y="3671974"/>
            <a:ext cx="5225562" cy="31010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500" b="1" dirty="0" smtClean="0"/>
              <a:t>2 ЭТАП</a:t>
            </a:r>
          </a:p>
          <a:p>
            <a:pPr marL="0" indent="0">
              <a:buNone/>
            </a:pPr>
            <a:r>
              <a:rPr lang="ru-RU" sz="2500" dirty="0" smtClean="0"/>
              <a:t>Непосредственная работа по регистрации товарного знака.</a:t>
            </a:r>
          </a:p>
          <a:p>
            <a:pPr marL="0" indent="0">
              <a:buNone/>
            </a:pPr>
            <a:r>
              <a:rPr lang="ru-RU" sz="2500" dirty="0" smtClean="0"/>
              <a:t>Услуга оказывается на условиях софинансирования. Государственная пошлина оплачивается отдельно.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500" dirty="0" smtClean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98" t="14747" r="22187" b="41904"/>
          <a:stretch/>
        </p:blipFill>
        <p:spPr>
          <a:xfrm>
            <a:off x="0" y="5277644"/>
            <a:ext cx="1655063" cy="15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0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99620" y="1095611"/>
            <a:ext cx="11368726" cy="18832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05708"/>
            <a:ext cx="10515600" cy="17145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+mn-lt"/>
              </a:rPr>
              <a:t>Содействие</a:t>
            </a:r>
            <a:r>
              <a:rPr lang="ru-RU" dirty="0" smtClean="0">
                <a:latin typeface="+mn-lt"/>
              </a:rPr>
              <a:t> в</a:t>
            </a:r>
            <a:r>
              <a:rPr lang="ru-RU" dirty="0">
                <a:latin typeface="+mn-lt"/>
              </a:rPr>
              <a:t> автоматизации и оптимизации бизнес-процессов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199" y="3712463"/>
            <a:ext cx="3578353" cy="29081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/>
              <a:t>Настройка </a:t>
            </a:r>
            <a:r>
              <a:rPr lang="ru-RU" sz="2000" b="1" dirty="0"/>
              <a:t>программного </a:t>
            </a:r>
            <a:r>
              <a:rPr lang="ru-RU" sz="2000" b="1" dirty="0" smtClean="0"/>
              <a:t>обеспечения:</a:t>
            </a:r>
            <a:endParaRPr lang="ru-RU" sz="2000" b="1" dirty="0"/>
          </a:p>
          <a:p>
            <a:r>
              <a:rPr lang="ru-RU" sz="2000" dirty="0"/>
              <a:t>настройка ЭЦП ФНС для отправки отчетности</a:t>
            </a:r>
          </a:p>
          <a:p>
            <a:r>
              <a:rPr lang="ru-RU" sz="2000" dirty="0"/>
              <a:t>настройка контрольно-кассовой техники </a:t>
            </a:r>
          </a:p>
          <a:p>
            <a:r>
              <a:rPr lang="ru-RU" sz="2000" dirty="0"/>
              <a:t>настройка работы в системе маркировки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526281" y="3712463"/>
            <a:ext cx="2724304" cy="30684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/>
              <a:t>Предоставление права использования справочно-правовой </a:t>
            </a:r>
            <a:r>
              <a:rPr lang="ru-RU" sz="2000" b="1" dirty="0" smtClean="0"/>
              <a:t>системы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500" dirty="0" smtClean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26" b="39657"/>
          <a:stretch/>
        </p:blipFill>
        <p:spPr>
          <a:xfrm rot="3016100" flipV="1">
            <a:off x="5251627" y="3012226"/>
            <a:ext cx="1057303" cy="47141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26" b="39657"/>
          <a:stretch/>
        </p:blipFill>
        <p:spPr>
          <a:xfrm rot="7877988" flipV="1">
            <a:off x="2537991" y="2994930"/>
            <a:ext cx="1057303" cy="47141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7"/>
          <a:stretch/>
        </p:blipFill>
        <p:spPr>
          <a:xfrm rot="16805015">
            <a:off x="-399329" y="5492197"/>
            <a:ext cx="1471743" cy="14894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791" y="3493849"/>
            <a:ext cx="4155814" cy="27606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1389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1" t="24055" r="38208" b="42131"/>
          <a:stretch/>
        </p:blipFill>
        <p:spPr>
          <a:xfrm>
            <a:off x="499620" y="1095611"/>
            <a:ext cx="11368726" cy="18832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40851"/>
            <a:ext cx="10515600" cy="1481629"/>
          </a:xfrm>
        </p:spPr>
        <p:txBody>
          <a:bodyPr>
            <a:normAutofit/>
          </a:bodyPr>
          <a:lstStyle/>
          <a:p>
            <a:r>
              <a:rPr lang="ru-RU" dirty="0">
                <a:latin typeface="+mn-lt"/>
              </a:rPr>
              <a:t>Организация участия в выставочно-ярмарочных мероприятиях в России 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3067720"/>
            <a:ext cx="10515600" cy="7569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/>
              <a:t>Предоставление в аренду стандартно оборудованной выставочной площади на период проведения выставки.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816" y="419450"/>
            <a:ext cx="1761276" cy="47624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651" y="383279"/>
            <a:ext cx="1311653" cy="5923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822" y="383279"/>
            <a:ext cx="797763" cy="5923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73" y="269328"/>
            <a:ext cx="869875" cy="7062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6" y="269329"/>
            <a:ext cx="840483" cy="9214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25205" y="419450"/>
            <a:ext cx="2246695" cy="424394"/>
          </a:xfrm>
          <a:prstGeom prst="rect">
            <a:avLst/>
          </a:prstGeom>
          <a:noFill/>
        </p:spPr>
        <p:txBody>
          <a:bodyPr wrap="square" lIns="91102" tIns="45553" rIns="91102" bIns="4555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itchFamily="34" charset="0"/>
              </a:rPr>
              <a:t>Центр поддержки предпринимательства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38199" y="4185501"/>
            <a:ext cx="4214568" cy="22592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/>
              <a:t>Бесплатно</a:t>
            </a:r>
            <a:r>
              <a:rPr lang="ru-RU" sz="2000" dirty="0" smtClean="0"/>
              <a:t> для самозанятых граждан при условии проведения выставочно-ярмарочных мероприятий на территории Ярославской области</a:t>
            </a:r>
            <a:endParaRPr lang="ru-RU" sz="2000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5948313" y="4185501"/>
            <a:ext cx="5604779" cy="2469823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200" b="1" dirty="0" smtClean="0"/>
              <a:t>На условиях софинансирования:</a:t>
            </a:r>
          </a:p>
          <a:p>
            <a:r>
              <a:rPr lang="ru-RU" sz="4200" dirty="0" smtClean="0"/>
              <a:t>Для субъектов МСП при условии проведения выставочно-ярмарочных мероприятий на территории Ярославской области</a:t>
            </a:r>
          </a:p>
          <a:p>
            <a:r>
              <a:rPr lang="ru-RU" sz="4200" dirty="0" smtClean="0"/>
              <a:t>Для субъектов МСП и самозанятых граждан при условии проведения выставочно-ярмарочных мероприятий за пределами территории Ярославской области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42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392</Words>
  <Application>Microsoft Office PowerPoint</Application>
  <PresentationFormat>Широкоэкранный</PresentationFormat>
  <Paragraphs>67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Центр поддержки предпринимательства</vt:lpstr>
      <vt:lpstr>Центр поддержки предпринимательства является частью центра «Мой бизнес» Ярославской области и предоставляет различные услуги для субъектов малого и среднего предпринимательства (МСП), самозанятых граждан, а так же для физических лиц, заинтересованных в открытии своего дела. </vt:lpstr>
      <vt:lpstr>Услуги, оказываемые Центром поддержки предпринимательства </vt:lpstr>
      <vt:lpstr>Услуги, предоставляемые на условиях софинансирования  </vt:lpstr>
      <vt:lpstr>Содействие в популяризации продукции и услуг </vt:lpstr>
      <vt:lpstr>Содействие в размещении продукции на электронных торговых площадках (маркетплейсах)</vt:lpstr>
      <vt:lpstr>Проведение патентных исследований на регистрацию товарного знака </vt:lpstr>
      <vt:lpstr>Содействие в автоматизации и оптимизации бизнес-процессов  </vt:lpstr>
      <vt:lpstr>Организация участия в выставочно-ярмарочных мероприятиях в России </vt:lpstr>
      <vt:lpstr>Услуги, предоставляемые бесплатно </vt:lpstr>
      <vt:lpstr>Консультации по вопросам предпринимательской деятельности</vt:lpstr>
      <vt:lpstr>Обучающие мероприятия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Вероника</dc:creator>
  <cp:lastModifiedBy>Михайленко Анна Владимировна</cp:lastModifiedBy>
  <cp:revision>31</cp:revision>
  <dcterms:created xsi:type="dcterms:W3CDTF">2023-12-13T08:17:48Z</dcterms:created>
  <dcterms:modified xsi:type="dcterms:W3CDTF">2024-02-19T07:01:32Z</dcterms:modified>
</cp:coreProperties>
</file>