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336" r:id="rId3"/>
    <p:sldId id="341" r:id="rId4"/>
    <p:sldId id="326" r:id="rId5"/>
    <p:sldId id="351" r:id="rId6"/>
    <p:sldId id="412" r:id="rId7"/>
    <p:sldId id="344" r:id="rId8"/>
  </p:sldIdLst>
  <p:sldSz cx="10693400" cy="7561263"/>
  <p:notesSz cx="6791325" cy="9872663"/>
  <p:defaultTextStyle>
    <a:defPPr>
      <a:defRPr lang="ru-RU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56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674E"/>
    <a:srgbClr val="D0D8E8"/>
    <a:srgbClr val="4F81BD"/>
    <a:srgbClr val="802723"/>
    <a:srgbClr val="D0AFA0"/>
    <a:srgbClr val="8A8A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590" autoAdjust="0"/>
  </p:normalViewPr>
  <p:slideViewPr>
    <p:cSldViewPr>
      <p:cViewPr varScale="1">
        <p:scale>
          <a:sx n="105" d="100"/>
          <a:sy n="105" d="100"/>
        </p:scale>
        <p:origin x="1266" y="102"/>
      </p:cViewPr>
      <p:guideLst>
        <p:guide orient="horz" pos="2562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6513" y="0"/>
            <a:ext cx="2943225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A8DD74F-A3C8-49F5-A344-164345000985}" type="datetimeFigureOut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739775"/>
            <a:ext cx="52355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89475"/>
            <a:ext cx="5432425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3225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6513" y="9377363"/>
            <a:ext cx="2943225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320E891-5992-4B6C-A80E-B2B9259D49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1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10"/>
          <p:cNvSpPr/>
          <p:nvPr userDrawn="1"/>
        </p:nvSpPr>
        <p:spPr>
          <a:xfrm>
            <a:off x="533400" y="539750"/>
            <a:ext cx="9612313" cy="64817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7"/>
          <p:cNvSpPr/>
          <p:nvPr userDrawn="1"/>
        </p:nvSpPr>
        <p:spPr>
          <a:xfrm>
            <a:off x="5076825" y="0"/>
            <a:ext cx="539750" cy="7561263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12"/>
          <p:cNvSpPr/>
          <p:nvPr userDrawn="1"/>
        </p:nvSpPr>
        <p:spPr>
          <a:xfrm>
            <a:off x="0" y="1311275"/>
            <a:ext cx="10693400" cy="179388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15"/>
          <p:cNvSpPr/>
          <p:nvPr userDrawn="1"/>
        </p:nvSpPr>
        <p:spPr>
          <a:xfrm>
            <a:off x="0" y="2257425"/>
            <a:ext cx="10693400" cy="1809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16"/>
          <p:cNvSpPr/>
          <p:nvPr userDrawn="1"/>
        </p:nvSpPr>
        <p:spPr>
          <a:xfrm>
            <a:off x="0" y="3214688"/>
            <a:ext cx="10693400" cy="1809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17"/>
          <p:cNvSpPr/>
          <p:nvPr userDrawn="1"/>
        </p:nvSpPr>
        <p:spPr>
          <a:xfrm>
            <a:off x="0" y="4154488"/>
            <a:ext cx="10693400" cy="1809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18"/>
          <p:cNvSpPr/>
          <p:nvPr userDrawn="1"/>
        </p:nvSpPr>
        <p:spPr>
          <a:xfrm>
            <a:off x="0" y="5119688"/>
            <a:ext cx="10693400" cy="179387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19"/>
          <p:cNvSpPr/>
          <p:nvPr userDrawn="1"/>
        </p:nvSpPr>
        <p:spPr>
          <a:xfrm>
            <a:off x="0" y="6059488"/>
            <a:ext cx="10693400" cy="179387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20"/>
          <p:cNvSpPr/>
          <p:nvPr userDrawn="1"/>
        </p:nvSpPr>
        <p:spPr>
          <a:xfrm>
            <a:off x="1941513" y="0"/>
            <a:ext cx="179387" cy="7561263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21"/>
          <p:cNvSpPr/>
          <p:nvPr userDrawn="1"/>
        </p:nvSpPr>
        <p:spPr>
          <a:xfrm>
            <a:off x="3517900" y="0"/>
            <a:ext cx="179388" cy="7561263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22"/>
          <p:cNvSpPr/>
          <p:nvPr userDrawn="1"/>
        </p:nvSpPr>
        <p:spPr>
          <a:xfrm>
            <a:off x="7013575" y="0"/>
            <a:ext cx="179388" cy="7561263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23"/>
          <p:cNvSpPr/>
          <p:nvPr userDrawn="1"/>
        </p:nvSpPr>
        <p:spPr>
          <a:xfrm>
            <a:off x="8589963" y="1588"/>
            <a:ext cx="180975" cy="7561262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875FC-6AD3-47AF-AAAE-7AD2E04B5717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2C809-A1F5-49E7-96B4-CEBD2F5859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02B13-5233-4852-9A03-BCEDB274D148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B225D-4B31-4FB6-803E-5AFA50219A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1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10"/>
          <p:cNvSpPr/>
          <p:nvPr userDrawn="1"/>
        </p:nvSpPr>
        <p:spPr>
          <a:xfrm>
            <a:off x="533400" y="539750"/>
            <a:ext cx="9612313" cy="64817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7"/>
          <p:cNvSpPr/>
          <p:nvPr userDrawn="1"/>
        </p:nvSpPr>
        <p:spPr>
          <a:xfrm>
            <a:off x="5076825" y="0"/>
            <a:ext cx="539750" cy="7561263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12"/>
          <p:cNvSpPr/>
          <p:nvPr userDrawn="1"/>
        </p:nvSpPr>
        <p:spPr>
          <a:xfrm>
            <a:off x="0" y="1311275"/>
            <a:ext cx="10693400" cy="179388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15"/>
          <p:cNvSpPr/>
          <p:nvPr userDrawn="1"/>
        </p:nvSpPr>
        <p:spPr>
          <a:xfrm>
            <a:off x="0" y="2257425"/>
            <a:ext cx="10693400" cy="1809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ик 16"/>
          <p:cNvSpPr/>
          <p:nvPr userDrawn="1"/>
        </p:nvSpPr>
        <p:spPr>
          <a:xfrm>
            <a:off x="0" y="3214688"/>
            <a:ext cx="10693400" cy="1809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17"/>
          <p:cNvSpPr/>
          <p:nvPr userDrawn="1"/>
        </p:nvSpPr>
        <p:spPr>
          <a:xfrm>
            <a:off x="0" y="4154488"/>
            <a:ext cx="10693400" cy="1809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18"/>
          <p:cNvSpPr/>
          <p:nvPr userDrawn="1"/>
        </p:nvSpPr>
        <p:spPr>
          <a:xfrm>
            <a:off x="0" y="5119688"/>
            <a:ext cx="10693400" cy="179387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ямоугольник 19"/>
          <p:cNvSpPr/>
          <p:nvPr userDrawn="1"/>
        </p:nvSpPr>
        <p:spPr>
          <a:xfrm>
            <a:off x="0" y="6059488"/>
            <a:ext cx="10693400" cy="179387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20"/>
          <p:cNvSpPr/>
          <p:nvPr userDrawn="1"/>
        </p:nvSpPr>
        <p:spPr>
          <a:xfrm>
            <a:off x="1941513" y="0"/>
            <a:ext cx="179387" cy="7561263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ик 21"/>
          <p:cNvSpPr/>
          <p:nvPr userDrawn="1"/>
        </p:nvSpPr>
        <p:spPr>
          <a:xfrm>
            <a:off x="3517900" y="0"/>
            <a:ext cx="179388" cy="7561263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22"/>
          <p:cNvSpPr/>
          <p:nvPr userDrawn="1"/>
        </p:nvSpPr>
        <p:spPr>
          <a:xfrm>
            <a:off x="7013575" y="0"/>
            <a:ext cx="179388" cy="7561263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23"/>
          <p:cNvSpPr/>
          <p:nvPr userDrawn="1"/>
        </p:nvSpPr>
        <p:spPr>
          <a:xfrm>
            <a:off x="8589963" y="1588"/>
            <a:ext cx="180975" cy="7561262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8"/>
          <p:cNvSpPr/>
          <p:nvPr userDrawn="1"/>
        </p:nvSpPr>
        <p:spPr>
          <a:xfrm>
            <a:off x="0" y="0"/>
            <a:ext cx="9163050" cy="13160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D:\Проекты\2017_04_23 Общая\work\logo.-avatarka.-dzhipeg.jpg"/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lum bright="20000"/>
            <a:grayscl/>
          </a:blip>
          <a:srcRect/>
          <a:stretch>
            <a:fillRect/>
          </a:stretch>
        </p:blipFill>
        <p:spPr bwMode="auto">
          <a:xfrm>
            <a:off x="9450388" y="396875"/>
            <a:ext cx="865187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9883775" y="7008813"/>
            <a:ext cx="647700" cy="401637"/>
          </a:xfrm>
        </p:spPr>
        <p:txBody>
          <a:bodyPr/>
          <a:lstStyle>
            <a:lvl1pPr>
              <a:defRPr smtClean="0">
                <a:solidFill>
                  <a:srgbClr val="8A8A8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C18E8BA-6A21-4668-B8C0-EB5846D647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6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7"/>
          <p:cNvSpPr/>
          <p:nvPr userDrawn="1"/>
        </p:nvSpPr>
        <p:spPr>
          <a:xfrm>
            <a:off x="533400" y="539750"/>
            <a:ext cx="9612313" cy="64817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04721-8534-42D1-AB23-E5519AE37ADD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D993B-149B-4C69-AA2F-D3DF1A0799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6945F-B2DB-4687-9FDE-3981F325ED3F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FAE1C-441E-4E3E-BB93-819E45F629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FEDF3-4A6A-4098-BED1-274419CE255E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8B161-36D7-4DAA-ACC4-50F239027C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71AA14-ADA5-4F99-B9B7-7F50A765C804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23421-5F46-4C68-8A70-CB6AB0024D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43883-C38D-4096-BEB6-A5F0DD551104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86377-B5F1-4523-ADC7-92339F5828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7A6BE-E169-47B0-B37B-132BEF9758C5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3DB69-E078-46B6-AC2B-82C0E55DC2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177C9-28C4-498D-B184-C47FB24AC477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FAE6F-9220-43D1-AE03-6834167DFE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C951D-128D-41AD-8089-4904557552CA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50C08-2178-4F72-A505-DFBE129B07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6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рямоугольник 7"/>
          <p:cNvSpPr/>
          <p:nvPr userDrawn="1"/>
        </p:nvSpPr>
        <p:spPr>
          <a:xfrm>
            <a:off x="533400" y="539750"/>
            <a:ext cx="9612313" cy="64817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7E91E-34B5-4DF2-A1E1-B69FCCA6CC48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E79AA-AC74-4E31-9B18-3185478EA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91C84-E00C-4FB2-9A38-DF630B13030C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6D752-1C94-4B0E-9814-C2BFE343D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56A25-5FCD-431C-8543-98E2A2122DB8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06004-3660-4280-9DB5-915E56DF38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83076-D30A-485D-8DC7-1B1AC589447C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F6DF2-1D73-4253-B864-C27FA5D87B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BDD24-F49F-4586-8EE6-A0E34DF29D9C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D3607-CED4-42EC-8692-4D0FA921E3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E3B66-8D74-41FF-A046-C548C44BB4E9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371F1-FCEA-4E57-9BA7-FBDABF343D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88" y="303213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34988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169CE0B-1A5F-4586-9062-F73269C9C19B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9651696-4AF0-430E-9761-FD000B15EC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74" r:id="rId4"/>
    <p:sldLayoutId id="2147483673" r:id="rId5"/>
    <p:sldLayoutId id="2147483672" r:id="rId6"/>
    <p:sldLayoutId id="2147483671" r:id="rId7"/>
    <p:sldLayoutId id="2147483670" r:id="rId8"/>
    <p:sldLayoutId id="2147483669" r:id="rId9"/>
    <p:sldLayoutId id="2147483668" r:id="rId10"/>
    <p:sldLayoutId id="2147483667" r:id="rId11"/>
  </p:sldLayoutIdLst>
  <p:hf hdr="0" ftr="0" dt="0"/>
  <p:txStyles>
    <p:titleStyle>
      <a:lvl1pPr algn="ctr" defTabSz="1042988" rtl="0" fontAlgn="base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2pPr>
      <a:lvl3pPr algn="ctr" defTabSz="1042988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3pPr>
      <a:lvl4pPr algn="ctr" defTabSz="1042988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4pPr>
      <a:lvl5pPr algn="ctr" defTabSz="1042988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6138" indent="-325438" algn="l" defTabSz="1042988" rtl="0" fontAlgn="base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338" indent="-260350" algn="l" defTabSz="1042988" rtl="0" fontAlgn="base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038" indent="-260350" algn="l" defTabSz="1042988" rtl="0" fontAlgn="base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325" indent="-260350" algn="l" defTabSz="1042988" rtl="0" fontAlgn="base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534988" y="303213"/>
            <a:ext cx="9623425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534988" y="1763713"/>
            <a:ext cx="9623425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0D1C0C-A2B8-4263-8249-EF6BC28AB6F7}" type="datetime1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2863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4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3D53B5-C86A-472A-94A4-A6CF2D39B9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77" r:id="rId9"/>
    <p:sldLayoutId id="2147483676" r:id="rId10"/>
    <p:sldLayoutId id="2147483675" r:id="rId11"/>
  </p:sldLayoutIdLst>
  <p:hf hdr="0" ftr="0" dt="0"/>
  <p:txStyles>
    <p:titleStyle>
      <a:lvl1pPr algn="ctr" defTabSz="1042988" rtl="0" fontAlgn="base">
        <a:spcBef>
          <a:spcPct val="0"/>
        </a:spcBef>
        <a:spcAft>
          <a:spcPct val="0"/>
        </a:spcAft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2pPr>
      <a:lvl3pPr algn="ctr" defTabSz="1042988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3pPr>
      <a:lvl4pPr algn="ctr" defTabSz="1042988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4pPr>
      <a:lvl5pPr algn="ctr" defTabSz="1042988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sz="5000">
          <a:solidFill>
            <a:schemeClr val="tx1"/>
          </a:solidFill>
          <a:latin typeface="Calibri" pitchFamily="34" charset="0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Font typeface="Arial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6138" indent="-325438" algn="l" defTabSz="1042988" rtl="0" fontAlgn="base">
        <a:spcBef>
          <a:spcPct val="20000"/>
        </a:spcBef>
        <a:spcAft>
          <a:spcPct val="0"/>
        </a:spcAft>
        <a:buFont typeface="Arial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338" indent="-260350" algn="l" defTabSz="1042988" rtl="0" fontAlgn="base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038" indent="-260350" algn="l" defTabSz="1042988" rtl="0" fontAlgn="base">
        <a:spcBef>
          <a:spcPct val="20000"/>
        </a:spcBef>
        <a:spcAft>
          <a:spcPct val="0"/>
        </a:spcAft>
        <a:buFont typeface="Arial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325" indent="-260350" algn="l" defTabSz="1042988" rtl="0" fontAlgn="base">
        <a:spcBef>
          <a:spcPct val="20000"/>
        </a:spcBef>
        <a:spcAft>
          <a:spcPct val="0"/>
        </a:spcAft>
        <a:buFont typeface="Arial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1.png"/><Relationship Id="rId7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5.jpeg"/><Relationship Id="rId7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8.png"/><Relationship Id="rId7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0.png"/><Relationship Id="rId7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.jpeg"/><Relationship Id="rId5" Type="http://schemas.openxmlformats.org/officeDocument/2006/relationships/image" Target="../media/image22.png"/><Relationship Id="rId10" Type="http://schemas.openxmlformats.org/officeDocument/2006/relationships/image" Target="../media/image9.jpeg"/><Relationship Id="rId4" Type="http://schemas.openxmlformats.org/officeDocument/2006/relationships/image" Target="../media/image21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Прямоугольник 16"/>
          <p:cNvSpPr>
            <a:spLocks noChangeArrowheads="1"/>
          </p:cNvSpPr>
          <p:nvPr/>
        </p:nvSpPr>
        <p:spPr bwMode="auto">
          <a:xfrm>
            <a:off x="1390650" y="3333750"/>
            <a:ext cx="9163050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000" b="1">
                <a:solidFill>
                  <a:srgbClr val="8A8A89"/>
                </a:solidFill>
              </a:rPr>
              <a:t>РЕГИОНАЛЬНЫЙ ЦЕНТР ИНЖИНИРИНГА</a:t>
            </a: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546100" y="6238875"/>
            <a:ext cx="96821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627" name="Группа 7"/>
          <p:cNvGrpSpPr>
            <a:grpSpLocks/>
          </p:cNvGrpSpPr>
          <p:nvPr/>
        </p:nvGrpSpPr>
        <p:grpSpPr bwMode="auto">
          <a:xfrm>
            <a:off x="666750" y="274638"/>
            <a:ext cx="503238" cy="881062"/>
            <a:chOff x="2455696" y="1767227"/>
            <a:chExt cx="1245504" cy="2177298"/>
          </a:xfrm>
        </p:grpSpPr>
        <p:sp>
          <p:nvSpPr>
            <p:cNvPr id="9" name="Овал 8"/>
            <p:cNvSpPr/>
            <p:nvPr/>
          </p:nvSpPr>
          <p:spPr>
            <a:xfrm>
              <a:off x="2938968" y="2634222"/>
              <a:ext cx="612929" cy="6159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305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2459626" y="2414531"/>
              <a:ext cx="1202283" cy="1212227"/>
            </a:xfrm>
            <a:custGeom>
              <a:avLst/>
              <a:gdLst>
                <a:gd name="connsiteX0" fmla="*/ 1200150 w 1398587"/>
                <a:gd name="connsiteY0" fmla="*/ 148167 h 1361017"/>
                <a:gd name="connsiteX1" fmla="*/ 6350 w 1398587"/>
                <a:gd name="connsiteY1" fmla="*/ 151342 h 1361017"/>
                <a:gd name="connsiteX2" fmla="*/ 0 w 1398587"/>
                <a:gd name="connsiteY2" fmla="*/ 1361017 h 1361017"/>
                <a:gd name="connsiteX3" fmla="*/ 1196975 w 1398587"/>
                <a:gd name="connsiteY3" fmla="*/ 1040342 h 1361017"/>
                <a:gd name="connsiteX4" fmla="*/ 1200150 w 1398587"/>
                <a:gd name="connsiteY4" fmla="*/ 148167 h 1361017"/>
                <a:gd name="connsiteX0" fmla="*/ 1200150 w 1398587"/>
                <a:gd name="connsiteY0" fmla="*/ 148167 h 1361017"/>
                <a:gd name="connsiteX1" fmla="*/ 6350 w 1398587"/>
                <a:gd name="connsiteY1" fmla="*/ 151342 h 1361017"/>
                <a:gd name="connsiteX2" fmla="*/ 0 w 1398587"/>
                <a:gd name="connsiteY2" fmla="*/ 1361017 h 1361017"/>
                <a:gd name="connsiteX3" fmla="*/ 1196975 w 1398587"/>
                <a:gd name="connsiteY3" fmla="*/ 1040342 h 1361017"/>
                <a:gd name="connsiteX4" fmla="*/ 1200150 w 1398587"/>
                <a:gd name="connsiteY4" fmla="*/ 148167 h 1361017"/>
                <a:gd name="connsiteX0" fmla="*/ 1200150 w 1398587"/>
                <a:gd name="connsiteY0" fmla="*/ 148167 h 1361017"/>
                <a:gd name="connsiteX1" fmla="*/ 6350 w 1398587"/>
                <a:gd name="connsiteY1" fmla="*/ 151342 h 1361017"/>
                <a:gd name="connsiteX2" fmla="*/ 0 w 1398587"/>
                <a:gd name="connsiteY2" fmla="*/ 1361017 h 1361017"/>
                <a:gd name="connsiteX3" fmla="*/ 1196975 w 1398587"/>
                <a:gd name="connsiteY3" fmla="*/ 1040342 h 1361017"/>
                <a:gd name="connsiteX4" fmla="*/ 1200150 w 1398587"/>
                <a:gd name="connsiteY4" fmla="*/ 148167 h 1361017"/>
                <a:gd name="connsiteX0" fmla="*/ 1200150 w 1398587"/>
                <a:gd name="connsiteY0" fmla="*/ 0 h 1212850"/>
                <a:gd name="connsiteX1" fmla="*/ 6350 w 1398587"/>
                <a:gd name="connsiteY1" fmla="*/ 3175 h 1212850"/>
                <a:gd name="connsiteX2" fmla="*/ 0 w 1398587"/>
                <a:gd name="connsiteY2" fmla="*/ 1212850 h 1212850"/>
                <a:gd name="connsiteX3" fmla="*/ 1196975 w 1398587"/>
                <a:gd name="connsiteY3" fmla="*/ 892175 h 1212850"/>
                <a:gd name="connsiteX4" fmla="*/ 1200150 w 1398587"/>
                <a:gd name="connsiteY4" fmla="*/ 0 h 1212850"/>
                <a:gd name="connsiteX0" fmla="*/ 1200150 w 1200150"/>
                <a:gd name="connsiteY0" fmla="*/ 0 h 1212850"/>
                <a:gd name="connsiteX1" fmla="*/ 6350 w 1200150"/>
                <a:gd name="connsiteY1" fmla="*/ 3175 h 1212850"/>
                <a:gd name="connsiteX2" fmla="*/ 0 w 1200150"/>
                <a:gd name="connsiteY2" fmla="*/ 1212850 h 1212850"/>
                <a:gd name="connsiteX3" fmla="*/ 1196975 w 1200150"/>
                <a:gd name="connsiteY3" fmla="*/ 892175 h 1212850"/>
                <a:gd name="connsiteX4" fmla="*/ 1200150 w 1200150"/>
                <a:gd name="connsiteY4" fmla="*/ 0 h 121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0150" h="1212850">
                  <a:moveTo>
                    <a:pt x="1200150" y="0"/>
                  </a:moveTo>
                  <a:lnTo>
                    <a:pt x="6350" y="3175"/>
                  </a:lnTo>
                  <a:cubicBezTo>
                    <a:pt x="4233" y="406400"/>
                    <a:pt x="2117" y="809625"/>
                    <a:pt x="0" y="1212850"/>
                  </a:cubicBezTo>
                  <a:lnTo>
                    <a:pt x="1196975" y="892175"/>
                  </a:lnTo>
                  <a:cubicBezTo>
                    <a:pt x="1198033" y="594783"/>
                    <a:pt x="1199092" y="297392"/>
                    <a:pt x="1200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4305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26639" name="Picture 2" descr="D:\Проекты\_ЯО\2017_05_17 Меры\work\03308665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0000"/>
            </a:blip>
            <a:srcRect r="55116"/>
            <a:stretch>
              <a:fillRect/>
            </a:stretch>
          </p:blipFill>
          <p:spPr bwMode="auto">
            <a:xfrm>
              <a:off x="2455696" y="1767227"/>
              <a:ext cx="1245504" cy="217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extBox 11"/>
          <p:cNvSpPr txBox="1"/>
          <p:nvPr/>
        </p:nvSpPr>
        <p:spPr>
          <a:xfrm>
            <a:off x="1243013" y="641350"/>
            <a:ext cx="2590800" cy="338138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defTabSz="104305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Ярославская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область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850" y="6367463"/>
            <a:ext cx="9777413" cy="269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1043056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2024 год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cs"/>
            </a:endParaRPr>
          </a:p>
        </p:txBody>
      </p:sp>
      <p:pic>
        <p:nvPicPr>
          <p:cNvPr id="26630" name="Picture 8" descr="C:\Users\s.urnysheva\Downloads\07-04-2017_10-16-51\логотип РЦИ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2319"/>
          <a:stretch>
            <a:fillRect/>
          </a:stretch>
        </p:blipFill>
        <p:spPr bwMode="auto">
          <a:xfrm>
            <a:off x="4625975" y="1836738"/>
            <a:ext cx="26892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2" descr="D:\Проекты\2017_04_23 Общая\work\logo.-avatarka.-dzhipeg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28188" y="496888"/>
            <a:ext cx="600075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Рисунок 15"/>
          <p:cNvPicPr>
            <a:picLocks noChangeAspect="1"/>
          </p:cNvPicPr>
          <p:nvPr/>
        </p:nvPicPr>
        <p:blipFill>
          <a:blip r:embed="rId5"/>
          <a:srcRect l="72050"/>
          <a:stretch>
            <a:fillRect/>
          </a:stretch>
        </p:blipFill>
        <p:spPr bwMode="auto">
          <a:xfrm>
            <a:off x="306388" y="1501775"/>
            <a:ext cx="2090737" cy="356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8" descr="C:\Users\s.urnysheva\Downloads\07-04-2017_10-16-51\логотип РЦИ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26250" y="496888"/>
            <a:ext cx="860425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Рисунок 1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21600" y="500063"/>
            <a:ext cx="17621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5" name="Рисунок 1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11763" y="500063"/>
            <a:ext cx="131127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6" name="Рисунок 2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78275" y="500063"/>
            <a:ext cx="798513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46"/>
          <p:cNvSpPr>
            <a:spLocks noChangeArrowheads="1"/>
          </p:cNvSpPr>
          <p:nvPr/>
        </p:nvSpPr>
        <p:spPr bwMode="auto">
          <a:xfrm>
            <a:off x="1735138" y="4303713"/>
            <a:ext cx="7777162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1600"/>
              <a:t>Предоставление субъектам МСП услуг по разработке и реализации проектов модернизации, технического перевооружения и (или) создания новых производств</a:t>
            </a:r>
          </a:p>
        </p:txBody>
      </p:sp>
      <p:sp>
        <p:nvSpPr>
          <p:cNvPr id="27650" name="Прямоугольник 47"/>
          <p:cNvSpPr>
            <a:spLocks noChangeArrowheads="1"/>
          </p:cNvSpPr>
          <p:nvPr/>
        </p:nvSpPr>
        <p:spPr bwMode="auto">
          <a:xfrm>
            <a:off x="1735138" y="5124450"/>
            <a:ext cx="7920037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1600"/>
              <a:t>Предоставление инженерно-консультационных, проектно-конструкторских и расчетно-аналитических услуг для СМиСП</a:t>
            </a:r>
          </a:p>
        </p:txBody>
      </p:sp>
      <p:sp>
        <p:nvSpPr>
          <p:cNvPr id="27651" name="Прямоугольник 48"/>
          <p:cNvSpPr>
            <a:spLocks noChangeArrowheads="1"/>
          </p:cNvSpPr>
          <p:nvPr/>
        </p:nvSpPr>
        <p:spPr bwMode="auto">
          <a:xfrm>
            <a:off x="1735138" y="6054725"/>
            <a:ext cx="7993062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1600"/>
              <a:t>Выявление инжиниринговых компаний и индивидуальных предпринимателей, выполняющих работы или оказывающих услуги, которые необходимы для достижения целей деятельности РЦИ, и ведение банка данных таких компаний и индивидуальных предпринимателей</a:t>
            </a:r>
          </a:p>
        </p:txBody>
      </p:sp>
      <p:sp>
        <p:nvSpPr>
          <p:cNvPr id="27652" name="Прямоугольник 15"/>
          <p:cNvSpPr>
            <a:spLocks noChangeArrowheads="1"/>
          </p:cNvSpPr>
          <p:nvPr/>
        </p:nvSpPr>
        <p:spPr bwMode="auto">
          <a:xfrm>
            <a:off x="3786188" y="1827213"/>
            <a:ext cx="6169025" cy="127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>
                <a:solidFill>
                  <a:srgbClr val="8A8A89"/>
                </a:solidFill>
              </a:rPr>
              <a:t>Создание центра компетенций, призванного сформировать</a:t>
            </a:r>
          </a:p>
          <a:p>
            <a:pPr>
              <a:lnSpc>
                <a:spcPct val="80000"/>
              </a:lnSpc>
            </a:pPr>
            <a:r>
              <a:rPr lang="ru-RU" sz="1600">
                <a:solidFill>
                  <a:srgbClr val="8A8A89"/>
                </a:solidFill>
              </a:rPr>
              <a:t>в регионе инфраструктуру инжиниринга и облегчить доступ предприятий малого и среднего бизнеса к новым технологиям, модернизации и техническому перевооружению, повысить уровень технологической готовности СМиСП, развить систему инжинирингового аутсорсинга.</a:t>
            </a:r>
          </a:p>
        </p:txBody>
      </p:sp>
      <p:pic>
        <p:nvPicPr>
          <p:cNvPr id="27653" name="Picture 2" descr="D:\Проекты\ЯО\2017_05_12 Коорд совет\work\goal1600.png"/>
          <p:cNvPicPr>
            <a:picLocks noChangeAspect="1" noChangeArrowheads="1"/>
          </p:cNvPicPr>
          <p:nvPr/>
        </p:nvPicPr>
        <p:blipFill>
          <a:blip r:embed="rId2">
            <a:lum bright="66000"/>
          </a:blip>
          <a:srcRect/>
          <a:stretch>
            <a:fillRect/>
          </a:stretch>
        </p:blipFill>
        <p:spPr bwMode="auto">
          <a:xfrm>
            <a:off x="792163" y="1982788"/>
            <a:ext cx="887412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27"/>
          <p:cNvSpPr>
            <a:spLocks noChangeArrowheads="1"/>
          </p:cNvSpPr>
          <p:nvPr/>
        </p:nvSpPr>
        <p:spPr bwMode="auto">
          <a:xfrm>
            <a:off x="1752600" y="2049463"/>
            <a:ext cx="1824038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defTabSz="1043056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D0AFA0"/>
                </a:solidFill>
                <a:latin typeface="Arial" pitchFamily="34" charset="0"/>
                <a:cs typeface="Arial" pitchFamily="34" charset="0"/>
              </a:rPr>
              <a:t>ЦЕЛЬ</a:t>
            </a:r>
          </a:p>
          <a:p>
            <a:pPr defTabSz="1043056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D0AFA0"/>
                </a:solidFill>
                <a:latin typeface="Arial" pitchFamily="34" charset="0"/>
                <a:cs typeface="Arial" pitchFamily="34" charset="0"/>
              </a:rPr>
              <a:t>ПРОЕКТА</a:t>
            </a:r>
            <a:r>
              <a:rPr lang="en-US" sz="2400" b="1" dirty="0">
                <a:solidFill>
                  <a:srgbClr val="D0AFA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2400" b="1" dirty="0">
              <a:solidFill>
                <a:srgbClr val="D0AFA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V="1">
            <a:off x="3632200" y="1763713"/>
            <a:ext cx="0" cy="136048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890588" y="4265613"/>
            <a:ext cx="742950" cy="742950"/>
          </a:xfrm>
          <a:prstGeom prst="ellipse">
            <a:avLst/>
          </a:prstGeom>
          <a:solidFill>
            <a:srgbClr val="D0A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881063" y="5173663"/>
            <a:ext cx="742950" cy="742950"/>
          </a:xfrm>
          <a:prstGeom prst="ellipse">
            <a:avLst/>
          </a:prstGeom>
          <a:solidFill>
            <a:srgbClr val="D0A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879475" y="6091238"/>
            <a:ext cx="742950" cy="742950"/>
          </a:xfrm>
          <a:prstGeom prst="ellipse">
            <a:avLst/>
          </a:prstGeom>
          <a:solidFill>
            <a:srgbClr val="D0A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684213" y="3636963"/>
            <a:ext cx="6718300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defTabSz="1043056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>
                <a:solidFill>
                  <a:srgbClr val="D0AFA0"/>
                </a:solidFill>
                <a:latin typeface="Arial" pitchFamily="34" charset="0"/>
                <a:cs typeface="Arial" pitchFamily="34" charset="0"/>
              </a:rPr>
              <a:t>ОСНОВНЫЕ НАПРАВЛЕНИЯ ДЕЯТЕЛЬНОСТИ РЦИ</a:t>
            </a:r>
            <a:r>
              <a:rPr lang="en-US" sz="1800" b="1" dirty="0">
                <a:solidFill>
                  <a:srgbClr val="D0AFA0"/>
                </a:solidFill>
                <a:latin typeface="Arial" pitchFamily="34" charset="0"/>
                <a:cs typeface="Arial" pitchFamily="34" charset="0"/>
              </a:rPr>
              <a:t>:</a:t>
            </a:r>
            <a:endParaRPr lang="ru-RU" sz="1800" b="1" dirty="0">
              <a:solidFill>
                <a:srgbClr val="D0AF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60" name="Picture 2" descr="D:\Проекты\_ЯО\2017_07_04 РЦИ\work\search.png"/>
          <p:cNvPicPr>
            <a:picLocks noChangeAspect="1" noChangeArrowheads="1"/>
          </p:cNvPicPr>
          <p:nvPr/>
        </p:nvPicPr>
        <p:blipFill>
          <a:blip r:embed="rId3"/>
          <a:srcRect l="13100" t="6915" r="12665" b="23216"/>
          <a:stretch>
            <a:fillRect/>
          </a:stretch>
        </p:blipFill>
        <p:spPr bwMode="auto">
          <a:xfrm>
            <a:off x="1047750" y="6259513"/>
            <a:ext cx="411163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1" name="Picture 3" descr="D:\Проекты\_ЯО\2017_07_04 РЦИ\work\consult.png"/>
          <p:cNvPicPr>
            <a:picLocks noChangeAspect="1" noChangeArrowheads="1"/>
          </p:cNvPicPr>
          <p:nvPr/>
        </p:nvPicPr>
        <p:blipFill>
          <a:blip r:embed="rId4"/>
          <a:srcRect l="4367" r="3932" b="14574"/>
          <a:stretch>
            <a:fillRect/>
          </a:stretch>
        </p:blipFill>
        <p:spPr bwMode="auto">
          <a:xfrm>
            <a:off x="1041400" y="4460875"/>
            <a:ext cx="428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2" name="Picture 4" descr="D:\Проекты\_ЯО\2017_07_04 РЦИ\work\engenier.png"/>
          <p:cNvPicPr>
            <a:picLocks noChangeAspect="1" noChangeArrowheads="1"/>
          </p:cNvPicPr>
          <p:nvPr/>
        </p:nvPicPr>
        <p:blipFill>
          <a:blip r:embed="rId5"/>
          <a:srcRect l="4367" t="6915" r="3932" b="18851"/>
          <a:stretch>
            <a:fillRect/>
          </a:stretch>
        </p:blipFill>
        <p:spPr bwMode="auto">
          <a:xfrm>
            <a:off x="1009650" y="5345113"/>
            <a:ext cx="473075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3" name="TextBox 20"/>
          <p:cNvSpPr txBox="1">
            <a:spLocks noChangeArrowheads="1"/>
          </p:cNvSpPr>
          <p:nvPr/>
        </p:nvSpPr>
        <p:spPr bwMode="auto">
          <a:xfrm>
            <a:off x="433388" y="458788"/>
            <a:ext cx="3976687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ru-RU" sz="2000"/>
              <a:t>РЕГИОНАЛЬНЫЙ ЦЕНТР </a:t>
            </a:r>
          </a:p>
          <a:p>
            <a:r>
              <a:rPr lang="ru-RU" sz="2000"/>
              <a:t>ИНЖИНИРИНГА</a:t>
            </a:r>
          </a:p>
        </p:txBody>
      </p:sp>
      <p:pic>
        <p:nvPicPr>
          <p:cNvPr id="27664" name="Picture 8" descr="C:\Users\s.urnysheva\Downloads\07-04-2017_10-16-51\логотип РЦИ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66013" y="455613"/>
            <a:ext cx="86042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5" name="Рисунок 2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61363" y="458788"/>
            <a:ext cx="17605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6" name="Рисунок 2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51525" y="458788"/>
            <a:ext cx="131127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7" name="Рисунок 26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618038" y="458788"/>
            <a:ext cx="79692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2"/>
          <p:cNvSpPr txBox="1">
            <a:spLocks noChangeArrowheads="1"/>
          </p:cNvSpPr>
          <p:nvPr/>
        </p:nvSpPr>
        <p:spPr bwMode="auto">
          <a:xfrm>
            <a:off x="433388" y="458788"/>
            <a:ext cx="6208712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ru-RU" sz="2000"/>
              <a:t>УСЛУГИ РЦИ</a:t>
            </a:r>
            <a:endParaRPr lang="ru-RU" sz="2000">
              <a:solidFill>
                <a:srgbClr val="9C674E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906838" y="1030288"/>
          <a:ext cx="6356350" cy="2530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809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8460">
                <a:tc gridSpan="2"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9C674E"/>
                          </a:solidFill>
                          <a:latin typeface="Arial" pitchFamily="34" charset="0"/>
                          <a:cs typeface="Arial" pitchFamily="34" charset="0"/>
                        </a:rPr>
                        <a:t>НЕ</a:t>
                      </a:r>
                      <a:r>
                        <a:rPr lang="ru-RU" sz="1800" baseline="0" dirty="0">
                          <a:solidFill>
                            <a:srgbClr val="9C674E"/>
                          </a:solidFill>
                          <a:latin typeface="Arial" pitchFamily="34" charset="0"/>
                          <a:cs typeface="Arial" pitchFamily="34" charset="0"/>
                        </a:rPr>
                        <a:t> ИНЖЕНЕРНЫЕ УСЛУГИ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D0AF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38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8A8A89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0AF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Определение индекса технологической готовности</a:t>
                      </a:r>
                      <a:endParaRPr lang="ru-RU" sz="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D0AF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08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8A8A89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Содействие в разработке программ модернизации / технического перевооружения / реконструкции производства</a:t>
                      </a:r>
                      <a:endParaRPr lang="ru-RU" sz="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948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8A8A89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Содействие в составлении бизнес-планов / ТЭО / инвестиционных меморандумов для инвестиционных проектов предприятий МСП</a:t>
                      </a:r>
                      <a:endParaRPr lang="ru-RU" sz="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05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8A8A89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Анализ потенциала предприятия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27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rgbClr val="8A8A89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anchor="ctr" anchorCtr="1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4305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Содействие в проведении сертификации, декларировании, аттестации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/>
          </a:blip>
          <a:stretch>
            <a:fillRect/>
          </a:stretch>
        </p:blipFill>
        <p:spPr>
          <a:xfrm>
            <a:off x="738188" y="1476377"/>
            <a:ext cx="2952328" cy="1617437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/>
          </a:blip>
          <a:stretch>
            <a:fillRect/>
          </a:stretch>
        </p:blipFill>
        <p:spPr>
          <a:xfrm>
            <a:off x="738188" y="5062032"/>
            <a:ext cx="2952328" cy="1963510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/>
          </a:blip>
          <a:stretch>
            <a:fillRect/>
          </a:stretch>
        </p:blipFill>
        <p:spPr>
          <a:xfrm>
            <a:off x="738188" y="3093814"/>
            <a:ext cx="2952328" cy="1968218"/>
          </a:xfrm>
          <a:prstGeom prst="rect">
            <a:avLst/>
          </a:prstGeom>
        </p:spPr>
      </p:pic>
      <p:sp>
        <p:nvSpPr>
          <p:cNvPr id="28695" name="TextBox 1"/>
          <p:cNvSpPr txBox="1">
            <a:spLocks noChangeArrowheads="1"/>
          </p:cNvSpPr>
          <p:nvPr/>
        </p:nvSpPr>
        <p:spPr bwMode="auto">
          <a:xfrm>
            <a:off x="4122738" y="6983413"/>
            <a:ext cx="62658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Услуги оказываются на льготных условиях - 10% от рыночной стоимости</a:t>
            </a:r>
          </a:p>
        </p:txBody>
      </p:sp>
      <p:pic>
        <p:nvPicPr>
          <p:cNvPr id="28696" name="Picture 8" descr="C:\Users\s.urnysheva\Downloads\07-04-2017_10-16-51\логотип РЦИ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67488" y="341313"/>
            <a:ext cx="860425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7" name="Рисунок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62838" y="344488"/>
            <a:ext cx="17605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8" name="Рисунок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51413" y="344488"/>
            <a:ext cx="1312862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9" name="Рисунок 1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19513" y="344488"/>
            <a:ext cx="79692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2"/>
          <p:cNvSpPr txBox="1">
            <a:spLocks noChangeArrowheads="1"/>
          </p:cNvSpPr>
          <p:nvPr/>
        </p:nvSpPr>
        <p:spPr bwMode="auto">
          <a:xfrm>
            <a:off x="433388" y="458788"/>
            <a:ext cx="6208712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ru-RU" sz="2000"/>
              <a:t>УСЛУГИ РЦИ</a:t>
            </a:r>
            <a:endParaRPr lang="ru-RU" sz="2000">
              <a:solidFill>
                <a:srgbClr val="9C674E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82650" y="1476375"/>
          <a:ext cx="5184775" cy="4291013"/>
        </p:xfrm>
        <a:graphic>
          <a:graphicData uri="http://schemas.openxmlformats.org/drawingml/2006/table">
            <a:tbl>
              <a:tblPr/>
              <a:tblGrid>
                <a:gridCol w="439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450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003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C674E"/>
                          </a:solidFill>
                          <a:effectLst/>
                          <a:latin typeface="Arial" charset="0"/>
                          <a:cs typeface="Arial" charset="0"/>
                        </a:rPr>
                        <a:t>ИНЖЕНЕРНЫЕ УСЛУГИ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D0AF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A8A89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0AF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Разработка конструкции узлов и деталей по заданию заказчика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0AF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2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A8A89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42988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Разработка конструкции узлов деталей по заданию заказчика, изготовление опытных образцов промышленных изделий, технологического оборудования, отдельных узлов и деталей, оснастки производственного оборудования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6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A8A89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42988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Разработка управляющих программ, алгоритмов обработки узлов и деталей, включая их улучшение и оптимизацию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A8A89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42988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Разработка и моделирование процессов обработки узлов и деталей, включая их оптимизацию</a:t>
                      </a:r>
                      <a:endParaRPr kumimoji="0" lang="ru-RU" sz="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A8A89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42988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Подбор инструментов и оптимизация технологических процессов деталей и узлов по требованию заказчика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A8A89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42988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Автоматизация технологических процессов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A8A89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</a:p>
                  </a:txBody>
                  <a:tcPr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42988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Цифровизация. Внедрение автоматизированной системы управления производством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8" name="Рисунок 1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6138789" y="1476375"/>
            <a:ext cx="2999517" cy="1986130"/>
          </a:xfrm>
          <a:prstGeom prst="rect">
            <a:avLst/>
          </a:prstGeom>
        </p:spPr>
      </p:pic>
      <p:pic>
        <p:nvPicPr>
          <p:cNvPr id="10" name="Рисунок 2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6138788" y="3462505"/>
            <a:ext cx="2999518" cy="1683728"/>
          </a:xfrm>
          <a:prstGeom prst="rect">
            <a:avLst/>
          </a:prstGeom>
        </p:spPr>
      </p:pic>
      <p:pic>
        <p:nvPicPr>
          <p:cNvPr id="11" name="Рисунок 5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6138788" y="5146233"/>
            <a:ext cx="2999518" cy="1596299"/>
          </a:xfrm>
          <a:prstGeom prst="rect">
            <a:avLst/>
          </a:prstGeom>
        </p:spPr>
      </p:pic>
      <p:sp>
        <p:nvSpPr>
          <p:cNvPr id="29725" name="TextBox 11"/>
          <p:cNvSpPr txBox="1">
            <a:spLocks noChangeArrowheads="1"/>
          </p:cNvSpPr>
          <p:nvPr/>
        </p:nvSpPr>
        <p:spPr bwMode="auto">
          <a:xfrm>
            <a:off x="896938" y="6135688"/>
            <a:ext cx="50260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Услуги оказываются на льготных условиях - 25</a:t>
            </a:r>
            <a:r>
              <a:rPr lang="en-US" sz="1400"/>
              <a:t>%</a:t>
            </a:r>
            <a:r>
              <a:rPr lang="ru-RU" sz="1400"/>
              <a:t> от рыночной стоимости</a:t>
            </a:r>
          </a:p>
        </p:txBody>
      </p:sp>
      <p:pic>
        <p:nvPicPr>
          <p:cNvPr id="29726" name="Picture 8" descr="C:\Users\s.urnysheva\Downloads\07-04-2017_10-16-51\логотип РЦИ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29388" y="347663"/>
            <a:ext cx="862012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27" name="Рисунок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4738" y="352425"/>
            <a:ext cx="17621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28" name="Рисунок 1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14900" y="352425"/>
            <a:ext cx="1311275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29" name="Рисунок 1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681413" y="352425"/>
            <a:ext cx="798512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Прямоугольник 15"/>
          <p:cNvSpPr>
            <a:spLocks noChangeArrowheads="1"/>
          </p:cNvSpPr>
          <p:nvPr/>
        </p:nvSpPr>
        <p:spPr bwMode="auto">
          <a:xfrm>
            <a:off x="2393950" y="1074738"/>
            <a:ext cx="69850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>
                <a:solidFill>
                  <a:srgbClr val="8A8A89"/>
                </a:solidFill>
              </a:rPr>
              <a:t>Открытие нового направления РЦИ – участка по изготовлению единичных деталей, прототипов и мелкосерийных партий продукции.</a:t>
            </a: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V="1">
            <a:off x="2322513" y="1074738"/>
            <a:ext cx="0" cy="48577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2527300" y="1535113"/>
            <a:ext cx="671830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defTabSz="1043056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9C674E"/>
                </a:solidFill>
                <a:latin typeface="Arial" pitchFamily="34" charset="0"/>
                <a:cs typeface="Arial" pitchFamily="34" charset="0"/>
              </a:rPr>
              <a:t>ОСНОВНЫЕ ХАРАКТЕРИСТИКИ ОБОРУДОВАНИЯ РЦИ</a:t>
            </a:r>
          </a:p>
        </p:txBody>
      </p:sp>
      <p:sp>
        <p:nvSpPr>
          <p:cNvPr id="30724" name="TextBox 20"/>
          <p:cNvSpPr txBox="1">
            <a:spLocks noChangeArrowheads="1"/>
          </p:cNvSpPr>
          <p:nvPr/>
        </p:nvSpPr>
        <p:spPr bwMode="auto">
          <a:xfrm>
            <a:off x="433388" y="458788"/>
            <a:ext cx="7793037" cy="69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>
            <a:spAutoFit/>
          </a:bodyPr>
          <a:lstStyle/>
          <a:p>
            <a:r>
              <a:rPr lang="ru-RU" sz="2000"/>
              <a:t>РЕГИОНАЛЬНЫЙ ЦЕНТР </a:t>
            </a:r>
          </a:p>
          <a:p>
            <a:r>
              <a:rPr lang="ru-RU" sz="2000"/>
              <a:t>ИНЖИНИРИНГА</a:t>
            </a:r>
          </a:p>
        </p:txBody>
      </p:sp>
      <p:sp>
        <p:nvSpPr>
          <p:cNvPr id="30725" name="Прямоугольник 1"/>
          <p:cNvSpPr>
            <a:spLocks noChangeArrowheads="1"/>
          </p:cNvSpPr>
          <p:nvPr/>
        </p:nvSpPr>
        <p:spPr bwMode="auto">
          <a:xfrm>
            <a:off x="684213" y="1074738"/>
            <a:ext cx="14589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9C674E"/>
                </a:solidFill>
              </a:rPr>
              <a:t>2024 год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33388" y="1804988"/>
          <a:ext cx="10026650" cy="5543550"/>
        </p:xfrm>
        <a:graphic>
          <a:graphicData uri="http://schemas.openxmlformats.org/drawingml/2006/table">
            <a:tbl>
              <a:tblPr/>
              <a:tblGrid>
                <a:gridCol w="33321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513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2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4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3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Наименование оборудования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Характеристики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Стоимость нормо-часа, рубль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38">
                <a:tc rowSpan="5">
                  <a:txBody>
                    <a:bodyPr/>
                    <a:lstStyle/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3-осевой вертикально-фрезерный центр с ЧПУ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Количество одновременно управляемых осей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1600</a:t>
                      </a: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5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Размеры стола, мм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790 × 560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Максимальная мощность на шпинделе, кВт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Максимальная частота вращения шпинделя, об/мин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12000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5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042988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Точность позиционирования суппорта, мм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0,006</a:t>
                      </a: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150">
                <a:tc row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5-осевой вертикально-фрезерный центр с ЧПУ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Количество одновременно управляемых осей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5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Диаметр стола, мм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7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Максимальная мощность на шпинделе, кВт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22,4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32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Максимальная частота вращения шпинделя, об/мин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15000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1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Точность позиционирования суппорта, мм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±0,0050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Повторяемость позиционирования суппорта, мм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±0,0025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7963">
                <a:tc rowSpan="8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Токарный центр с фрезерной функцией и с противошпинделем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Макс. диаметр заготовки над станиной, мм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1420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7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Макс. диаметр заготовки над суппортом, мм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580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31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Макс. длина точения, мм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07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Частота вращения шпинделя, об/мин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3500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5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Мощность двигателя главного шпинделя, (пост./30мин.), кВт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18,5/22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4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Количество одновременно управляемых осей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11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Мощность двигателя приводного инструмента, (пост./30мин.), кВт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3,7/5,5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39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Частота вращения приводных позиций, об/мин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5000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07963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Электроэрозионный проволочно-вырезной станок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Размеры рабочего стола, мм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640х450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2050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07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Размер рабочей ванны, мм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830х730х460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11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Наилучшая шероховатость, HFS - Ra, мкм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0,25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079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Достижимая точность на детали, мкм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+/- 2,0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031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Количество осей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1159" marR="31159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pic>
        <p:nvPicPr>
          <p:cNvPr id="30817" name="Picture 8" descr="C:\Users\s.urnysheva\Downloads\07-04-2017_10-16-51\логотип РЦИ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02425" y="354013"/>
            <a:ext cx="862013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8" name="Рисунок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9363" y="357188"/>
            <a:ext cx="17605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9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87938" y="357188"/>
            <a:ext cx="131127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0" name="Рисунок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6038" y="357188"/>
            <a:ext cx="7969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 descr="D:\Проекты\2017_04_23 Общая\work\logo.-avatarka.-dzhipeg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22363" y="3135313"/>
            <a:ext cx="60007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Прямоугольник 16"/>
          <p:cNvSpPr>
            <a:spLocks noChangeArrowheads="1"/>
          </p:cNvSpPr>
          <p:nvPr/>
        </p:nvSpPr>
        <p:spPr bwMode="auto">
          <a:xfrm>
            <a:off x="1735138" y="3060700"/>
            <a:ext cx="36004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ГБУ ЯО «КОРПОРАЦИЯ РАЗВИТИЯ МСП (БИЗНЕС-ИНКУБАТОР)»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122363" y="3873500"/>
            <a:ext cx="36877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276" name="Picture 2" descr="D:\Проекты\2017_04_18\work\office-phone-icon--25.png"/>
          <p:cNvPicPr>
            <a:picLocks noChangeAspect="1" noChangeArrowheads="1"/>
          </p:cNvPicPr>
          <p:nvPr/>
        </p:nvPicPr>
        <p:blipFill>
          <a:blip r:embed="rId3">
            <a:lum bright="40000"/>
          </a:blip>
          <a:srcRect/>
          <a:stretch>
            <a:fillRect/>
          </a:stretch>
        </p:blipFill>
        <p:spPr bwMode="auto">
          <a:xfrm>
            <a:off x="1223963" y="4940300"/>
            <a:ext cx="22225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2" descr="D:\Проекты\_ЯО\2017_05_17 Меры\work\marker-for-a-pin-point-location-map_211213.png"/>
          <p:cNvPicPr>
            <a:picLocks noChangeAspect="1" noChangeArrowheads="1"/>
          </p:cNvPicPr>
          <p:nvPr/>
        </p:nvPicPr>
        <p:blipFill>
          <a:blip r:embed="rId4">
            <a:lum bright="40000"/>
          </a:blip>
          <a:srcRect/>
          <a:stretch>
            <a:fillRect/>
          </a:stretch>
        </p:blipFill>
        <p:spPr bwMode="auto">
          <a:xfrm>
            <a:off x="1181100" y="4349750"/>
            <a:ext cx="3016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Прямоугольник 22"/>
          <p:cNvSpPr>
            <a:spLocks noChangeArrowheads="1"/>
          </p:cNvSpPr>
          <p:nvPr/>
        </p:nvSpPr>
        <p:spPr bwMode="auto">
          <a:xfrm>
            <a:off x="1101725" y="5565775"/>
            <a:ext cx="460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>
                <a:solidFill>
                  <a:srgbClr val="8A8A89"/>
                </a:solidFill>
                <a:sym typeface="Wingdings" pitchFamily="2" charset="2"/>
              </a:rPr>
              <a:t></a:t>
            </a:r>
            <a:endParaRPr lang="ru-RU" sz="1800" b="1"/>
          </a:p>
        </p:txBody>
      </p:sp>
      <p:pic>
        <p:nvPicPr>
          <p:cNvPr id="54279" name="Picture 4" descr="D:\Проекты\2017_04_18\work\584856a0e0bb315b0f7675a9.png"/>
          <p:cNvPicPr>
            <a:picLocks noChangeAspect="1" noChangeArrowheads="1"/>
          </p:cNvPicPr>
          <p:nvPr/>
        </p:nvPicPr>
        <p:blipFill>
          <a:blip r:embed="rId5">
            <a:lum bright="40000"/>
          </a:blip>
          <a:srcRect/>
          <a:stretch>
            <a:fillRect/>
          </a:stretch>
        </p:blipFill>
        <p:spPr bwMode="auto">
          <a:xfrm>
            <a:off x="1181100" y="6234113"/>
            <a:ext cx="303213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1482725" y="4870450"/>
            <a:ext cx="1838325" cy="3698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defTabSz="104305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4852</a:t>
            </a:r>
            <a:r>
              <a:rPr lang="ru-RU" sz="18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33-33-36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4281" name="Прямоугольник 25"/>
          <p:cNvSpPr>
            <a:spLocks noChangeArrowheads="1"/>
          </p:cNvSpPr>
          <p:nvPr/>
        </p:nvSpPr>
        <p:spPr bwMode="auto">
          <a:xfrm>
            <a:off x="1482725" y="6153150"/>
            <a:ext cx="22653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800"/>
              <a:t> </a:t>
            </a:r>
            <a:r>
              <a:rPr lang="en-US" sz="1800"/>
              <a:t>info@corpmsp76.ru</a:t>
            </a:r>
            <a:endParaRPr lang="ru-RU" sz="1800"/>
          </a:p>
        </p:txBody>
      </p:sp>
      <p:sp>
        <p:nvSpPr>
          <p:cNvPr id="54282" name="Прямоугольник 26"/>
          <p:cNvSpPr>
            <a:spLocks noChangeArrowheads="1"/>
          </p:cNvSpPr>
          <p:nvPr/>
        </p:nvSpPr>
        <p:spPr bwMode="auto">
          <a:xfrm>
            <a:off x="1482725" y="4278313"/>
            <a:ext cx="31337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800"/>
              <a:t> г. Ярославль, ул. Чехова, 2</a:t>
            </a:r>
          </a:p>
        </p:txBody>
      </p:sp>
      <p:sp>
        <p:nvSpPr>
          <p:cNvPr id="54283" name="Прямоугольник 27"/>
          <p:cNvSpPr>
            <a:spLocks noChangeArrowheads="1"/>
          </p:cNvSpPr>
          <p:nvPr/>
        </p:nvSpPr>
        <p:spPr bwMode="auto">
          <a:xfrm>
            <a:off x="1482725" y="5518150"/>
            <a:ext cx="1658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800"/>
              <a:t> </a:t>
            </a:r>
            <a:r>
              <a:rPr lang="en-US" sz="1800"/>
              <a:t>corpmsp76.ru</a:t>
            </a:r>
            <a:endParaRPr lang="ru-RU" sz="1800"/>
          </a:p>
        </p:txBody>
      </p:sp>
      <p:sp>
        <p:nvSpPr>
          <p:cNvPr id="54284" name="Прямоугольник 30"/>
          <p:cNvSpPr>
            <a:spLocks noChangeArrowheads="1"/>
          </p:cNvSpPr>
          <p:nvPr/>
        </p:nvSpPr>
        <p:spPr bwMode="auto">
          <a:xfrm>
            <a:off x="6524625" y="3060700"/>
            <a:ext cx="36004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РЕГИОНАЛЬНЫЙ ЦЕНТР ИНЖИНИРИНГА</a:t>
            </a: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5913438" y="3873500"/>
            <a:ext cx="368617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286" name="Picture 2" descr="D:\Проекты\2017_04_18\work\office-phone-icon--25.png"/>
          <p:cNvPicPr>
            <a:picLocks noChangeAspect="1" noChangeArrowheads="1"/>
          </p:cNvPicPr>
          <p:nvPr/>
        </p:nvPicPr>
        <p:blipFill>
          <a:blip r:embed="rId3">
            <a:lum bright="40000"/>
          </a:blip>
          <a:srcRect/>
          <a:stretch>
            <a:fillRect/>
          </a:stretch>
        </p:blipFill>
        <p:spPr bwMode="auto">
          <a:xfrm>
            <a:off x="6013450" y="4940300"/>
            <a:ext cx="22225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7" name="Picture 2" descr="D:\Проекты\_ЯО\2017_05_17 Меры\work\marker-for-a-pin-point-location-map_211213.png"/>
          <p:cNvPicPr>
            <a:picLocks noChangeAspect="1" noChangeArrowheads="1"/>
          </p:cNvPicPr>
          <p:nvPr/>
        </p:nvPicPr>
        <p:blipFill>
          <a:blip r:embed="rId4">
            <a:lum bright="40000"/>
          </a:blip>
          <a:srcRect/>
          <a:stretch>
            <a:fillRect/>
          </a:stretch>
        </p:blipFill>
        <p:spPr bwMode="auto">
          <a:xfrm>
            <a:off x="5972175" y="4349750"/>
            <a:ext cx="300038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8" name="Прямоугольник 34"/>
          <p:cNvSpPr>
            <a:spLocks noChangeArrowheads="1"/>
          </p:cNvSpPr>
          <p:nvPr/>
        </p:nvSpPr>
        <p:spPr bwMode="auto">
          <a:xfrm>
            <a:off x="5891213" y="5565775"/>
            <a:ext cx="4619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>
                <a:solidFill>
                  <a:srgbClr val="8A8A89"/>
                </a:solidFill>
                <a:sym typeface="Wingdings" pitchFamily="2" charset="2"/>
              </a:rPr>
              <a:t></a:t>
            </a:r>
            <a:endParaRPr lang="ru-RU" sz="1800" b="1"/>
          </a:p>
        </p:txBody>
      </p:sp>
      <p:pic>
        <p:nvPicPr>
          <p:cNvPr id="54289" name="Picture 4" descr="D:\Проекты\2017_04_18\work\584856a0e0bb315b0f7675a9.png"/>
          <p:cNvPicPr>
            <a:picLocks noChangeAspect="1" noChangeArrowheads="1"/>
          </p:cNvPicPr>
          <p:nvPr/>
        </p:nvPicPr>
        <p:blipFill>
          <a:blip r:embed="rId5">
            <a:lum bright="40000"/>
          </a:blip>
          <a:srcRect/>
          <a:stretch>
            <a:fillRect/>
          </a:stretch>
        </p:blipFill>
        <p:spPr bwMode="auto">
          <a:xfrm>
            <a:off x="5972175" y="6234113"/>
            <a:ext cx="301625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Прямоугольник 36"/>
          <p:cNvSpPr/>
          <p:nvPr/>
        </p:nvSpPr>
        <p:spPr>
          <a:xfrm>
            <a:off x="6272213" y="4870450"/>
            <a:ext cx="1839912" cy="3698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defTabSz="104305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485</a:t>
            </a:r>
            <a:r>
              <a:rPr lang="ru-RU" sz="18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5) </a:t>
            </a:r>
            <a:r>
              <a:rPr lang="ru-RU" sz="1800" dirty="0">
                <a:latin typeface="Arial" pitchFamily="34" charset="0"/>
                <a:cs typeface="Arial" pitchFamily="34" charset="0"/>
              </a:rPr>
              <a:t>23-16-02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272213" y="6153150"/>
            <a:ext cx="1674812" cy="369888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defTabSz="1043056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rci76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@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mail.ru</a:t>
            </a:r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4292" name="Прямоугольник 38"/>
          <p:cNvSpPr>
            <a:spLocks noChangeArrowheads="1"/>
          </p:cNvSpPr>
          <p:nvPr/>
        </p:nvSpPr>
        <p:spPr bwMode="auto">
          <a:xfrm>
            <a:off x="6272213" y="4138613"/>
            <a:ext cx="44545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800"/>
              <a:t>г. Рыбинск, ул. Глеба Успенского, 2а офис 108</a:t>
            </a:r>
          </a:p>
        </p:txBody>
      </p:sp>
      <p:sp>
        <p:nvSpPr>
          <p:cNvPr id="54293" name="Прямоугольник 39"/>
          <p:cNvSpPr>
            <a:spLocks noChangeArrowheads="1"/>
          </p:cNvSpPr>
          <p:nvPr/>
        </p:nvSpPr>
        <p:spPr bwMode="auto">
          <a:xfrm>
            <a:off x="6272213" y="5518150"/>
            <a:ext cx="1095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800"/>
              <a:t> </a:t>
            </a:r>
            <a:r>
              <a:rPr lang="en-US" sz="1800"/>
              <a:t>rci</a:t>
            </a:r>
            <a:r>
              <a:rPr lang="ru-RU" sz="1800"/>
              <a:t>-</a:t>
            </a:r>
            <a:r>
              <a:rPr lang="en-US" sz="1800"/>
              <a:t>76.ru</a:t>
            </a:r>
            <a:endParaRPr lang="ru-RU" sz="1800"/>
          </a:p>
        </p:txBody>
      </p:sp>
      <p:pic>
        <p:nvPicPr>
          <p:cNvPr id="54294" name="Picture 8" descr="C:\Users\s.urnysheva\Downloads\07-04-2017_10-16-51\логотип РЦИ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91188" y="3108325"/>
            <a:ext cx="862012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5" name="Picture 8" descr="C:\Users\s.urnysheva\Downloads\07-04-2017_10-16-51\логотип РЦИ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407"/>
          <a:stretch>
            <a:fillRect/>
          </a:stretch>
        </p:blipFill>
        <p:spPr bwMode="auto">
          <a:xfrm>
            <a:off x="3863975" y="1114425"/>
            <a:ext cx="2689225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6" name="Picture 8" descr="C:\Users\s.urnysheva\Downloads\07-04-2017_10-16-51\логотип РЦИ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58050" y="239713"/>
            <a:ext cx="862013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7" name="Рисунок 2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153400" y="244475"/>
            <a:ext cx="17621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8" name="Рисунок 4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643563" y="244475"/>
            <a:ext cx="1311275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99" name="Рисунок 4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410075" y="244475"/>
            <a:ext cx="798513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6956</TotalTime>
  <Words>562</Words>
  <Application>Microsoft Office PowerPoint</Application>
  <PresentationFormat>Произвольный</PresentationFormat>
  <Paragraphs>119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Times New Roman</vt:lpstr>
      <vt:lpstr>Wingdings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БЕЛОВ Станислав Олегович</dc:creator>
  <cp:lastModifiedBy>Михайленко Анна Владимировна</cp:lastModifiedBy>
  <cp:revision>554</cp:revision>
  <cp:lastPrinted>2022-05-19T12:41:01Z</cp:lastPrinted>
  <dcterms:created xsi:type="dcterms:W3CDTF">2017-04-13T16:54:49Z</dcterms:created>
  <dcterms:modified xsi:type="dcterms:W3CDTF">2024-02-20T07:19:36Z</dcterms:modified>
</cp:coreProperties>
</file>