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4" r:id="rId5"/>
    <p:sldMasterId id="2147483687" r:id="rId6"/>
  </p:sldMasterIdLst>
  <p:notesMasterIdLst>
    <p:notesMasterId r:id="rId41"/>
  </p:notesMasterIdLst>
  <p:handoutMasterIdLst>
    <p:handoutMasterId r:id="rId42"/>
  </p:handoutMasterIdLst>
  <p:sldIdLst>
    <p:sldId id="419" r:id="rId7"/>
    <p:sldId id="447" r:id="rId8"/>
    <p:sldId id="425" r:id="rId9"/>
    <p:sldId id="448" r:id="rId10"/>
    <p:sldId id="442" r:id="rId11"/>
    <p:sldId id="443" r:id="rId12"/>
    <p:sldId id="444" r:id="rId13"/>
    <p:sldId id="445" r:id="rId14"/>
    <p:sldId id="453" r:id="rId15"/>
    <p:sldId id="421" r:id="rId16"/>
    <p:sldId id="422" r:id="rId17"/>
    <p:sldId id="429" r:id="rId18"/>
    <p:sldId id="461" r:id="rId19"/>
    <p:sldId id="436" r:id="rId20"/>
    <p:sldId id="438" r:id="rId21"/>
    <p:sldId id="430" r:id="rId22"/>
    <p:sldId id="454" r:id="rId23"/>
    <p:sldId id="455" r:id="rId24"/>
    <p:sldId id="456" r:id="rId25"/>
    <p:sldId id="457" r:id="rId26"/>
    <p:sldId id="432" r:id="rId27"/>
    <p:sldId id="449" r:id="rId28"/>
    <p:sldId id="450" r:id="rId29"/>
    <p:sldId id="462" r:id="rId30"/>
    <p:sldId id="463" r:id="rId31"/>
    <p:sldId id="464" r:id="rId32"/>
    <p:sldId id="465" r:id="rId33"/>
    <p:sldId id="466" r:id="rId34"/>
    <p:sldId id="451" r:id="rId35"/>
    <p:sldId id="452" r:id="rId36"/>
    <p:sldId id="458" r:id="rId37"/>
    <p:sldId id="459" r:id="rId38"/>
    <p:sldId id="460" r:id="rId39"/>
    <p:sldId id="407" r:id="rId40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хов Александр Эдуардович" initials="VP" lastIdx="82" clrIdx="0">
    <p:extLst>
      <p:ext uri="{19B8F6BF-5375-455C-9EA6-DF929625EA0E}">
        <p15:presenceInfo xmlns:p15="http://schemas.microsoft.com/office/powerpoint/2012/main" userId="Ольхов Александр Эдуардович" providerId="None"/>
      </p:ext>
    </p:extLst>
  </p:cmAuthor>
  <p:cmAuthor id="2" name="Шутова Екатерина Евгеньевна" initials="ШЕЕ" lastIdx="61" clrIdx="1">
    <p:extLst>
      <p:ext uri="{19B8F6BF-5375-455C-9EA6-DF929625EA0E}">
        <p15:presenceInfo xmlns:p15="http://schemas.microsoft.com/office/powerpoint/2012/main" userId="S-1-5-21-3277741452-663078220-263377001-251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74E"/>
    <a:srgbClr val="984807"/>
    <a:srgbClr val="F8F0E8"/>
    <a:srgbClr val="EEDCCA"/>
    <a:srgbClr val="CCA898"/>
    <a:srgbClr val="DDC4B9"/>
    <a:srgbClr val="A63D2C"/>
    <a:srgbClr val="359039"/>
    <a:srgbClr val="E3B4A7"/>
    <a:srgbClr val="8D1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449" autoAdjust="0"/>
    <p:restoredTop sz="74057" autoAdjust="0"/>
  </p:normalViewPr>
  <p:slideViewPr>
    <p:cSldViewPr>
      <p:cViewPr varScale="1">
        <p:scale>
          <a:sx n="149" d="100"/>
          <a:sy n="149" d="100"/>
        </p:scale>
        <p:origin x="23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2022" y="-102"/>
      </p:cViewPr>
      <p:guideLst>
        <p:guide orient="horz" pos="2880"/>
        <p:guide pos="2160"/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A6F55-19BD-47B0-A90A-AD0486597D73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E622D-BA43-409D-8B3D-4D0AB10F6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75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435C9-6653-4B43-8B59-3D76BF9B80E4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75C0C-0FA6-4B32-9CAD-79ABD974D1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3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21F4-9E78-4003-BECE-7F0906F2E4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66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534F6D-94CE-4946-A028-E5A5D0A9C5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92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534F6D-94CE-4946-A028-E5A5D0A9C5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152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534F6D-94CE-4946-A028-E5A5D0A9C5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78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534F6D-94CE-4946-A028-E5A5D0A9C5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952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469900"/>
            <a:ext cx="4171950" cy="2347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941C1-E526-41B0-AA77-789D90D0589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440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2113" y="469900"/>
            <a:ext cx="4168775" cy="23463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7941C1-E526-41B0-AA77-789D90D0589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536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21F4-9E78-4003-BECE-7F0906F2E4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72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74D9-4F22-4F2D-9015-8C4ED93F6D7D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0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39D7A-0F77-4047-B6F3-41DCA6734FD9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2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C2DB-E228-46CE-BB41-22AC00402C90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7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0495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2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20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9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9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64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447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55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EBB4-DFB0-4390-803D-953423982DBF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80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11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5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43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68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3349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14F32-F091-4324-8A11-32A660CD0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7905" y="1324115"/>
            <a:ext cx="4428827" cy="1314450"/>
          </a:xfrm>
        </p:spPr>
        <p:txBody>
          <a:bodyPr lIns="0" tIns="0" rIns="0" bIns="0" anchor="b">
            <a:noAutofit/>
          </a:bodyPr>
          <a:lstStyle>
            <a:lvl1pPr algn="r">
              <a:defRPr sz="45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5565CF-3F10-4817-99C9-DB5926C36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7904" y="2814777"/>
            <a:ext cx="4428828" cy="1128573"/>
          </a:xfrm>
        </p:spPr>
        <p:txBody>
          <a:bodyPr lIns="0" tIns="0" rIns="0" bIns="0"/>
          <a:lstStyle>
            <a:lvl1pPr marL="0" indent="0" algn="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</a:t>
            </a:r>
          </a:p>
          <a:p>
            <a:r>
              <a:rPr lang="ru-RU" dirty="0"/>
              <a:t>подзаголовка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F85794-205E-4B6E-88C9-6DFA0DB2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BD83-6507-48CD-B214-6D280CDD5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1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56">
          <p15:clr>
            <a:srgbClr val="FBAE40"/>
          </p15:clr>
        </p15:guide>
        <p15:guide id="4" orient="horz" pos="123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рмац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6E081-EB60-40C4-8712-7C5B4A6D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64" y="583053"/>
            <a:ext cx="7886701" cy="446854"/>
          </a:xfr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87DA22-FB47-4F92-8A34-8AA50EA9D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63" y="1329612"/>
            <a:ext cx="7886700" cy="3263504"/>
          </a:xfrm>
        </p:spPr>
        <p:txBody>
          <a:bodyPr lIns="0" tIns="0" rIns="0" bIns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36122F-86AB-41EC-A2E4-7738CE81EA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EBD83-6507-48CD-B214-6D280CDD5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53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74">
          <p15:clr>
            <a:srgbClr val="FBAE40"/>
          </p15:clr>
        </p15:guide>
        <p15:guide id="4" orient="horz" pos="48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bg>
      <p:bgPr>
        <a:solidFill>
          <a:srgbClr val="3C3C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C086E39-2206-4092-A8EF-9A428F6D9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8BEBD83-6507-48CD-B214-6D280CDD5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B1C634F-898A-4514-A36F-F9D258731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475" y="344725"/>
            <a:ext cx="7886700" cy="746936"/>
          </a:xfrm>
        </p:spPr>
        <p:txBody>
          <a:bodyPr lIns="0" tIns="0" rIns="0" bIns="0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Последний слайд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7CFD2-6046-406F-97C6-F20C94B9B746}"/>
              </a:ext>
            </a:extLst>
          </p:cNvPr>
          <p:cNvSpPr txBox="1"/>
          <p:nvPr userDrawn="1"/>
        </p:nvSpPr>
        <p:spPr>
          <a:xfrm>
            <a:off x="4734018" y="3740830"/>
            <a:ext cx="3290671" cy="4154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/>
            <a:r>
              <a:rPr lang="en-US" sz="1350" dirty="0">
                <a:solidFill>
                  <a:schemeClr val="bg1"/>
                </a:solidFill>
              </a:rPr>
              <a:t>invest76@.com</a:t>
            </a:r>
            <a:endParaRPr lang="ru-RU" sz="1350" dirty="0">
              <a:solidFill>
                <a:schemeClr val="bg1"/>
              </a:solidFill>
            </a:endParaRPr>
          </a:p>
          <a:p>
            <a:pPr lvl="0"/>
            <a:r>
              <a:rPr lang="ru-RU" sz="1350" dirty="0">
                <a:solidFill>
                  <a:schemeClr val="bg1"/>
                </a:solidFill>
              </a:rPr>
              <a:t>г. Ярославль, ул. Свободы, 62</a:t>
            </a:r>
          </a:p>
        </p:txBody>
      </p:sp>
    </p:spTree>
    <p:extLst>
      <p:ext uri="{BB962C8B-B14F-4D97-AF65-F5344CB8AC3E}">
        <p14:creationId xmlns:p14="http://schemas.microsoft.com/office/powerpoint/2010/main" val="1009177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82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D4B9-560E-44CA-879D-B78E6E1EF8A0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7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7B8B-CDEF-40C5-9FC2-702A4445B119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9737-29EA-4443-9290-F667A1800D47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5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B8B8-D9E5-4527-8289-096A2DB8E09D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0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C4CA-248C-4874-BAB3-E01B9C416F65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9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0DA6-E15F-4C75-B583-BBF6E792A713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1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D1BE-1876-4C8B-B107-60B6D3E8A998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4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19D9-61EF-4205-BBD9-C85105081C68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18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44651-4FD9-4BB8-B552-06EBB4CC7C6A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7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D197D-DA32-44DC-AF10-C994F89C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58D823-58C8-436E-AD82-CE4FFE33D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26317-CD94-4948-8AA3-1164A4ED9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EBD83-6507-48CD-B214-6D280CDD5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microsoft.com/office/2007/relationships/hdphoto" Target="../media/hdphoto8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3" Type="http://schemas.openxmlformats.org/officeDocument/2006/relationships/image" Target="../media/image10.png"/><Relationship Id="rId12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NUL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12958" r="20" b="52646"/>
          <a:stretch>
            <a:fillRect/>
          </a:stretch>
        </p:blipFill>
        <p:spPr>
          <a:xfrm>
            <a:off x="1872" y="1123947"/>
            <a:ext cx="9144000" cy="1765301"/>
          </a:xfrm>
          <a:custGeom>
            <a:avLst/>
            <a:gdLst>
              <a:gd name="connsiteX0" fmla="*/ 0 w 12192000"/>
              <a:gd name="connsiteY0" fmla="*/ 0 h 2353734"/>
              <a:gd name="connsiteX1" fmla="*/ 12192000 w 12192000"/>
              <a:gd name="connsiteY1" fmla="*/ 0 h 2353734"/>
              <a:gd name="connsiteX2" fmla="*/ 12192000 w 12192000"/>
              <a:gd name="connsiteY2" fmla="*/ 2353734 h 2353734"/>
              <a:gd name="connsiteX3" fmla="*/ 0 w 12192000"/>
              <a:gd name="connsiteY3" fmla="*/ 2353734 h 235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53734">
                <a:moveTo>
                  <a:pt x="0" y="0"/>
                </a:moveTo>
                <a:lnTo>
                  <a:pt x="12192000" y="0"/>
                </a:lnTo>
                <a:lnTo>
                  <a:pt x="12192000" y="2353734"/>
                </a:lnTo>
                <a:lnTo>
                  <a:pt x="0" y="2353734"/>
                </a:lnTo>
                <a:close/>
              </a:path>
            </a:pathLst>
          </a:custGeom>
        </p:spPr>
      </p:pic>
      <p:sp>
        <p:nvSpPr>
          <p:cNvPr id="26" name="Полилиния 25"/>
          <p:cNvSpPr/>
          <p:nvPr/>
        </p:nvSpPr>
        <p:spPr>
          <a:xfrm>
            <a:off x="6600217" y="0"/>
            <a:ext cx="2545655" cy="5143500"/>
          </a:xfrm>
          <a:custGeom>
            <a:avLst/>
            <a:gdLst>
              <a:gd name="connsiteX0" fmla="*/ 1582702 w 3394207"/>
              <a:gd name="connsiteY0" fmla="*/ 0 h 6858000"/>
              <a:gd name="connsiteX1" fmla="*/ 3394207 w 3394207"/>
              <a:gd name="connsiteY1" fmla="*/ 0 h 6858000"/>
              <a:gd name="connsiteX2" fmla="*/ 3394207 w 3394207"/>
              <a:gd name="connsiteY2" fmla="*/ 726988 h 6858000"/>
              <a:gd name="connsiteX3" fmla="*/ 2406471 w 3394207"/>
              <a:gd name="connsiteY3" fmla="*/ 726988 h 6858000"/>
              <a:gd name="connsiteX4" fmla="*/ 1448710 w 3394207"/>
              <a:gd name="connsiteY4" fmla="*/ 1042106 h 6858000"/>
              <a:gd name="connsiteX5" fmla="*/ 1126149 w 3394207"/>
              <a:gd name="connsiteY5" fmla="*/ 1908060 h 6858000"/>
              <a:gd name="connsiteX6" fmla="*/ 1294873 w 3394207"/>
              <a:gd name="connsiteY6" fmla="*/ 2577996 h 6858000"/>
              <a:gd name="connsiteX7" fmla="*/ 1751422 w 3394207"/>
              <a:gd name="connsiteY7" fmla="*/ 2999807 h 6858000"/>
              <a:gd name="connsiteX8" fmla="*/ 2595045 w 3394207"/>
              <a:gd name="connsiteY8" fmla="*/ 3133795 h 6858000"/>
              <a:gd name="connsiteX9" fmla="*/ 3394207 w 3394207"/>
              <a:gd name="connsiteY9" fmla="*/ 3133795 h 6858000"/>
              <a:gd name="connsiteX10" fmla="*/ 3394207 w 3394207"/>
              <a:gd name="connsiteY10" fmla="*/ 3967493 h 6858000"/>
              <a:gd name="connsiteX11" fmla="*/ 3380126 w 3394207"/>
              <a:gd name="connsiteY11" fmla="*/ 3967493 h 6858000"/>
              <a:gd name="connsiteX12" fmla="*/ 2762917 w 3394207"/>
              <a:gd name="connsiteY12" fmla="*/ 4074380 h 6858000"/>
              <a:gd name="connsiteX13" fmla="*/ 2306872 w 3394207"/>
              <a:gd name="connsiteY13" fmla="*/ 4489446 h 6858000"/>
              <a:gd name="connsiteX14" fmla="*/ 1609061 w 3394207"/>
              <a:gd name="connsiteY14" fmla="*/ 5685366 h 6858000"/>
              <a:gd name="connsiteX15" fmla="*/ 992360 w 3394207"/>
              <a:gd name="connsiteY15" fmla="*/ 6858000 h 6858000"/>
              <a:gd name="connsiteX16" fmla="*/ 0 w 3394207"/>
              <a:gd name="connsiteY16" fmla="*/ 6858000 h 6858000"/>
              <a:gd name="connsiteX17" fmla="*/ 863137 w 3394207"/>
              <a:gd name="connsiteY17" fmla="*/ 5218040 h 6858000"/>
              <a:gd name="connsiteX18" fmla="*/ 1483448 w 3394207"/>
              <a:gd name="connsiteY18" fmla="*/ 4290054 h 6858000"/>
              <a:gd name="connsiteX19" fmla="*/ 1989621 w 3394207"/>
              <a:gd name="connsiteY19" fmla="*/ 3885612 h 6858000"/>
              <a:gd name="connsiteX20" fmla="*/ 741556 w 3394207"/>
              <a:gd name="connsiteY20" fmla="*/ 3235913 h 6858000"/>
              <a:gd name="connsiteX21" fmla="*/ 312301 w 3394207"/>
              <a:gd name="connsiteY21" fmla="*/ 1901857 h 6858000"/>
              <a:gd name="connsiteX22" fmla="*/ 565387 w 3394207"/>
              <a:gd name="connsiteY22" fmla="*/ 803363 h 6858000"/>
              <a:gd name="connsiteX23" fmla="*/ 1212992 w 3394207"/>
              <a:gd name="connsiteY23" fmla="*/ 126411 h 6858000"/>
              <a:gd name="connsiteX24" fmla="*/ 1569942 w 3394207"/>
              <a:gd name="connsiteY24" fmla="*/ 24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94207" h="6858000">
                <a:moveTo>
                  <a:pt x="1582702" y="0"/>
                </a:moveTo>
                <a:lnTo>
                  <a:pt x="3394207" y="0"/>
                </a:lnTo>
                <a:lnTo>
                  <a:pt x="3394207" y="726988"/>
                </a:lnTo>
                <a:lnTo>
                  <a:pt x="2406471" y="726988"/>
                </a:lnTo>
                <a:cubicBezTo>
                  <a:pt x="1983005" y="726988"/>
                  <a:pt x="1663752" y="832027"/>
                  <a:pt x="1448710" y="1042106"/>
                </a:cubicBezTo>
                <a:cubicBezTo>
                  <a:pt x="1233669" y="1252185"/>
                  <a:pt x="1126149" y="1540836"/>
                  <a:pt x="1126149" y="1908060"/>
                </a:cubicBezTo>
                <a:cubicBezTo>
                  <a:pt x="1126149" y="2162801"/>
                  <a:pt x="1182390" y="2386113"/>
                  <a:pt x="1294873" y="2577996"/>
                </a:cubicBezTo>
                <a:cubicBezTo>
                  <a:pt x="1407356" y="2769879"/>
                  <a:pt x="1559539" y="2910483"/>
                  <a:pt x="1751422" y="2999807"/>
                </a:cubicBezTo>
                <a:cubicBezTo>
                  <a:pt x="1943305" y="3089132"/>
                  <a:pt x="2224513" y="3133795"/>
                  <a:pt x="2595045" y="3133795"/>
                </a:cubicBezTo>
                <a:lnTo>
                  <a:pt x="3394207" y="3133795"/>
                </a:lnTo>
                <a:lnTo>
                  <a:pt x="3394207" y="3967493"/>
                </a:lnTo>
                <a:lnTo>
                  <a:pt x="3380126" y="3967493"/>
                </a:lnTo>
                <a:cubicBezTo>
                  <a:pt x="3115719" y="3967493"/>
                  <a:pt x="2909982" y="4003122"/>
                  <a:pt x="2762917" y="4074380"/>
                </a:cubicBezTo>
                <a:cubicBezTo>
                  <a:pt x="2615851" y="4145638"/>
                  <a:pt x="2463836" y="4283994"/>
                  <a:pt x="2306872" y="4489446"/>
                </a:cubicBezTo>
                <a:cubicBezTo>
                  <a:pt x="2149907" y="4694898"/>
                  <a:pt x="1917304" y="5093538"/>
                  <a:pt x="1609061" y="5685366"/>
                </a:cubicBezTo>
                <a:lnTo>
                  <a:pt x="992360" y="6858000"/>
                </a:lnTo>
                <a:lnTo>
                  <a:pt x="0" y="6858000"/>
                </a:lnTo>
                <a:lnTo>
                  <a:pt x="863137" y="5218040"/>
                </a:lnTo>
                <a:cubicBezTo>
                  <a:pt x="1041786" y="4877282"/>
                  <a:pt x="1248557" y="4567954"/>
                  <a:pt x="1483448" y="4290054"/>
                </a:cubicBezTo>
                <a:cubicBezTo>
                  <a:pt x="1599239" y="4153586"/>
                  <a:pt x="1767964" y="4018771"/>
                  <a:pt x="1989621" y="3885612"/>
                </a:cubicBezTo>
                <a:cubicBezTo>
                  <a:pt x="1443748" y="3793030"/>
                  <a:pt x="1027726" y="3576464"/>
                  <a:pt x="741556" y="3235913"/>
                </a:cubicBezTo>
                <a:cubicBezTo>
                  <a:pt x="455386" y="2895363"/>
                  <a:pt x="312301" y="2450677"/>
                  <a:pt x="312301" y="1901857"/>
                </a:cubicBezTo>
                <a:cubicBezTo>
                  <a:pt x="312301" y="1485267"/>
                  <a:pt x="396663" y="1119102"/>
                  <a:pt x="565387" y="803363"/>
                </a:cubicBezTo>
                <a:cubicBezTo>
                  <a:pt x="734112" y="487625"/>
                  <a:pt x="949980" y="261974"/>
                  <a:pt x="1212992" y="126411"/>
                </a:cubicBezTo>
                <a:cubicBezTo>
                  <a:pt x="1311621" y="75575"/>
                  <a:pt x="1430605" y="34270"/>
                  <a:pt x="1569942" y="2497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60000" dirty="0">
              <a:solidFill>
                <a:srgbClr val="FFCA00"/>
              </a:solidFill>
              <a:latin typeface="Arial Narrow" panose="020B0606020202030204" pitchFamily="34" charset="0"/>
              <a:cs typeface="LilyUPC" panose="020B0604020202020204" pitchFamily="34" charset="-34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6063343" y="-17145"/>
            <a:ext cx="3080657" cy="3779520"/>
          </a:xfrm>
          <a:custGeom>
            <a:avLst/>
            <a:gdLst>
              <a:gd name="connsiteX0" fmla="*/ 1112963 w 4107543"/>
              <a:gd name="connsiteY0" fmla="*/ 0 h 4978400"/>
              <a:gd name="connsiteX1" fmla="*/ 4107543 w 4107543"/>
              <a:gd name="connsiteY1" fmla="*/ 0 h 4978400"/>
              <a:gd name="connsiteX2" fmla="*/ 4107543 w 4107543"/>
              <a:gd name="connsiteY2" fmla="*/ 4629725 h 4978400"/>
              <a:gd name="connsiteX3" fmla="*/ 4082922 w 4107543"/>
              <a:gd name="connsiteY3" fmla="*/ 4644683 h 4978400"/>
              <a:gd name="connsiteX4" fmla="*/ 2764972 w 4107543"/>
              <a:gd name="connsiteY4" fmla="*/ 4978400 h 4978400"/>
              <a:gd name="connsiteX5" fmla="*/ 0 w 4107543"/>
              <a:gd name="connsiteY5" fmla="*/ 2213428 h 4978400"/>
              <a:gd name="connsiteX6" fmla="*/ 1006193 w 4107543"/>
              <a:gd name="connsiteY6" fmla="*/ 79841 h 49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7543" h="4978400">
                <a:moveTo>
                  <a:pt x="1112963" y="0"/>
                </a:moveTo>
                <a:lnTo>
                  <a:pt x="4107543" y="0"/>
                </a:lnTo>
                <a:lnTo>
                  <a:pt x="4107543" y="4629725"/>
                </a:lnTo>
                <a:lnTo>
                  <a:pt x="4082922" y="4644683"/>
                </a:lnTo>
                <a:cubicBezTo>
                  <a:pt x="3691144" y="4857510"/>
                  <a:pt x="3242176" y="4978400"/>
                  <a:pt x="2764972" y="4978400"/>
                </a:cubicBezTo>
                <a:cubicBezTo>
                  <a:pt x="1237920" y="4978400"/>
                  <a:pt x="0" y="3740480"/>
                  <a:pt x="0" y="2213428"/>
                </a:cubicBezTo>
                <a:cubicBezTo>
                  <a:pt x="0" y="1354461"/>
                  <a:pt x="391686" y="586978"/>
                  <a:pt x="1006193" y="79841"/>
                </a:cubicBezTo>
                <a:close/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Полилиния 21"/>
          <p:cNvSpPr/>
          <p:nvPr/>
        </p:nvSpPr>
        <p:spPr>
          <a:xfrm>
            <a:off x="5308275" y="-17145"/>
            <a:ext cx="3835726" cy="4534587"/>
          </a:xfrm>
          <a:custGeom>
            <a:avLst/>
            <a:gdLst>
              <a:gd name="connsiteX0" fmla="*/ 722384 w 5116797"/>
              <a:gd name="connsiteY0" fmla="*/ 0 h 5985156"/>
              <a:gd name="connsiteX1" fmla="*/ 5116797 w 5116797"/>
              <a:gd name="connsiteY1" fmla="*/ 0 h 5985156"/>
              <a:gd name="connsiteX2" fmla="*/ 5116797 w 5116797"/>
              <a:gd name="connsiteY2" fmla="*/ 5733795 h 5985156"/>
              <a:gd name="connsiteX3" fmla="*/ 4893326 w 5116797"/>
              <a:gd name="connsiteY3" fmla="*/ 5815587 h 5985156"/>
              <a:gd name="connsiteX4" fmla="*/ 3771729 w 5116797"/>
              <a:gd name="connsiteY4" fmla="*/ 5985156 h 5985156"/>
              <a:gd name="connsiteX5" fmla="*/ 0 w 5116797"/>
              <a:gd name="connsiteY5" fmla="*/ 2213427 h 5985156"/>
              <a:gd name="connsiteX6" fmla="*/ 644153 w 5116797"/>
              <a:gd name="connsiteY6" fmla="*/ 104618 h 598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6797" h="5985156">
                <a:moveTo>
                  <a:pt x="722384" y="0"/>
                </a:moveTo>
                <a:lnTo>
                  <a:pt x="5116797" y="0"/>
                </a:lnTo>
                <a:lnTo>
                  <a:pt x="5116797" y="5733795"/>
                </a:lnTo>
                <a:lnTo>
                  <a:pt x="4893326" y="5815587"/>
                </a:lnTo>
                <a:cubicBezTo>
                  <a:pt x="4539014" y="5925789"/>
                  <a:pt x="4162304" y="5985156"/>
                  <a:pt x="3771729" y="5985156"/>
                </a:cubicBezTo>
                <a:cubicBezTo>
                  <a:pt x="1688661" y="5985156"/>
                  <a:pt x="0" y="4296495"/>
                  <a:pt x="0" y="2213427"/>
                </a:cubicBezTo>
                <a:cubicBezTo>
                  <a:pt x="0" y="1432277"/>
                  <a:pt x="237468" y="706590"/>
                  <a:pt x="644153" y="104618"/>
                </a:cubicBezTo>
                <a:close/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6379785" y="2775214"/>
            <a:ext cx="1223886" cy="1702224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200651" y="2179357"/>
            <a:ext cx="1779914" cy="912313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840286" y="1715002"/>
            <a:ext cx="2003427" cy="6299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200650" y="279395"/>
            <a:ext cx="1685925" cy="68054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08" y="3247297"/>
            <a:ext cx="460479" cy="46047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74" y="1960225"/>
            <a:ext cx="420625" cy="42062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99" y="666505"/>
            <a:ext cx="532125" cy="53212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72" y="182760"/>
            <a:ext cx="494927" cy="49492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98" y="1562001"/>
            <a:ext cx="373799" cy="37379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53" y="1553721"/>
            <a:ext cx="392687" cy="3917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715" y="3193423"/>
            <a:ext cx="5069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</a:rPr>
              <a:t>МЕРЫ ПОДДЕРЖКИ 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</a:rPr>
              <a:t>ИНВЕСТОРОВ 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</a:rPr>
              <a:t>В ЯРОСЛАВСКОЙ ОБЛАСТИ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20" name="Picture 4" descr="https://sun9-58.userapi.com/impf/c852216/v852216827/1ae699/uE7dn58T_VE.jpg?size=604x604&amp;quality=96&amp;sign=1d42f0cb4a947c77c4964f3f77450fb8&amp;type=album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325" b="51159" l="9934" r="89901">
                        <a14:foregroundMark x1="57781" y1="39570" x2="57781" y2="39570"/>
                        <a14:foregroundMark x1="54139" y1="45199" x2="54139" y2="45199"/>
                        <a14:foregroundMark x1="50000" y1="47848" x2="50000" y2="47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78" b="47640"/>
          <a:stretch/>
        </p:blipFill>
        <p:spPr bwMode="auto">
          <a:xfrm>
            <a:off x="-718892" y="44714"/>
            <a:ext cx="2466639" cy="7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65188" y="119567"/>
            <a:ext cx="352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A332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Министерство инвестиций и </a:t>
            </a:r>
            <a:endParaRPr lang="ru-RU" sz="1200" b="1" dirty="0" smtClean="0">
              <a:solidFill>
                <a:srgbClr val="4A332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200" b="1" dirty="0" smtClean="0">
                <a:solidFill>
                  <a:srgbClr val="4A332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промышленности</a:t>
            </a:r>
            <a:endParaRPr lang="ru-RU" sz="1200" dirty="0">
              <a:solidFill>
                <a:srgbClr val="4A332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200" dirty="0">
                <a:solidFill>
                  <a:srgbClr val="4A332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Ярославской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6314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886" y="184218"/>
            <a:ext cx="779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egoe UI Light" panose="020B0502040204020203" pitchFamily="34" charset="0"/>
              </a:rPr>
              <a:t>Территории опережающего развития </a:t>
            </a:r>
          </a:p>
        </p:txBody>
      </p:sp>
      <p:sp>
        <p:nvSpPr>
          <p:cNvPr id="145" name="Номер слайда 6">
            <a:extLst>
              <a:ext uri="{FF2B5EF4-FFF2-40B4-BE49-F238E27FC236}">
                <a16:creationId xmlns:a16="http://schemas.microsoft.com/office/drawing/2014/main" id="{047F0539-F27E-4B76-9188-93D5D42C46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457950" y="4564786"/>
            <a:ext cx="20574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395536" y="1878246"/>
            <a:ext cx="3498444" cy="1753016"/>
            <a:chOff x="1293364" y="1504935"/>
            <a:chExt cx="2952328" cy="1502231"/>
          </a:xfrm>
        </p:grpSpPr>
        <p:sp>
          <p:nvSpPr>
            <p:cNvPr id="34" name="Стрелка вправо 33"/>
            <p:cNvSpPr/>
            <p:nvPr/>
          </p:nvSpPr>
          <p:spPr>
            <a:xfrm>
              <a:off x="1293364" y="1504935"/>
              <a:ext cx="2952328" cy="1502231"/>
            </a:xfrm>
            <a:prstGeom prst="rightArrow">
              <a:avLst>
                <a:gd name="adj1" fmla="val 100000"/>
                <a:gd name="adj2" fmla="val 28123"/>
              </a:avLst>
            </a:prstGeom>
            <a:pattFill prst="dkUpDiag">
              <a:fgClr>
                <a:srgbClr val="D8D8D8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9284" tIns="49653" rIns="99284" bIns="4965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132526"/>
              <a:endParaRPr lang="ru-RU" sz="2300" dirty="0">
                <a:solidFill>
                  <a:prstClr val="black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343661" y="2067932"/>
              <a:ext cx="2664296" cy="308848"/>
            </a:xfrm>
            <a:prstGeom prst="rect">
              <a:avLst/>
            </a:prstGeom>
          </p:spPr>
          <p:txBody>
            <a:bodyPr wrap="square" lIns="91427" tIns="45714" rIns="91427" bIns="45714" anchor="ctr">
              <a:spAutoFit/>
            </a:bodyPr>
            <a:lstStyle/>
            <a:p>
              <a:pPr defTabSz="1042531">
                <a:lnSpc>
                  <a:spcPct val="120000"/>
                </a:lnSpc>
              </a:pPr>
              <a:r>
                <a:rPr lang="ru-RU" sz="1600" dirty="0" smtClean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ТРЕБОВАНИЯ К РЕЗИДЕНТАМ</a:t>
              </a:r>
              <a:endParaRPr lang="ru-RU" sz="16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36" name="Прямая соединительная линия 35"/>
          <p:cNvCxnSpPr/>
          <p:nvPr/>
        </p:nvCxnSpPr>
        <p:spPr>
          <a:xfrm>
            <a:off x="4067944" y="987574"/>
            <a:ext cx="0" cy="3836322"/>
          </a:xfrm>
          <a:prstGeom prst="line">
            <a:avLst/>
          </a:prstGeom>
          <a:ln w="38100">
            <a:gradFill>
              <a:gsLst>
                <a:gs pos="100000">
                  <a:srgbClr val="FFDF60"/>
                </a:gs>
                <a:gs pos="74000">
                  <a:srgbClr val="F69322"/>
                </a:gs>
                <a:gs pos="57918">
                  <a:srgbClr val="F27925"/>
                </a:gs>
                <a:gs pos="31000">
                  <a:srgbClr val="BE2325"/>
                </a:gs>
                <a:gs pos="0">
                  <a:srgbClr val="891A1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4139952" y="825066"/>
            <a:ext cx="4726544" cy="1074343"/>
            <a:chOff x="4127773" y="1224220"/>
            <a:chExt cx="4726544" cy="1074343"/>
          </a:xfrm>
        </p:grpSpPr>
        <p:sp>
          <p:nvSpPr>
            <p:cNvPr id="39" name="TextBox 38"/>
            <p:cNvSpPr txBox="1"/>
            <p:nvPr/>
          </p:nvSpPr>
          <p:spPr>
            <a:xfrm>
              <a:off x="4127773" y="1224220"/>
              <a:ext cx="6681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>
                  <a:ln w="19050">
                    <a:solidFill>
                      <a:schemeClr val="tx1"/>
                    </a:solidFill>
                  </a:ln>
                  <a:noFill/>
                  <a:latin typeface="Arial Black" panose="020B0A04020102020204" pitchFamily="34" charset="0"/>
                  <a:cs typeface="Segoe UI Semilight" panose="020B0402040204020203" pitchFamily="34" charset="0"/>
                </a:rPr>
                <a:t>1</a:t>
              </a:r>
              <a:endParaRPr lang="ru-RU" sz="4800" dirty="0">
                <a:ln w="19050"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461829" y="1836898"/>
              <a:ext cx="4392488" cy="461665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lvl="0" defTabSz="914400" fontAlgn="ctr">
                <a:defRPr/>
              </a:pPr>
              <a:r>
                <a:rPr lang="ru-RU" sz="1200" u="sng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Регистрация и фактическое осуществление деятельности </a:t>
              </a:r>
              <a:r>
                <a:rPr lang="ru-RU" sz="12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 территории ТОР </a:t>
              </a:r>
              <a:r>
                <a:rPr lang="ru-RU" sz="12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</a:t>
              </a:r>
              <a:r>
                <a:rPr lang="ru-RU" sz="12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без перерегистрации юр. лица)</a:t>
              </a:r>
              <a:endParaRPr lang="ru-RU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216271" y="1870313"/>
            <a:ext cx="4819111" cy="2953583"/>
            <a:chOff x="4216271" y="1870313"/>
            <a:chExt cx="4819111" cy="2953583"/>
          </a:xfrm>
        </p:grpSpPr>
        <p:sp>
          <p:nvSpPr>
            <p:cNvPr id="40" name="TextBox 39"/>
            <p:cNvSpPr txBox="1"/>
            <p:nvPr/>
          </p:nvSpPr>
          <p:spPr>
            <a:xfrm>
              <a:off x="4216271" y="1870313"/>
              <a:ext cx="6681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19050">
                    <a:solidFill>
                      <a:schemeClr val="tx1"/>
                    </a:solidFill>
                  </a:ln>
                  <a:noFill/>
                  <a:latin typeface="Arial Black" panose="020B0A04020102020204" pitchFamily="34" charset="0"/>
                  <a:cs typeface="Segoe UI Semilight" panose="020B0402040204020203" pitchFamily="34" charset="0"/>
                </a:rPr>
                <a:t>2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463382" y="2484794"/>
              <a:ext cx="4572000" cy="2339102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 lvl="0" defTabSz="914400">
                <a:defRPr/>
              </a:pPr>
              <a:r>
                <a:rPr lang="ru-RU" sz="1100" u="sng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Реализация инвестиционного проекта: </a:t>
              </a:r>
            </a:p>
            <a:p>
              <a:pPr marL="171450" lvl="0" indent="-171450" defTabSz="914400">
                <a:buFontTx/>
                <a:buChar char="-"/>
                <a:defRPr/>
              </a:pPr>
              <a:r>
                <a:rPr lang="ru-RU" sz="9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соответствие </a:t>
              </a: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разрешенным на ТОР видам экономической </a:t>
              </a:r>
              <a:r>
                <a:rPr lang="ru-RU" sz="9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деятельности</a:t>
              </a:r>
            </a:p>
            <a:p>
              <a:pPr lvl="0" defTabSz="914400">
                <a:defRPr/>
              </a:pPr>
              <a:r>
                <a:rPr lang="ru-RU" sz="9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не предусматривается производство подакцизных товаров </a:t>
              </a:r>
              <a:r>
                <a:rPr lang="ru-RU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(за исключением легковых автомобилей, мотоциклов, жидкой стали и сахаросодержащих напитков), производство товаров и (или) оказание услуг, выполнение работ по основному виду экономической деятельности градообразующей организации моногорода, а также по иным видам экономической деятельности </a:t>
              </a:r>
              <a:r>
                <a:rPr lang="ru-RU" sz="9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(</a:t>
              </a:r>
              <a:r>
                <a:rPr lang="ru-RU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ПП РФ от 22 июня 2015 года № 614)</a:t>
              </a:r>
            </a:p>
            <a:p>
              <a:pPr lvl="0" defTabSz="914400">
                <a:defRPr/>
              </a:pPr>
              <a:r>
                <a:rPr lang="ru-RU" sz="9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- объем </a:t>
              </a: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капвложений не менее </a:t>
              </a:r>
              <a:r>
                <a:rPr lang="ru-RU" sz="9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2,5 млн. руб. </a:t>
              </a:r>
            </a:p>
            <a:p>
              <a:pPr lvl="0" defTabSz="914400">
                <a:defRPr/>
              </a:pPr>
              <a:r>
                <a:rPr lang="ru-RU" sz="9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- новые рабочие места:</a:t>
              </a:r>
            </a:p>
            <a:p>
              <a:pPr lvl="0" defTabSz="914400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10 </a:t>
              </a:r>
              <a:r>
                <a:rPr lang="ru-RU" sz="9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ед</a:t>
              </a: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 </a:t>
              </a:r>
              <a:r>
                <a:rPr lang="ru-RU" sz="9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- для </a:t>
              </a: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вновь созданных </a:t>
              </a:r>
              <a:r>
                <a:rPr lang="ru-RU" sz="9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организаций</a:t>
              </a:r>
            </a:p>
            <a:p>
              <a:pPr lvl="0" defTabSz="914400"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более </a:t>
              </a:r>
              <a:r>
                <a:rPr lang="ru-RU" sz="9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10 ед</a:t>
              </a:r>
              <a:r>
                <a:rPr lang="ru-RU" sz="900" b="1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., </a:t>
              </a:r>
              <a:r>
                <a:rPr lang="ru-RU" sz="9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но не менее среднесписочной численности работников за последние 3 года </a:t>
              </a:r>
              <a:r>
                <a:rPr lang="ru-RU" sz="9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– </a:t>
              </a: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для действующих </a:t>
              </a:r>
              <a:r>
                <a:rPr lang="ru-RU" sz="9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организаций</a:t>
              </a:r>
            </a:p>
            <a:p>
              <a:pPr marL="171450" lvl="0" indent="-171450" defTabSz="914400">
                <a:buFontTx/>
                <a:buChar char="-"/>
                <a:defRPr/>
              </a:pPr>
              <a:r>
                <a:rPr lang="ru-RU" sz="900" b="1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 более 25% иностранной рабочей силы </a:t>
              </a:r>
              <a:r>
                <a:rPr lang="ru-RU" sz="9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 общего количества работников</a:t>
              </a:r>
            </a:p>
            <a:p>
              <a:pPr marL="171450" lvl="0" indent="-171450" defTabSz="914400">
                <a:buFontTx/>
                <a:buChar char="-"/>
                <a:defRPr/>
              </a:pPr>
              <a:r>
                <a:rPr lang="ru-RU" sz="9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не предусматривается заключение договоров (соглашений и иных сделок) с градообразующей организацией </a:t>
              </a:r>
              <a:r>
                <a:rPr lang="ru-RU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моногорода и (или) ее </a:t>
              </a:r>
              <a:r>
                <a:rPr lang="ru-RU" sz="9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дочерними организациями</a:t>
              </a:r>
            </a:p>
          </p:txBody>
        </p:sp>
      </p:grpSp>
      <p:cxnSp>
        <p:nvCxnSpPr>
          <p:cNvPr id="45" name="Прямая соединительная линия 44"/>
          <p:cNvCxnSpPr/>
          <p:nvPr/>
        </p:nvCxnSpPr>
        <p:spPr>
          <a:xfrm>
            <a:off x="893709" y="699542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5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886" y="184218"/>
            <a:ext cx="779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egoe UI Light" panose="020B0502040204020203" pitchFamily="34" charset="0"/>
              </a:rPr>
              <a:t>Территории опережающего развития </a:t>
            </a:r>
          </a:p>
        </p:txBody>
      </p:sp>
      <p:sp>
        <p:nvSpPr>
          <p:cNvPr id="145" name="Номер слайда 6">
            <a:extLst>
              <a:ext uri="{FF2B5EF4-FFF2-40B4-BE49-F238E27FC236}">
                <a16:creationId xmlns:a16="http://schemas.microsoft.com/office/drawing/2014/main" id="{047F0539-F27E-4B76-9188-93D5D42C46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457950" y="4564786"/>
            <a:ext cx="20574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771941"/>
            <a:ext cx="8919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Порядок включения юридического лица в реестр резидентов ТОР </a:t>
            </a:r>
            <a:r>
              <a:rPr lang="ru-RU" sz="105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(ср. время прохождения процедуры – 3 мес.)</a:t>
            </a:r>
            <a:endParaRPr lang="ru-RU" sz="105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6456" y="3757991"/>
            <a:ext cx="4460549" cy="73866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Правительства Ярославской области от </a:t>
            </a:r>
            <a:r>
              <a:rPr lang="ru-RU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9 февраля 2018 года №</a:t>
            </a:r>
            <a:r>
              <a:rPr lang="ru-RU" sz="105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60-п «Об </a:t>
            </a:r>
            <a:r>
              <a:rPr lang="ru-RU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отдельных вопросах создания территорий опережающего развития в </a:t>
            </a:r>
            <a:r>
              <a:rPr lang="ru-RU" sz="105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монопрофильных</a:t>
            </a:r>
            <a:r>
              <a:rPr lang="ru-RU" sz="1050" dirty="0">
                <a:latin typeface="Segoe UI Light" panose="020B0502040204020203" pitchFamily="34" charset="0"/>
                <a:cs typeface="Segoe UI Light" panose="020B0502040204020203" pitchFamily="34" charset="0"/>
              </a:rPr>
              <a:t> муниципальных образованиях Ярославской области (моногородах</a:t>
            </a:r>
            <a:r>
              <a:rPr lang="ru-RU" sz="105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)»</a:t>
            </a:r>
            <a:endParaRPr lang="ru-RU" sz="10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0" name="Стрелка вниз 69"/>
          <p:cNvSpPr/>
          <p:nvPr/>
        </p:nvSpPr>
        <p:spPr>
          <a:xfrm>
            <a:off x="1081204" y="2627683"/>
            <a:ext cx="250436" cy="1130308"/>
          </a:xfrm>
          <a:prstGeom prst="downArrow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107504" y="1197950"/>
            <a:ext cx="8995361" cy="3640680"/>
            <a:chOff x="107504" y="1197950"/>
            <a:chExt cx="8995361" cy="364068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07504" y="1197950"/>
              <a:ext cx="8995361" cy="3640680"/>
              <a:chOff x="-820129" y="1297819"/>
              <a:chExt cx="8995361" cy="3640680"/>
            </a:xfrm>
          </p:grpSpPr>
          <p:sp>
            <p:nvSpPr>
              <p:cNvPr id="9" name="Пятиугольник 8"/>
              <p:cNvSpPr/>
              <p:nvPr/>
            </p:nvSpPr>
            <p:spPr>
              <a:xfrm>
                <a:off x="-820129" y="1375475"/>
                <a:ext cx="2735742" cy="1352077"/>
              </a:xfrm>
              <a:prstGeom prst="homePlate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9289" tIns="49655" rIns="99289" bIns="49655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132582"/>
                <a:endParaRPr lang="ru-RU" sz="9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algn="ctr" defTabSz="1132582"/>
                <a:endPara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algn="ctr" defTabSz="1132582"/>
                <a:r>
                  <a:rPr lang="ru-RU" sz="900" dirty="0" smtClean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Подготовка инвестором </a:t>
                </a:r>
                <a:r>
                  <a:rPr lang="ru-RU" sz="900" b="1" dirty="0" smtClean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пакета документов для подачи заявки </a:t>
                </a:r>
                <a:r>
                  <a:rPr lang="ru-RU" sz="900" dirty="0" smtClean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(самостоятельно/через АО «Корпорация развития Ярославской области»)</a:t>
                </a:r>
                <a:endPara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1900809" y="1634659"/>
                <a:ext cx="1654828" cy="788454"/>
              </a:xfrm>
              <a:prstGeom prst="roundRect">
                <a:avLst/>
              </a:prstGeom>
              <a:pattFill prst="dkUpDiag">
                <a:fgClr>
                  <a:srgbClr val="D8D8D8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9289" tIns="49655" rIns="99289" bIns="49655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132582"/>
                <a:endParaRPr lang="ru-RU" sz="10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algn="ctr" defTabSz="1132582"/>
                <a:r>
                  <a:rPr lang="ru-RU" sz="1000" dirty="0" smtClean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Рассмотрение пакета документов МИП ЯО</a:t>
                </a:r>
                <a:endParaRPr lang="ru-RU" sz="10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4007060" y="2310238"/>
                <a:ext cx="1654828" cy="788454"/>
              </a:xfrm>
              <a:prstGeom prst="round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9289" tIns="49655" rIns="99289" bIns="49655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132582"/>
                <a:r>
                  <a:rPr lang="ru-RU" sz="900" dirty="0" smtClean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Подготовка заключений МИП ЯО, Минфин ЯО и администрации муниципального образования</a:t>
                </a:r>
                <a:endPara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3995936" y="1323214"/>
                <a:ext cx="1654828" cy="788454"/>
              </a:xfrm>
              <a:prstGeom prst="roundRect">
                <a:avLst/>
              </a:prstGeom>
              <a:pattFill prst="dkUpDiag">
                <a:fgClr>
                  <a:srgbClr val="D8D8D8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9289" tIns="49655" rIns="99289" bIns="49655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132582"/>
                <a:endParaRPr lang="ru-RU" sz="9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algn="ctr" defTabSz="1132582"/>
                <a:r>
                  <a:rPr lang="ru-RU" sz="900" dirty="0" smtClean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Отклонение заявки, уведомление инвестора</a:t>
                </a:r>
                <a:endPara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1" name="Дуга 10"/>
              <p:cNvSpPr/>
              <p:nvPr/>
            </p:nvSpPr>
            <p:spPr>
              <a:xfrm rot="16561555">
                <a:off x="3637103" y="1194215"/>
                <a:ext cx="713780" cy="1023355"/>
              </a:xfrm>
              <a:prstGeom prst="arc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Дуга 64"/>
              <p:cNvSpPr/>
              <p:nvPr/>
            </p:nvSpPr>
            <p:spPr>
              <a:xfrm rot="8913033">
                <a:off x="3386278" y="1716898"/>
                <a:ext cx="713780" cy="1023355"/>
              </a:xfrm>
              <a:prstGeom prst="arc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Дуга 65"/>
              <p:cNvSpPr/>
              <p:nvPr/>
            </p:nvSpPr>
            <p:spPr>
              <a:xfrm rot="6292085">
                <a:off x="5165892" y="1361975"/>
                <a:ext cx="1317978" cy="1429619"/>
              </a:xfrm>
              <a:prstGeom prst="arc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Скругленный прямоугольник 66"/>
              <p:cNvSpPr/>
              <p:nvPr/>
            </p:nvSpPr>
            <p:spPr>
              <a:xfrm>
                <a:off x="6297735" y="2745894"/>
                <a:ext cx="1654828" cy="788454"/>
              </a:xfrm>
              <a:prstGeom prst="round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9289" tIns="49655" rIns="99289" bIns="49655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132582"/>
                <a:r>
                  <a:rPr lang="ru-RU" sz="900" dirty="0" smtClean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Подготовка и подписание трехстороннего соглашения</a:t>
                </a:r>
              </a:p>
              <a:p>
                <a:pPr algn="ctr" defTabSz="1132582"/>
                <a:r>
                  <a:rPr lang="ru-RU" sz="900" dirty="0" smtClean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(МИП ЯО, администрация МО, инвестор)</a:t>
                </a:r>
                <a:endPara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68" name="Скругленный прямоугольник 67"/>
              <p:cNvSpPr/>
              <p:nvPr/>
            </p:nvSpPr>
            <p:spPr>
              <a:xfrm>
                <a:off x="4633260" y="3857860"/>
                <a:ext cx="2383242" cy="1080639"/>
              </a:xfrm>
              <a:prstGeom prst="round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9289" tIns="49655" rIns="99289" bIns="49655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132582"/>
                <a:r>
                  <a:rPr lang="ru-RU" sz="1400" b="1" dirty="0" smtClean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Включение в реестр резидентов ТОР Минэкономразвития России</a:t>
                </a:r>
                <a:endParaRPr lang="ru-RU" sz="14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69" name="Пятиугольник 68"/>
              <p:cNvSpPr/>
              <p:nvPr/>
            </p:nvSpPr>
            <p:spPr>
              <a:xfrm rot="5400000">
                <a:off x="6385663" y="1014342"/>
                <a:ext cx="1429734" cy="1996687"/>
              </a:xfrm>
              <a:prstGeom prst="homePlate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9289" tIns="49655" rIns="99289" bIns="49655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132582"/>
                <a:endParaRPr lang="ru-RU" sz="8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6025827" y="1319256"/>
                <a:ext cx="2149405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132582"/>
                <a:r>
                  <a:rPr lang="ru-RU" sz="1100" b="1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Заседание комиссии по рассмотрению заявок на заключение соглашения ТОР</a:t>
                </a:r>
              </a:p>
            </p:txBody>
          </p:sp>
        </p:grpSp>
        <p:sp>
          <p:nvSpPr>
            <p:cNvPr id="72" name="Дуга 71"/>
            <p:cNvSpPr/>
            <p:nvPr/>
          </p:nvSpPr>
          <p:spPr>
            <a:xfrm rot="15865913">
              <a:off x="6636742" y="2972346"/>
              <a:ext cx="1314387" cy="1401556"/>
            </a:xfrm>
            <a:prstGeom prst="arc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>
            <a:off x="893709" y="699542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6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483768" y="3266316"/>
            <a:ext cx="380185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</a:rPr>
              <a:t>ИНВЕСТИЦИОННЫЕ ПЛОЩАДКИ И ЗЕМЕЛЬНЫЕ УЧАСТКИ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390584" y="3449291"/>
            <a:ext cx="0" cy="972879"/>
          </a:xfrm>
          <a:prstGeom prst="line">
            <a:avLst/>
          </a:prstGeom>
          <a:ln w="38100">
            <a:gradFill>
              <a:gsLst>
                <a:gs pos="100000">
                  <a:srgbClr val="FFDF60"/>
                </a:gs>
                <a:gs pos="74000">
                  <a:srgbClr val="F69322"/>
                </a:gs>
                <a:gs pos="57918">
                  <a:srgbClr val="F27925"/>
                </a:gs>
                <a:gs pos="31000">
                  <a:srgbClr val="BE2325"/>
                </a:gs>
                <a:gs pos="0">
                  <a:srgbClr val="891A1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6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901342" y="622799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75886" y="184218"/>
            <a:ext cx="709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Инвестиционные площадки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6191882" y="746524"/>
            <a:ext cx="2662205" cy="1196951"/>
            <a:chOff x="7934832" y="809029"/>
            <a:chExt cx="3467340" cy="1595935"/>
          </a:xfrm>
        </p:grpSpPr>
        <p:sp>
          <p:nvSpPr>
            <p:cNvPr id="97" name="TextBox 96"/>
            <p:cNvSpPr txBox="1"/>
            <p:nvPr/>
          </p:nvSpPr>
          <p:spPr>
            <a:xfrm>
              <a:off x="8882763" y="961658"/>
              <a:ext cx="2519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2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свободных площадок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934832" y="809029"/>
              <a:ext cx="111104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2400" b="1" dirty="0">
                  <a:solidFill>
                    <a:srgbClr val="FAC5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308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37529" y="1393722"/>
              <a:ext cx="1086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ru-RU" sz="1200" dirty="0" err="1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гринфилд</a:t>
              </a:r>
              <a:endParaRPr lang="ru-RU" sz="13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818505" y="1283930"/>
              <a:ext cx="11110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2100" b="1" dirty="0">
                  <a:solidFill>
                    <a:srgbClr val="FAC5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252</a:t>
              </a:r>
              <a:endParaRPr lang="ru-RU" sz="2400" b="1" dirty="0">
                <a:solidFill>
                  <a:srgbClr val="FAC5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840644" y="1872559"/>
              <a:ext cx="1203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ru-RU" sz="1200" dirty="0" err="1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браунфилд</a:t>
              </a:r>
              <a:endParaRPr lang="ru-RU" sz="13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676551" y="1789411"/>
              <a:ext cx="111104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ru-RU" sz="2400" b="1" dirty="0">
                  <a:solidFill>
                    <a:srgbClr val="FAC5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130908" y="756772"/>
            <a:ext cx="7598635" cy="4038338"/>
            <a:chOff x="603523" y="1329425"/>
            <a:chExt cx="10131513" cy="5384450"/>
          </a:xfrm>
        </p:grpSpPr>
        <p:grpSp>
          <p:nvGrpSpPr>
            <p:cNvPr id="108" name="Группа 107"/>
            <p:cNvGrpSpPr/>
            <p:nvPr/>
          </p:nvGrpSpPr>
          <p:grpSpPr>
            <a:xfrm>
              <a:off x="3476364" y="1329425"/>
              <a:ext cx="4582450" cy="5384450"/>
              <a:chOff x="2647689" y="1126963"/>
              <a:chExt cx="4582450" cy="5384450"/>
            </a:xfrm>
          </p:grpSpPr>
          <p:pic>
            <p:nvPicPr>
              <p:cNvPr id="151" name="object 6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47689" y="1126963"/>
                <a:ext cx="4582450" cy="5357119"/>
              </a:xfrm>
              <a:prstGeom prst="rect">
                <a:avLst/>
              </a:prstGeom>
            </p:spPr>
          </p:pic>
          <p:sp>
            <p:nvSpPr>
              <p:cNvPr id="152" name="Полилиния 151"/>
              <p:cNvSpPr/>
              <p:nvPr/>
            </p:nvSpPr>
            <p:spPr>
              <a:xfrm>
                <a:off x="3318387" y="3841955"/>
                <a:ext cx="2743200" cy="2669458"/>
              </a:xfrm>
              <a:custGeom>
                <a:avLst/>
                <a:gdLst>
                  <a:gd name="connsiteX0" fmla="*/ 2595716 w 2743200"/>
                  <a:gd name="connsiteY0" fmla="*/ 1032387 h 2669458"/>
                  <a:gd name="connsiteX1" fmla="*/ 2558845 w 2743200"/>
                  <a:gd name="connsiteY1" fmla="*/ 973393 h 2669458"/>
                  <a:gd name="connsiteX2" fmla="*/ 2507226 w 2743200"/>
                  <a:gd name="connsiteY2" fmla="*/ 936522 h 2669458"/>
                  <a:gd name="connsiteX3" fmla="*/ 2440858 w 2743200"/>
                  <a:gd name="connsiteY3" fmla="*/ 877529 h 2669458"/>
                  <a:gd name="connsiteX4" fmla="*/ 2426110 w 2743200"/>
                  <a:gd name="connsiteY4" fmla="*/ 737419 h 2669458"/>
                  <a:gd name="connsiteX5" fmla="*/ 2352368 w 2743200"/>
                  <a:gd name="connsiteY5" fmla="*/ 671051 h 2669458"/>
                  <a:gd name="connsiteX6" fmla="*/ 2227007 w 2743200"/>
                  <a:gd name="connsiteY6" fmla="*/ 678426 h 2669458"/>
                  <a:gd name="connsiteX7" fmla="*/ 2131142 w 2743200"/>
                  <a:gd name="connsiteY7" fmla="*/ 560439 h 2669458"/>
                  <a:gd name="connsiteX8" fmla="*/ 1983658 w 2743200"/>
                  <a:gd name="connsiteY8" fmla="*/ 582561 h 2669458"/>
                  <a:gd name="connsiteX9" fmla="*/ 1954161 w 2743200"/>
                  <a:gd name="connsiteY9" fmla="*/ 442451 h 2669458"/>
                  <a:gd name="connsiteX10" fmla="*/ 1880419 w 2743200"/>
                  <a:gd name="connsiteY10" fmla="*/ 346587 h 2669458"/>
                  <a:gd name="connsiteX11" fmla="*/ 1791929 w 2743200"/>
                  <a:gd name="connsiteY11" fmla="*/ 221226 h 2669458"/>
                  <a:gd name="connsiteX12" fmla="*/ 1732936 w 2743200"/>
                  <a:gd name="connsiteY12" fmla="*/ 169606 h 2669458"/>
                  <a:gd name="connsiteX13" fmla="*/ 1637071 w 2743200"/>
                  <a:gd name="connsiteY13" fmla="*/ 199103 h 2669458"/>
                  <a:gd name="connsiteX14" fmla="*/ 1423219 w 2743200"/>
                  <a:gd name="connsiteY14" fmla="*/ 287593 h 2669458"/>
                  <a:gd name="connsiteX15" fmla="*/ 1371600 w 2743200"/>
                  <a:gd name="connsiteY15" fmla="*/ 376084 h 2669458"/>
                  <a:gd name="connsiteX16" fmla="*/ 1327355 w 2743200"/>
                  <a:gd name="connsiteY16" fmla="*/ 398206 h 2669458"/>
                  <a:gd name="connsiteX17" fmla="*/ 1246239 w 2743200"/>
                  <a:gd name="connsiteY17" fmla="*/ 368710 h 2669458"/>
                  <a:gd name="connsiteX18" fmla="*/ 1187245 w 2743200"/>
                  <a:gd name="connsiteY18" fmla="*/ 265471 h 2669458"/>
                  <a:gd name="connsiteX19" fmla="*/ 1194619 w 2743200"/>
                  <a:gd name="connsiteY19" fmla="*/ 140110 h 2669458"/>
                  <a:gd name="connsiteX20" fmla="*/ 1047136 w 2743200"/>
                  <a:gd name="connsiteY20" fmla="*/ 22122 h 2669458"/>
                  <a:gd name="connsiteX21" fmla="*/ 966019 w 2743200"/>
                  <a:gd name="connsiteY21" fmla="*/ 0 h 2669458"/>
                  <a:gd name="connsiteX22" fmla="*/ 884903 w 2743200"/>
                  <a:gd name="connsiteY22" fmla="*/ 7374 h 2669458"/>
                  <a:gd name="connsiteX23" fmla="*/ 789039 w 2743200"/>
                  <a:gd name="connsiteY23" fmla="*/ 103239 h 2669458"/>
                  <a:gd name="connsiteX24" fmla="*/ 663678 w 2743200"/>
                  <a:gd name="connsiteY24" fmla="*/ 191729 h 2669458"/>
                  <a:gd name="connsiteX25" fmla="*/ 449826 w 2743200"/>
                  <a:gd name="connsiteY25" fmla="*/ 147484 h 2669458"/>
                  <a:gd name="connsiteX26" fmla="*/ 324465 w 2743200"/>
                  <a:gd name="connsiteY26" fmla="*/ 169606 h 2669458"/>
                  <a:gd name="connsiteX27" fmla="*/ 280219 w 2743200"/>
                  <a:gd name="connsiteY27" fmla="*/ 272845 h 2669458"/>
                  <a:gd name="connsiteX28" fmla="*/ 162232 w 2743200"/>
                  <a:gd name="connsiteY28" fmla="*/ 302342 h 2669458"/>
                  <a:gd name="connsiteX29" fmla="*/ 58994 w 2743200"/>
                  <a:gd name="connsiteY29" fmla="*/ 331839 h 2669458"/>
                  <a:gd name="connsiteX30" fmla="*/ 7374 w 2743200"/>
                  <a:gd name="connsiteY30" fmla="*/ 361335 h 2669458"/>
                  <a:gd name="connsiteX31" fmla="*/ 0 w 2743200"/>
                  <a:gd name="connsiteY31" fmla="*/ 368710 h 2669458"/>
                  <a:gd name="connsiteX32" fmla="*/ 0 w 2743200"/>
                  <a:gd name="connsiteY32" fmla="*/ 494071 h 2669458"/>
                  <a:gd name="connsiteX33" fmla="*/ 7374 w 2743200"/>
                  <a:gd name="connsiteY33" fmla="*/ 582561 h 2669458"/>
                  <a:gd name="connsiteX34" fmla="*/ 44245 w 2743200"/>
                  <a:gd name="connsiteY34" fmla="*/ 678426 h 2669458"/>
                  <a:gd name="connsiteX35" fmla="*/ 73742 w 2743200"/>
                  <a:gd name="connsiteY35" fmla="*/ 766916 h 2669458"/>
                  <a:gd name="connsiteX36" fmla="*/ 125361 w 2743200"/>
                  <a:gd name="connsiteY36" fmla="*/ 892277 h 2669458"/>
                  <a:gd name="connsiteX37" fmla="*/ 265471 w 2743200"/>
                  <a:gd name="connsiteY37" fmla="*/ 988142 h 2669458"/>
                  <a:gd name="connsiteX38" fmla="*/ 464574 w 2743200"/>
                  <a:gd name="connsiteY38" fmla="*/ 1025013 h 2669458"/>
                  <a:gd name="connsiteX39" fmla="*/ 545690 w 2743200"/>
                  <a:gd name="connsiteY39" fmla="*/ 943897 h 2669458"/>
                  <a:gd name="connsiteX40" fmla="*/ 641555 w 2743200"/>
                  <a:gd name="connsiteY40" fmla="*/ 914400 h 2669458"/>
                  <a:gd name="connsiteX41" fmla="*/ 730045 w 2743200"/>
                  <a:gd name="connsiteY41" fmla="*/ 988142 h 2669458"/>
                  <a:gd name="connsiteX42" fmla="*/ 678426 w 2743200"/>
                  <a:gd name="connsiteY42" fmla="*/ 1076632 h 2669458"/>
                  <a:gd name="connsiteX43" fmla="*/ 553065 w 2743200"/>
                  <a:gd name="connsiteY43" fmla="*/ 1172497 h 2669458"/>
                  <a:gd name="connsiteX44" fmla="*/ 486697 w 2743200"/>
                  <a:gd name="connsiteY44" fmla="*/ 1194619 h 2669458"/>
                  <a:gd name="connsiteX45" fmla="*/ 442452 w 2743200"/>
                  <a:gd name="connsiteY45" fmla="*/ 1238864 h 2669458"/>
                  <a:gd name="connsiteX46" fmla="*/ 479323 w 2743200"/>
                  <a:gd name="connsiteY46" fmla="*/ 1290484 h 2669458"/>
                  <a:gd name="connsiteX47" fmla="*/ 530942 w 2743200"/>
                  <a:gd name="connsiteY47" fmla="*/ 1342103 h 2669458"/>
                  <a:gd name="connsiteX48" fmla="*/ 634181 w 2743200"/>
                  <a:gd name="connsiteY48" fmla="*/ 1408471 h 2669458"/>
                  <a:gd name="connsiteX49" fmla="*/ 641555 w 2743200"/>
                  <a:gd name="connsiteY49" fmla="*/ 1474839 h 2669458"/>
                  <a:gd name="connsiteX50" fmla="*/ 641555 w 2743200"/>
                  <a:gd name="connsiteY50" fmla="*/ 1541206 h 2669458"/>
                  <a:gd name="connsiteX51" fmla="*/ 656303 w 2743200"/>
                  <a:gd name="connsiteY51" fmla="*/ 1563329 h 2669458"/>
                  <a:gd name="connsiteX52" fmla="*/ 656303 w 2743200"/>
                  <a:gd name="connsiteY52" fmla="*/ 1644445 h 2669458"/>
                  <a:gd name="connsiteX53" fmla="*/ 612058 w 2743200"/>
                  <a:gd name="connsiteY53" fmla="*/ 1718187 h 2669458"/>
                  <a:gd name="connsiteX54" fmla="*/ 604684 w 2743200"/>
                  <a:gd name="connsiteY54" fmla="*/ 1718187 h 2669458"/>
                  <a:gd name="connsiteX55" fmla="*/ 589936 w 2743200"/>
                  <a:gd name="connsiteY55" fmla="*/ 1740310 h 2669458"/>
                  <a:gd name="connsiteX56" fmla="*/ 582561 w 2743200"/>
                  <a:gd name="connsiteY56" fmla="*/ 1828800 h 2669458"/>
                  <a:gd name="connsiteX57" fmla="*/ 612058 w 2743200"/>
                  <a:gd name="connsiteY57" fmla="*/ 1880419 h 2669458"/>
                  <a:gd name="connsiteX58" fmla="*/ 508819 w 2743200"/>
                  <a:gd name="connsiteY58" fmla="*/ 1946787 h 2669458"/>
                  <a:gd name="connsiteX59" fmla="*/ 530942 w 2743200"/>
                  <a:gd name="connsiteY59" fmla="*/ 2027903 h 2669458"/>
                  <a:gd name="connsiteX60" fmla="*/ 612058 w 2743200"/>
                  <a:gd name="connsiteY60" fmla="*/ 2086897 h 2669458"/>
                  <a:gd name="connsiteX61" fmla="*/ 678426 w 2743200"/>
                  <a:gd name="connsiteY61" fmla="*/ 2131142 h 2669458"/>
                  <a:gd name="connsiteX62" fmla="*/ 766916 w 2743200"/>
                  <a:gd name="connsiteY62" fmla="*/ 2197510 h 2669458"/>
                  <a:gd name="connsiteX63" fmla="*/ 759542 w 2743200"/>
                  <a:gd name="connsiteY63" fmla="*/ 2322871 h 2669458"/>
                  <a:gd name="connsiteX64" fmla="*/ 796413 w 2743200"/>
                  <a:gd name="connsiteY64" fmla="*/ 2396613 h 2669458"/>
                  <a:gd name="connsiteX65" fmla="*/ 855407 w 2743200"/>
                  <a:gd name="connsiteY65" fmla="*/ 2440858 h 2669458"/>
                  <a:gd name="connsiteX66" fmla="*/ 943897 w 2743200"/>
                  <a:gd name="connsiteY66" fmla="*/ 2448232 h 2669458"/>
                  <a:gd name="connsiteX67" fmla="*/ 943897 w 2743200"/>
                  <a:gd name="connsiteY67" fmla="*/ 2448232 h 2669458"/>
                  <a:gd name="connsiteX68" fmla="*/ 1061884 w 2743200"/>
                  <a:gd name="connsiteY68" fmla="*/ 2580968 h 2669458"/>
                  <a:gd name="connsiteX69" fmla="*/ 1113503 w 2743200"/>
                  <a:gd name="connsiteY69" fmla="*/ 2654710 h 2669458"/>
                  <a:gd name="connsiteX70" fmla="*/ 1290484 w 2743200"/>
                  <a:gd name="connsiteY70" fmla="*/ 2669458 h 2669458"/>
                  <a:gd name="connsiteX71" fmla="*/ 1312607 w 2743200"/>
                  <a:gd name="connsiteY71" fmla="*/ 2603090 h 2669458"/>
                  <a:gd name="connsiteX72" fmla="*/ 1452716 w 2743200"/>
                  <a:gd name="connsiteY72" fmla="*/ 2536722 h 2669458"/>
                  <a:gd name="connsiteX73" fmla="*/ 1541207 w 2743200"/>
                  <a:gd name="connsiteY73" fmla="*/ 2507226 h 2669458"/>
                  <a:gd name="connsiteX74" fmla="*/ 1578078 w 2743200"/>
                  <a:gd name="connsiteY74" fmla="*/ 2617839 h 2669458"/>
                  <a:gd name="connsiteX75" fmla="*/ 1806678 w 2743200"/>
                  <a:gd name="connsiteY75" fmla="*/ 2625213 h 2669458"/>
                  <a:gd name="connsiteX76" fmla="*/ 1858297 w 2743200"/>
                  <a:gd name="connsiteY76" fmla="*/ 2558845 h 2669458"/>
                  <a:gd name="connsiteX77" fmla="*/ 1946787 w 2743200"/>
                  <a:gd name="connsiteY77" fmla="*/ 2499851 h 2669458"/>
                  <a:gd name="connsiteX78" fmla="*/ 2101645 w 2743200"/>
                  <a:gd name="connsiteY78" fmla="*/ 2573593 h 2669458"/>
                  <a:gd name="connsiteX79" fmla="*/ 2138516 w 2743200"/>
                  <a:gd name="connsiteY79" fmla="*/ 2499851 h 2669458"/>
                  <a:gd name="connsiteX80" fmla="*/ 2145890 w 2743200"/>
                  <a:gd name="connsiteY80" fmla="*/ 2477729 h 2669458"/>
                  <a:gd name="connsiteX81" fmla="*/ 2168013 w 2743200"/>
                  <a:gd name="connsiteY81" fmla="*/ 2367116 h 2669458"/>
                  <a:gd name="connsiteX82" fmla="*/ 2145890 w 2743200"/>
                  <a:gd name="connsiteY82" fmla="*/ 2278626 h 2669458"/>
                  <a:gd name="connsiteX83" fmla="*/ 2160639 w 2743200"/>
                  <a:gd name="connsiteY83" fmla="*/ 2160639 h 2669458"/>
                  <a:gd name="connsiteX84" fmla="*/ 2160639 w 2743200"/>
                  <a:gd name="connsiteY84" fmla="*/ 2027903 h 2669458"/>
                  <a:gd name="connsiteX85" fmla="*/ 2160639 w 2743200"/>
                  <a:gd name="connsiteY85" fmla="*/ 1880419 h 2669458"/>
                  <a:gd name="connsiteX86" fmla="*/ 2160639 w 2743200"/>
                  <a:gd name="connsiteY86" fmla="*/ 1880419 h 2669458"/>
                  <a:gd name="connsiteX87" fmla="*/ 2219632 w 2743200"/>
                  <a:gd name="connsiteY87" fmla="*/ 1821426 h 2669458"/>
                  <a:gd name="connsiteX88" fmla="*/ 2227007 w 2743200"/>
                  <a:gd name="connsiteY88" fmla="*/ 1747684 h 2669458"/>
                  <a:gd name="connsiteX89" fmla="*/ 2212258 w 2743200"/>
                  <a:gd name="connsiteY89" fmla="*/ 1710813 h 2669458"/>
                  <a:gd name="connsiteX90" fmla="*/ 2263878 w 2743200"/>
                  <a:gd name="connsiteY90" fmla="*/ 1644445 h 2669458"/>
                  <a:gd name="connsiteX91" fmla="*/ 2330245 w 2743200"/>
                  <a:gd name="connsiteY91" fmla="*/ 1607574 h 2669458"/>
                  <a:gd name="connsiteX92" fmla="*/ 2367116 w 2743200"/>
                  <a:gd name="connsiteY92" fmla="*/ 1526458 h 2669458"/>
                  <a:gd name="connsiteX93" fmla="*/ 2381865 w 2743200"/>
                  <a:gd name="connsiteY93" fmla="*/ 1489587 h 2669458"/>
                  <a:gd name="connsiteX94" fmla="*/ 2396613 w 2743200"/>
                  <a:gd name="connsiteY94" fmla="*/ 1467464 h 2669458"/>
                  <a:gd name="connsiteX95" fmla="*/ 2396613 w 2743200"/>
                  <a:gd name="connsiteY95" fmla="*/ 1467464 h 2669458"/>
                  <a:gd name="connsiteX96" fmla="*/ 2440858 w 2743200"/>
                  <a:gd name="connsiteY96" fmla="*/ 1371600 h 2669458"/>
                  <a:gd name="connsiteX97" fmla="*/ 2514600 w 2743200"/>
                  <a:gd name="connsiteY97" fmla="*/ 1349477 h 2669458"/>
                  <a:gd name="connsiteX98" fmla="*/ 2580968 w 2743200"/>
                  <a:gd name="connsiteY98" fmla="*/ 1312606 h 2669458"/>
                  <a:gd name="connsiteX99" fmla="*/ 2603090 w 2743200"/>
                  <a:gd name="connsiteY99" fmla="*/ 1297858 h 2669458"/>
                  <a:gd name="connsiteX100" fmla="*/ 2654710 w 2743200"/>
                  <a:gd name="connsiteY100" fmla="*/ 1268361 h 2669458"/>
                  <a:gd name="connsiteX101" fmla="*/ 2743200 w 2743200"/>
                  <a:gd name="connsiteY101" fmla="*/ 1187245 h 2669458"/>
                  <a:gd name="connsiteX102" fmla="*/ 2721078 w 2743200"/>
                  <a:gd name="connsiteY102" fmla="*/ 1120877 h 2669458"/>
                  <a:gd name="connsiteX103" fmla="*/ 2662084 w 2743200"/>
                  <a:gd name="connsiteY103" fmla="*/ 1069258 h 2669458"/>
                  <a:gd name="connsiteX104" fmla="*/ 2595716 w 2743200"/>
                  <a:gd name="connsiteY104" fmla="*/ 1032387 h 266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2743200" h="2669458">
                    <a:moveTo>
                      <a:pt x="2595716" y="1032387"/>
                    </a:moveTo>
                    <a:lnTo>
                      <a:pt x="2558845" y="973393"/>
                    </a:lnTo>
                    <a:lnTo>
                      <a:pt x="2507226" y="936522"/>
                    </a:lnTo>
                    <a:lnTo>
                      <a:pt x="2440858" y="877529"/>
                    </a:lnTo>
                    <a:lnTo>
                      <a:pt x="2426110" y="737419"/>
                    </a:lnTo>
                    <a:lnTo>
                      <a:pt x="2352368" y="671051"/>
                    </a:lnTo>
                    <a:lnTo>
                      <a:pt x="2227007" y="678426"/>
                    </a:lnTo>
                    <a:lnTo>
                      <a:pt x="2131142" y="560439"/>
                    </a:lnTo>
                    <a:lnTo>
                      <a:pt x="1983658" y="582561"/>
                    </a:lnTo>
                    <a:lnTo>
                      <a:pt x="1954161" y="442451"/>
                    </a:lnTo>
                    <a:lnTo>
                      <a:pt x="1880419" y="346587"/>
                    </a:lnTo>
                    <a:lnTo>
                      <a:pt x="1791929" y="221226"/>
                    </a:lnTo>
                    <a:lnTo>
                      <a:pt x="1732936" y="169606"/>
                    </a:lnTo>
                    <a:lnTo>
                      <a:pt x="1637071" y="199103"/>
                    </a:lnTo>
                    <a:lnTo>
                      <a:pt x="1423219" y="287593"/>
                    </a:lnTo>
                    <a:lnTo>
                      <a:pt x="1371600" y="376084"/>
                    </a:lnTo>
                    <a:lnTo>
                      <a:pt x="1327355" y="398206"/>
                    </a:lnTo>
                    <a:lnTo>
                      <a:pt x="1246239" y="368710"/>
                    </a:lnTo>
                    <a:lnTo>
                      <a:pt x="1187245" y="265471"/>
                    </a:lnTo>
                    <a:lnTo>
                      <a:pt x="1194619" y="140110"/>
                    </a:lnTo>
                    <a:lnTo>
                      <a:pt x="1047136" y="22122"/>
                    </a:lnTo>
                    <a:lnTo>
                      <a:pt x="966019" y="0"/>
                    </a:lnTo>
                    <a:lnTo>
                      <a:pt x="884903" y="7374"/>
                    </a:lnTo>
                    <a:lnTo>
                      <a:pt x="789039" y="103239"/>
                    </a:lnTo>
                    <a:lnTo>
                      <a:pt x="663678" y="191729"/>
                    </a:lnTo>
                    <a:lnTo>
                      <a:pt x="449826" y="147484"/>
                    </a:lnTo>
                    <a:lnTo>
                      <a:pt x="324465" y="169606"/>
                    </a:lnTo>
                    <a:lnTo>
                      <a:pt x="280219" y="272845"/>
                    </a:lnTo>
                    <a:lnTo>
                      <a:pt x="162232" y="302342"/>
                    </a:lnTo>
                    <a:lnTo>
                      <a:pt x="58994" y="331839"/>
                    </a:lnTo>
                    <a:lnTo>
                      <a:pt x="7374" y="361335"/>
                    </a:lnTo>
                    <a:lnTo>
                      <a:pt x="0" y="368710"/>
                    </a:lnTo>
                    <a:lnTo>
                      <a:pt x="0" y="494071"/>
                    </a:lnTo>
                    <a:lnTo>
                      <a:pt x="7374" y="582561"/>
                    </a:lnTo>
                    <a:lnTo>
                      <a:pt x="44245" y="678426"/>
                    </a:lnTo>
                    <a:lnTo>
                      <a:pt x="73742" y="766916"/>
                    </a:lnTo>
                    <a:lnTo>
                      <a:pt x="125361" y="892277"/>
                    </a:lnTo>
                    <a:lnTo>
                      <a:pt x="265471" y="988142"/>
                    </a:lnTo>
                    <a:lnTo>
                      <a:pt x="464574" y="1025013"/>
                    </a:lnTo>
                    <a:lnTo>
                      <a:pt x="545690" y="943897"/>
                    </a:lnTo>
                    <a:lnTo>
                      <a:pt x="641555" y="914400"/>
                    </a:lnTo>
                    <a:lnTo>
                      <a:pt x="730045" y="988142"/>
                    </a:lnTo>
                    <a:lnTo>
                      <a:pt x="678426" y="1076632"/>
                    </a:lnTo>
                    <a:lnTo>
                      <a:pt x="553065" y="1172497"/>
                    </a:lnTo>
                    <a:lnTo>
                      <a:pt x="486697" y="1194619"/>
                    </a:lnTo>
                    <a:lnTo>
                      <a:pt x="442452" y="1238864"/>
                    </a:lnTo>
                    <a:lnTo>
                      <a:pt x="479323" y="1290484"/>
                    </a:lnTo>
                    <a:lnTo>
                      <a:pt x="530942" y="1342103"/>
                    </a:lnTo>
                    <a:lnTo>
                      <a:pt x="634181" y="1408471"/>
                    </a:lnTo>
                    <a:lnTo>
                      <a:pt x="641555" y="1474839"/>
                    </a:lnTo>
                    <a:lnTo>
                      <a:pt x="641555" y="1541206"/>
                    </a:lnTo>
                    <a:lnTo>
                      <a:pt x="656303" y="1563329"/>
                    </a:lnTo>
                    <a:lnTo>
                      <a:pt x="656303" y="1644445"/>
                    </a:lnTo>
                    <a:cubicBezTo>
                      <a:pt x="638286" y="1692491"/>
                      <a:pt x="648610" y="1699912"/>
                      <a:pt x="612058" y="1718187"/>
                    </a:cubicBezTo>
                    <a:cubicBezTo>
                      <a:pt x="609859" y="1719286"/>
                      <a:pt x="607142" y="1718187"/>
                      <a:pt x="604684" y="1718187"/>
                    </a:cubicBezTo>
                    <a:lnTo>
                      <a:pt x="589936" y="1740310"/>
                    </a:lnTo>
                    <a:lnTo>
                      <a:pt x="582561" y="1828800"/>
                    </a:lnTo>
                    <a:lnTo>
                      <a:pt x="612058" y="1880419"/>
                    </a:lnTo>
                    <a:lnTo>
                      <a:pt x="508819" y="1946787"/>
                    </a:lnTo>
                    <a:lnTo>
                      <a:pt x="530942" y="2027903"/>
                    </a:lnTo>
                    <a:lnTo>
                      <a:pt x="612058" y="2086897"/>
                    </a:lnTo>
                    <a:lnTo>
                      <a:pt x="678426" y="2131142"/>
                    </a:lnTo>
                    <a:lnTo>
                      <a:pt x="766916" y="2197510"/>
                    </a:lnTo>
                    <a:lnTo>
                      <a:pt x="759542" y="2322871"/>
                    </a:lnTo>
                    <a:lnTo>
                      <a:pt x="796413" y="2396613"/>
                    </a:lnTo>
                    <a:lnTo>
                      <a:pt x="855407" y="2440858"/>
                    </a:lnTo>
                    <a:lnTo>
                      <a:pt x="943897" y="2448232"/>
                    </a:lnTo>
                    <a:lnTo>
                      <a:pt x="943897" y="2448232"/>
                    </a:lnTo>
                    <a:lnTo>
                      <a:pt x="1061884" y="2580968"/>
                    </a:lnTo>
                    <a:lnTo>
                      <a:pt x="1113503" y="2654710"/>
                    </a:lnTo>
                    <a:lnTo>
                      <a:pt x="1290484" y="2669458"/>
                    </a:lnTo>
                    <a:lnTo>
                      <a:pt x="1312607" y="2603090"/>
                    </a:lnTo>
                    <a:lnTo>
                      <a:pt x="1452716" y="2536722"/>
                    </a:lnTo>
                    <a:lnTo>
                      <a:pt x="1541207" y="2507226"/>
                    </a:lnTo>
                    <a:lnTo>
                      <a:pt x="1578078" y="2617839"/>
                    </a:lnTo>
                    <a:lnTo>
                      <a:pt x="1806678" y="2625213"/>
                    </a:lnTo>
                    <a:lnTo>
                      <a:pt x="1858297" y="2558845"/>
                    </a:lnTo>
                    <a:lnTo>
                      <a:pt x="1946787" y="2499851"/>
                    </a:lnTo>
                    <a:lnTo>
                      <a:pt x="2101645" y="2573593"/>
                    </a:lnTo>
                    <a:lnTo>
                      <a:pt x="2138516" y="2499851"/>
                    </a:lnTo>
                    <a:lnTo>
                      <a:pt x="2145890" y="2477729"/>
                    </a:lnTo>
                    <a:lnTo>
                      <a:pt x="2168013" y="2367116"/>
                    </a:lnTo>
                    <a:lnTo>
                      <a:pt x="2145890" y="2278626"/>
                    </a:lnTo>
                    <a:lnTo>
                      <a:pt x="2160639" y="2160639"/>
                    </a:lnTo>
                    <a:lnTo>
                      <a:pt x="2160639" y="2027903"/>
                    </a:lnTo>
                    <a:lnTo>
                      <a:pt x="2160639" y="1880419"/>
                    </a:lnTo>
                    <a:lnTo>
                      <a:pt x="2160639" y="1880419"/>
                    </a:lnTo>
                    <a:lnTo>
                      <a:pt x="2219632" y="1821426"/>
                    </a:lnTo>
                    <a:lnTo>
                      <a:pt x="2227007" y="1747684"/>
                    </a:lnTo>
                    <a:lnTo>
                      <a:pt x="2212258" y="1710813"/>
                    </a:lnTo>
                    <a:lnTo>
                      <a:pt x="2263878" y="1644445"/>
                    </a:lnTo>
                    <a:lnTo>
                      <a:pt x="2330245" y="1607574"/>
                    </a:lnTo>
                    <a:cubicBezTo>
                      <a:pt x="2383486" y="1501091"/>
                      <a:pt x="2345624" y="1583769"/>
                      <a:pt x="2367116" y="1526458"/>
                    </a:cubicBezTo>
                    <a:cubicBezTo>
                      <a:pt x="2371764" y="1514064"/>
                      <a:pt x="2375945" y="1501427"/>
                      <a:pt x="2381865" y="1489587"/>
                    </a:cubicBezTo>
                    <a:cubicBezTo>
                      <a:pt x="2385829" y="1481660"/>
                      <a:pt x="2396613" y="1467464"/>
                      <a:pt x="2396613" y="1467464"/>
                    </a:cubicBezTo>
                    <a:lnTo>
                      <a:pt x="2396613" y="1467464"/>
                    </a:lnTo>
                    <a:lnTo>
                      <a:pt x="2440858" y="1371600"/>
                    </a:lnTo>
                    <a:lnTo>
                      <a:pt x="2514600" y="1349477"/>
                    </a:lnTo>
                    <a:cubicBezTo>
                      <a:pt x="2536723" y="1337187"/>
                      <a:pt x="2559108" y="1325358"/>
                      <a:pt x="2580968" y="1312606"/>
                    </a:cubicBezTo>
                    <a:cubicBezTo>
                      <a:pt x="2588623" y="1308140"/>
                      <a:pt x="2603090" y="1297858"/>
                      <a:pt x="2603090" y="1297858"/>
                    </a:cubicBezTo>
                    <a:lnTo>
                      <a:pt x="2654710" y="1268361"/>
                    </a:lnTo>
                    <a:lnTo>
                      <a:pt x="2743200" y="1187245"/>
                    </a:lnTo>
                    <a:cubicBezTo>
                      <a:pt x="2720215" y="1125949"/>
                      <a:pt x="2721078" y="1149253"/>
                      <a:pt x="2721078" y="1120877"/>
                    </a:cubicBezTo>
                    <a:lnTo>
                      <a:pt x="2662084" y="1069258"/>
                    </a:lnTo>
                    <a:lnTo>
                      <a:pt x="2595716" y="1032387"/>
                    </a:lnTo>
                    <a:close/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A6A6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ru-RU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3" name="Полилиния 152"/>
              <p:cNvSpPr/>
              <p:nvPr/>
            </p:nvSpPr>
            <p:spPr>
              <a:xfrm>
                <a:off x="3945194" y="4240161"/>
                <a:ext cx="796412" cy="1039762"/>
              </a:xfrm>
              <a:custGeom>
                <a:avLst/>
                <a:gdLst>
                  <a:gd name="connsiteX0" fmla="*/ 671051 w 796412"/>
                  <a:gd name="connsiteY0" fmla="*/ 0 h 1039762"/>
                  <a:gd name="connsiteX1" fmla="*/ 730045 w 796412"/>
                  <a:gd name="connsiteY1" fmla="*/ 110613 h 1039762"/>
                  <a:gd name="connsiteX2" fmla="*/ 789038 w 796412"/>
                  <a:gd name="connsiteY2" fmla="*/ 258097 h 1039762"/>
                  <a:gd name="connsiteX3" fmla="*/ 796412 w 796412"/>
                  <a:gd name="connsiteY3" fmla="*/ 457200 h 1039762"/>
                  <a:gd name="connsiteX4" fmla="*/ 722671 w 796412"/>
                  <a:gd name="connsiteY4" fmla="*/ 530942 h 1039762"/>
                  <a:gd name="connsiteX5" fmla="*/ 693174 w 796412"/>
                  <a:gd name="connsiteY5" fmla="*/ 530942 h 1039762"/>
                  <a:gd name="connsiteX6" fmla="*/ 656303 w 796412"/>
                  <a:gd name="connsiteY6" fmla="*/ 575187 h 1039762"/>
                  <a:gd name="connsiteX7" fmla="*/ 656303 w 796412"/>
                  <a:gd name="connsiteY7" fmla="*/ 641555 h 1039762"/>
                  <a:gd name="connsiteX8" fmla="*/ 641554 w 796412"/>
                  <a:gd name="connsiteY8" fmla="*/ 715297 h 1039762"/>
                  <a:gd name="connsiteX9" fmla="*/ 752167 w 796412"/>
                  <a:gd name="connsiteY9" fmla="*/ 781665 h 1039762"/>
                  <a:gd name="connsiteX10" fmla="*/ 700548 w 796412"/>
                  <a:gd name="connsiteY10" fmla="*/ 877529 h 1039762"/>
                  <a:gd name="connsiteX11" fmla="*/ 648929 w 796412"/>
                  <a:gd name="connsiteY11" fmla="*/ 899652 h 1039762"/>
                  <a:gd name="connsiteX12" fmla="*/ 641554 w 796412"/>
                  <a:gd name="connsiteY12" fmla="*/ 907026 h 1039762"/>
                  <a:gd name="connsiteX13" fmla="*/ 582561 w 796412"/>
                  <a:gd name="connsiteY13" fmla="*/ 943897 h 1039762"/>
                  <a:gd name="connsiteX14" fmla="*/ 486696 w 796412"/>
                  <a:gd name="connsiteY14" fmla="*/ 877529 h 1039762"/>
                  <a:gd name="connsiteX15" fmla="*/ 457200 w 796412"/>
                  <a:gd name="connsiteY15" fmla="*/ 936523 h 1039762"/>
                  <a:gd name="connsiteX16" fmla="*/ 427703 w 796412"/>
                  <a:gd name="connsiteY16" fmla="*/ 1002891 h 1039762"/>
                  <a:gd name="connsiteX17" fmla="*/ 324464 w 796412"/>
                  <a:gd name="connsiteY17" fmla="*/ 1039762 h 1039762"/>
                  <a:gd name="connsiteX18" fmla="*/ 213851 w 796412"/>
                  <a:gd name="connsiteY18" fmla="*/ 1025013 h 1039762"/>
                  <a:gd name="connsiteX19" fmla="*/ 125361 w 796412"/>
                  <a:gd name="connsiteY19" fmla="*/ 995516 h 1039762"/>
                  <a:gd name="connsiteX20" fmla="*/ 51619 w 796412"/>
                  <a:gd name="connsiteY20" fmla="*/ 1010265 h 1039762"/>
                  <a:gd name="connsiteX21" fmla="*/ 0 w 796412"/>
                  <a:gd name="connsiteY21" fmla="*/ 1002891 h 103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96412" h="1039762">
                    <a:moveTo>
                      <a:pt x="671051" y="0"/>
                    </a:moveTo>
                    <a:lnTo>
                      <a:pt x="730045" y="110613"/>
                    </a:lnTo>
                    <a:lnTo>
                      <a:pt x="789038" y="258097"/>
                    </a:lnTo>
                    <a:lnTo>
                      <a:pt x="796412" y="457200"/>
                    </a:lnTo>
                    <a:lnTo>
                      <a:pt x="722671" y="530942"/>
                    </a:lnTo>
                    <a:lnTo>
                      <a:pt x="693174" y="530942"/>
                    </a:lnTo>
                    <a:lnTo>
                      <a:pt x="656303" y="575187"/>
                    </a:lnTo>
                    <a:lnTo>
                      <a:pt x="656303" y="641555"/>
                    </a:lnTo>
                    <a:lnTo>
                      <a:pt x="641554" y="715297"/>
                    </a:lnTo>
                    <a:lnTo>
                      <a:pt x="752167" y="781665"/>
                    </a:lnTo>
                    <a:lnTo>
                      <a:pt x="700548" y="877529"/>
                    </a:lnTo>
                    <a:lnTo>
                      <a:pt x="648929" y="899652"/>
                    </a:lnTo>
                    <a:lnTo>
                      <a:pt x="641554" y="907026"/>
                    </a:lnTo>
                    <a:lnTo>
                      <a:pt x="582561" y="943897"/>
                    </a:lnTo>
                    <a:lnTo>
                      <a:pt x="486696" y="877529"/>
                    </a:lnTo>
                    <a:lnTo>
                      <a:pt x="457200" y="936523"/>
                    </a:lnTo>
                    <a:lnTo>
                      <a:pt x="427703" y="1002891"/>
                    </a:lnTo>
                    <a:lnTo>
                      <a:pt x="324464" y="1039762"/>
                    </a:lnTo>
                    <a:lnTo>
                      <a:pt x="213851" y="1025013"/>
                    </a:lnTo>
                    <a:lnTo>
                      <a:pt x="125361" y="995516"/>
                    </a:lnTo>
                    <a:lnTo>
                      <a:pt x="51619" y="1010265"/>
                    </a:lnTo>
                    <a:lnTo>
                      <a:pt x="0" y="1002891"/>
                    </a:lnTo>
                  </a:path>
                </a:pathLst>
              </a:custGeom>
              <a:noFill/>
              <a:ln w="15875">
                <a:solidFill>
                  <a:srgbClr val="A6A6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ru-RU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4925961" y="4417142"/>
                <a:ext cx="560439" cy="1378974"/>
              </a:xfrm>
              <a:custGeom>
                <a:avLst/>
                <a:gdLst>
                  <a:gd name="connsiteX0" fmla="*/ 383458 w 560439"/>
                  <a:gd name="connsiteY0" fmla="*/ 0 h 1378974"/>
                  <a:gd name="connsiteX1" fmla="*/ 420329 w 560439"/>
                  <a:gd name="connsiteY1" fmla="*/ 199103 h 1378974"/>
                  <a:gd name="connsiteX2" fmla="*/ 420329 w 560439"/>
                  <a:gd name="connsiteY2" fmla="*/ 199103 h 1378974"/>
                  <a:gd name="connsiteX3" fmla="*/ 258097 w 560439"/>
                  <a:gd name="connsiteY3" fmla="*/ 272845 h 1378974"/>
                  <a:gd name="connsiteX4" fmla="*/ 412955 w 560439"/>
                  <a:gd name="connsiteY4" fmla="*/ 398206 h 1378974"/>
                  <a:gd name="connsiteX5" fmla="*/ 331839 w 560439"/>
                  <a:gd name="connsiteY5" fmla="*/ 501445 h 1378974"/>
                  <a:gd name="connsiteX6" fmla="*/ 250723 w 560439"/>
                  <a:gd name="connsiteY6" fmla="*/ 530942 h 1378974"/>
                  <a:gd name="connsiteX7" fmla="*/ 213852 w 560439"/>
                  <a:gd name="connsiteY7" fmla="*/ 575187 h 1378974"/>
                  <a:gd name="connsiteX8" fmla="*/ 206478 w 560439"/>
                  <a:gd name="connsiteY8" fmla="*/ 634181 h 1378974"/>
                  <a:gd name="connsiteX9" fmla="*/ 206478 w 560439"/>
                  <a:gd name="connsiteY9" fmla="*/ 730045 h 1378974"/>
                  <a:gd name="connsiteX10" fmla="*/ 147484 w 560439"/>
                  <a:gd name="connsiteY10" fmla="*/ 774290 h 1378974"/>
                  <a:gd name="connsiteX11" fmla="*/ 125362 w 560439"/>
                  <a:gd name="connsiteY11" fmla="*/ 818535 h 1378974"/>
                  <a:gd name="connsiteX12" fmla="*/ 36871 w 560439"/>
                  <a:gd name="connsiteY12" fmla="*/ 840658 h 1378974"/>
                  <a:gd name="connsiteX13" fmla="*/ 14749 w 560439"/>
                  <a:gd name="connsiteY13" fmla="*/ 877529 h 1378974"/>
                  <a:gd name="connsiteX14" fmla="*/ 0 w 560439"/>
                  <a:gd name="connsiteY14" fmla="*/ 973393 h 1378974"/>
                  <a:gd name="connsiteX15" fmla="*/ 22123 w 560439"/>
                  <a:gd name="connsiteY15" fmla="*/ 1032387 h 1378974"/>
                  <a:gd name="connsiteX16" fmla="*/ 88491 w 560439"/>
                  <a:gd name="connsiteY16" fmla="*/ 1054510 h 1378974"/>
                  <a:gd name="connsiteX17" fmla="*/ 132736 w 560439"/>
                  <a:gd name="connsiteY17" fmla="*/ 1091381 h 1378974"/>
                  <a:gd name="connsiteX18" fmla="*/ 169607 w 560439"/>
                  <a:gd name="connsiteY18" fmla="*/ 1150374 h 1378974"/>
                  <a:gd name="connsiteX19" fmla="*/ 250723 w 560439"/>
                  <a:gd name="connsiteY19" fmla="*/ 1209368 h 1378974"/>
                  <a:gd name="connsiteX20" fmla="*/ 361336 w 560439"/>
                  <a:gd name="connsiteY20" fmla="*/ 1246239 h 1378974"/>
                  <a:gd name="connsiteX21" fmla="*/ 427704 w 560439"/>
                  <a:gd name="connsiteY21" fmla="*/ 1312606 h 1378974"/>
                  <a:gd name="connsiteX22" fmla="*/ 486697 w 560439"/>
                  <a:gd name="connsiteY22" fmla="*/ 1349477 h 1378974"/>
                  <a:gd name="connsiteX23" fmla="*/ 560439 w 560439"/>
                  <a:gd name="connsiteY23" fmla="*/ 1378974 h 137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60439" h="1378974">
                    <a:moveTo>
                      <a:pt x="383458" y="0"/>
                    </a:moveTo>
                    <a:lnTo>
                      <a:pt x="420329" y="199103"/>
                    </a:lnTo>
                    <a:lnTo>
                      <a:pt x="420329" y="199103"/>
                    </a:lnTo>
                    <a:lnTo>
                      <a:pt x="258097" y="272845"/>
                    </a:lnTo>
                    <a:lnTo>
                      <a:pt x="412955" y="398206"/>
                    </a:lnTo>
                    <a:lnTo>
                      <a:pt x="331839" y="501445"/>
                    </a:lnTo>
                    <a:lnTo>
                      <a:pt x="250723" y="530942"/>
                    </a:lnTo>
                    <a:lnTo>
                      <a:pt x="213852" y="575187"/>
                    </a:lnTo>
                    <a:lnTo>
                      <a:pt x="206478" y="634181"/>
                    </a:lnTo>
                    <a:lnTo>
                      <a:pt x="206478" y="730045"/>
                    </a:lnTo>
                    <a:lnTo>
                      <a:pt x="147484" y="774290"/>
                    </a:lnTo>
                    <a:lnTo>
                      <a:pt x="125362" y="818535"/>
                    </a:lnTo>
                    <a:lnTo>
                      <a:pt x="36871" y="840658"/>
                    </a:lnTo>
                    <a:lnTo>
                      <a:pt x="14749" y="877529"/>
                    </a:lnTo>
                    <a:lnTo>
                      <a:pt x="0" y="973393"/>
                    </a:lnTo>
                    <a:lnTo>
                      <a:pt x="22123" y="1032387"/>
                    </a:lnTo>
                    <a:lnTo>
                      <a:pt x="88491" y="1054510"/>
                    </a:lnTo>
                    <a:lnTo>
                      <a:pt x="132736" y="1091381"/>
                    </a:lnTo>
                    <a:lnTo>
                      <a:pt x="169607" y="1150374"/>
                    </a:lnTo>
                    <a:lnTo>
                      <a:pt x="250723" y="1209368"/>
                    </a:lnTo>
                    <a:lnTo>
                      <a:pt x="361336" y="1246239"/>
                    </a:lnTo>
                    <a:lnTo>
                      <a:pt x="427704" y="1312606"/>
                    </a:lnTo>
                    <a:lnTo>
                      <a:pt x="486697" y="1349477"/>
                    </a:lnTo>
                    <a:lnTo>
                      <a:pt x="560439" y="1378974"/>
                    </a:lnTo>
                  </a:path>
                </a:pathLst>
              </a:custGeom>
              <a:noFill/>
              <a:ln w="15875">
                <a:solidFill>
                  <a:srgbClr val="A6A6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ru-RU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4601497" y="5125065"/>
                <a:ext cx="339213" cy="324464"/>
              </a:xfrm>
              <a:custGeom>
                <a:avLst/>
                <a:gdLst>
                  <a:gd name="connsiteX0" fmla="*/ 339213 w 339213"/>
                  <a:gd name="connsiteY0" fmla="*/ 324464 h 324464"/>
                  <a:gd name="connsiteX1" fmla="*/ 243348 w 339213"/>
                  <a:gd name="connsiteY1" fmla="*/ 287593 h 324464"/>
                  <a:gd name="connsiteX2" fmla="*/ 243348 w 339213"/>
                  <a:gd name="connsiteY2" fmla="*/ 287593 h 324464"/>
                  <a:gd name="connsiteX3" fmla="*/ 169606 w 339213"/>
                  <a:gd name="connsiteY3" fmla="*/ 265470 h 324464"/>
                  <a:gd name="connsiteX4" fmla="*/ 110613 w 339213"/>
                  <a:gd name="connsiteY4" fmla="*/ 228600 h 324464"/>
                  <a:gd name="connsiteX5" fmla="*/ 36871 w 339213"/>
                  <a:gd name="connsiteY5" fmla="*/ 213851 h 324464"/>
                  <a:gd name="connsiteX6" fmla="*/ 0 w 339213"/>
                  <a:gd name="connsiteY6" fmla="*/ 103238 h 324464"/>
                  <a:gd name="connsiteX7" fmla="*/ 58993 w 339213"/>
                  <a:gd name="connsiteY7" fmla="*/ 125361 h 324464"/>
                  <a:gd name="connsiteX8" fmla="*/ 66368 w 339213"/>
                  <a:gd name="connsiteY8" fmla="*/ 125361 h 324464"/>
                  <a:gd name="connsiteX9" fmla="*/ 117987 w 339213"/>
                  <a:gd name="connsiteY9" fmla="*/ 66367 h 324464"/>
                  <a:gd name="connsiteX10" fmla="*/ 103238 w 339213"/>
                  <a:gd name="connsiteY10" fmla="*/ 22122 h 324464"/>
                  <a:gd name="connsiteX11" fmla="*/ 44245 w 339213"/>
                  <a:gd name="connsiteY11" fmla="*/ 0 h 324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9213" h="324464">
                    <a:moveTo>
                      <a:pt x="339213" y="324464"/>
                    </a:moveTo>
                    <a:lnTo>
                      <a:pt x="243348" y="287593"/>
                    </a:lnTo>
                    <a:lnTo>
                      <a:pt x="243348" y="287593"/>
                    </a:lnTo>
                    <a:lnTo>
                      <a:pt x="169606" y="265470"/>
                    </a:lnTo>
                    <a:lnTo>
                      <a:pt x="110613" y="228600"/>
                    </a:lnTo>
                    <a:lnTo>
                      <a:pt x="36871" y="213851"/>
                    </a:lnTo>
                    <a:lnTo>
                      <a:pt x="0" y="103238"/>
                    </a:lnTo>
                    <a:lnTo>
                      <a:pt x="58993" y="125361"/>
                    </a:lnTo>
                    <a:lnTo>
                      <a:pt x="66368" y="125361"/>
                    </a:lnTo>
                    <a:lnTo>
                      <a:pt x="117987" y="66367"/>
                    </a:lnTo>
                    <a:lnTo>
                      <a:pt x="103238" y="22122"/>
                    </a:lnTo>
                    <a:lnTo>
                      <a:pt x="44245" y="0"/>
                    </a:lnTo>
                  </a:path>
                </a:pathLst>
              </a:custGeom>
              <a:noFill/>
              <a:ln w="15875">
                <a:solidFill>
                  <a:srgbClr val="A6A6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ru-RU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6" name="Полилиния 155"/>
              <p:cNvSpPr/>
              <p:nvPr/>
            </p:nvSpPr>
            <p:spPr>
              <a:xfrm>
                <a:off x="3771900" y="4000500"/>
                <a:ext cx="295275" cy="838200"/>
              </a:xfrm>
              <a:custGeom>
                <a:avLst/>
                <a:gdLst>
                  <a:gd name="connsiteX0" fmla="*/ 219075 w 295275"/>
                  <a:gd name="connsiteY0" fmla="*/ 0 h 838200"/>
                  <a:gd name="connsiteX1" fmla="*/ 295275 w 295275"/>
                  <a:gd name="connsiteY1" fmla="*/ 104775 h 838200"/>
                  <a:gd name="connsiteX2" fmla="*/ 171450 w 295275"/>
                  <a:gd name="connsiteY2" fmla="*/ 152400 h 838200"/>
                  <a:gd name="connsiteX3" fmla="*/ 114300 w 295275"/>
                  <a:gd name="connsiteY3" fmla="*/ 219075 h 838200"/>
                  <a:gd name="connsiteX4" fmla="*/ 142875 w 295275"/>
                  <a:gd name="connsiteY4" fmla="*/ 285750 h 838200"/>
                  <a:gd name="connsiteX5" fmla="*/ 219075 w 295275"/>
                  <a:gd name="connsiteY5" fmla="*/ 371475 h 838200"/>
                  <a:gd name="connsiteX6" fmla="*/ 47625 w 295275"/>
                  <a:gd name="connsiteY6" fmla="*/ 600075 h 838200"/>
                  <a:gd name="connsiteX7" fmla="*/ 47625 w 295275"/>
                  <a:gd name="connsiteY7" fmla="*/ 704850 h 838200"/>
                  <a:gd name="connsiteX8" fmla="*/ 0 w 295275"/>
                  <a:gd name="connsiteY8" fmla="*/ 83820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75" h="838200">
                    <a:moveTo>
                      <a:pt x="219075" y="0"/>
                    </a:moveTo>
                    <a:lnTo>
                      <a:pt x="295275" y="104775"/>
                    </a:lnTo>
                    <a:lnTo>
                      <a:pt x="171450" y="152400"/>
                    </a:lnTo>
                    <a:lnTo>
                      <a:pt x="114300" y="219075"/>
                    </a:lnTo>
                    <a:lnTo>
                      <a:pt x="142875" y="285750"/>
                    </a:lnTo>
                    <a:lnTo>
                      <a:pt x="219075" y="371475"/>
                    </a:lnTo>
                    <a:lnTo>
                      <a:pt x="47625" y="600075"/>
                    </a:lnTo>
                    <a:lnTo>
                      <a:pt x="47625" y="704850"/>
                    </a:lnTo>
                    <a:lnTo>
                      <a:pt x="0" y="838200"/>
                    </a:lnTo>
                  </a:path>
                </a:pathLst>
              </a:custGeom>
              <a:noFill/>
              <a:ln w="15875">
                <a:solidFill>
                  <a:srgbClr val="70B4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ru-RU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7" name="Овал 156"/>
              <p:cNvSpPr/>
              <p:nvPr/>
            </p:nvSpPr>
            <p:spPr>
              <a:xfrm>
                <a:off x="5762625" y="4417142"/>
                <a:ext cx="137578" cy="1548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ru-RU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8" name="Овал 157"/>
              <p:cNvSpPr/>
              <p:nvPr/>
            </p:nvSpPr>
            <p:spPr>
              <a:xfrm>
                <a:off x="3998386" y="3723968"/>
                <a:ext cx="137578" cy="1548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ru-RU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10" name="Овал 109"/>
            <p:cNvSpPr/>
            <p:nvPr/>
          </p:nvSpPr>
          <p:spPr>
            <a:xfrm>
              <a:off x="6501199" y="3857981"/>
              <a:ext cx="227679" cy="203129"/>
            </a:xfrm>
            <a:prstGeom prst="ellipse">
              <a:avLst/>
            </a:prstGeom>
            <a:solidFill>
              <a:srgbClr val="FAC5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7078765" y="4518039"/>
              <a:ext cx="227679" cy="203129"/>
            </a:xfrm>
            <a:prstGeom prst="ellipse">
              <a:avLst/>
            </a:prstGeom>
            <a:solidFill>
              <a:srgbClr val="FAC5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6182131" y="5023437"/>
              <a:ext cx="227679" cy="203129"/>
            </a:xfrm>
            <a:prstGeom prst="ellipse">
              <a:avLst/>
            </a:prstGeom>
            <a:solidFill>
              <a:srgbClr val="FAC5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5653749" y="6258349"/>
              <a:ext cx="227679" cy="203129"/>
            </a:xfrm>
            <a:prstGeom prst="ellipse">
              <a:avLst/>
            </a:prstGeom>
            <a:solidFill>
              <a:srgbClr val="FAC5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6068291" y="3644463"/>
              <a:ext cx="227679" cy="203129"/>
            </a:xfrm>
            <a:prstGeom prst="ellipse">
              <a:avLst/>
            </a:prstGeom>
            <a:solidFill>
              <a:srgbClr val="FAC5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5034888" y="3157270"/>
              <a:ext cx="227679" cy="203129"/>
            </a:xfrm>
            <a:prstGeom prst="ellipse">
              <a:avLst/>
            </a:prstGeom>
            <a:solidFill>
              <a:srgbClr val="FAC5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6385981" y="3418096"/>
              <a:ext cx="227679" cy="203129"/>
            </a:xfrm>
            <a:prstGeom prst="ellipse">
              <a:avLst/>
            </a:prstGeom>
            <a:solidFill>
              <a:srgbClr val="F9B2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142720" y="2664650"/>
              <a:ext cx="241913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Инвестиционная площадка </a:t>
              </a:r>
              <a:r>
                <a:rPr lang="ru-RU" sz="9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«</a:t>
              </a:r>
              <a:r>
                <a:rPr lang="ru-RU" sz="900" b="1" dirty="0" err="1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Копаево</a:t>
              </a:r>
              <a:r>
                <a:rPr lang="ru-RU" sz="9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»</a:t>
              </a:r>
            </a:p>
            <a:p>
              <a:pPr algn="ctr"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(</a:t>
              </a:r>
              <a:r>
                <a:rPr lang="ru-RU" sz="900" dirty="0" err="1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гринфилд</a:t>
              </a: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513638" y="5651991"/>
              <a:ext cx="241913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Технопарк</a:t>
              </a:r>
            </a:p>
            <a:p>
              <a:pPr algn="ctr" defTabSz="685800"/>
              <a:r>
                <a:rPr lang="ru-RU" sz="9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«</a:t>
              </a:r>
              <a:r>
                <a:rPr lang="ru-RU" sz="900" b="1" dirty="0" err="1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Переславский</a:t>
              </a:r>
              <a:r>
                <a:rPr lang="ru-RU" sz="9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»</a:t>
              </a:r>
            </a:p>
            <a:p>
              <a:pPr algn="ctr"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(</a:t>
              </a:r>
              <a:r>
                <a:rPr lang="ru-RU" sz="900" dirty="0" err="1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браунфилд</a:t>
              </a: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895850" y="5840091"/>
              <a:ext cx="17348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900" b="1" dirty="0">
                  <a:solidFill>
                    <a:srgbClr val="BE23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Переславль-Залесский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797066" y="3325101"/>
              <a:ext cx="9575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900" b="1" dirty="0">
                  <a:solidFill>
                    <a:srgbClr val="BE23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Рыбинск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712709" y="3415603"/>
              <a:ext cx="9575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900" b="1" dirty="0">
                  <a:solidFill>
                    <a:srgbClr val="BE23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Тутаев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119897" y="3997455"/>
              <a:ext cx="11498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900" b="1" dirty="0">
                  <a:solidFill>
                    <a:srgbClr val="BE23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Ярославль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926269" y="5189027"/>
              <a:ext cx="72144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900" b="1" dirty="0">
                  <a:solidFill>
                    <a:srgbClr val="BE23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Ростов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070639" y="4624889"/>
              <a:ext cx="11991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900" b="1" dirty="0">
                  <a:solidFill>
                    <a:srgbClr val="BE23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Гаврилов-Ям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8058813" y="3029569"/>
              <a:ext cx="241913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Индустриальный парк </a:t>
              </a:r>
            </a:p>
            <a:p>
              <a:pPr algn="ctr" defTabSz="685800"/>
              <a:r>
                <a:rPr lang="ru-RU" sz="9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«Тутаев» </a:t>
              </a:r>
            </a:p>
            <a:p>
              <a:pPr algn="ctr"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(</a:t>
              </a:r>
              <a:r>
                <a:rPr lang="ru-RU" sz="900" dirty="0" err="1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гринфилд</a:t>
              </a: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900817" y="4344086"/>
              <a:ext cx="268772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Промышленный технопарк </a:t>
              </a:r>
              <a:r>
                <a:rPr lang="ru-RU" sz="9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«</a:t>
              </a:r>
              <a:r>
                <a:rPr lang="ru-RU" sz="900" b="1" dirty="0" err="1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Локаловъ</a:t>
              </a:r>
              <a:r>
                <a:rPr lang="ru-RU" sz="9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» </a:t>
              </a:r>
            </a:p>
            <a:p>
              <a:pPr algn="ctr"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(</a:t>
              </a:r>
              <a:r>
                <a:rPr lang="ru-RU" sz="900" dirty="0" err="1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браунфилд</a:t>
              </a: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130" name="Прямая соединительная линия 129"/>
            <p:cNvCxnSpPr>
              <a:stCxn id="115" idx="5"/>
            </p:cNvCxnSpPr>
            <p:nvPr/>
          </p:nvCxnSpPr>
          <p:spPr>
            <a:xfrm>
              <a:off x="6376467" y="5196818"/>
              <a:ext cx="472008" cy="589640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7385648" y="5142861"/>
              <a:ext cx="268772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Инвестиционная площадка </a:t>
              </a:r>
              <a:r>
                <a:rPr lang="ru-RU" sz="9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«Ростовская» </a:t>
              </a:r>
            </a:p>
            <a:p>
              <a:pPr algn="ctr"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(</a:t>
              </a:r>
              <a:r>
                <a:rPr lang="ru-RU" sz="900" dirty="0" err="1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гринфилд</a:t>
              </a: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132" name="Прямая соединительная линия 131"/>
            <p:cNvCxnSpPr>
              <a:endCxn id="124" idx="3"/>
            </p:cNvCxnSpPr>
            <p:nvPr/>
          </p:nvCxnSpPr>
          <p:spPr>
            <a:xfrm flipH="1" flipV="1">
              <a:off x="6670280" y="3554103"/>
              <a:ext cx="1442033" cy="115789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>
              <a:off x="6126894" y="3746029"/>
              <a:ext cx="1985419" cy="558865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8081852" y="3667633"/>
              <a:ext cx="241913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Промышленный парк</a:t>
              </a:r>
            </a:p>
            <a:p>
              <a:pPr algn="ctr" defTabSz="685800"/>
              <a:r>
                <a:rPr lang="ru-RU" sz="9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«Мастер» </a:t>
              </a:r>
            </a:p>
            <a:p>
              <a:pPr algn="ctr"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(</a:t>
              </a:r>
              <a:r>
                <a:rPr lang="ru-RU" sz="900" dirty="0" err="1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браунфилд</a:t>
              </a: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323058" y="4493814"/>
              <a:ext cx="241913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Индустриальный парк </a:t>
              </a:r>
              <a:r>
                <a:rPr lang="ru-RU" sz="9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«Новоселки» </a:t>
              </a:r>
            </a:p>
            <a:p>
              <a:pPr algn="ctr"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(</a:t>
              </a:r>
              <a:r>
                <a:rPr lang="ru-RU" sz="900" dirty="0" err="1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гринфилд</a:t>
              </a: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03523" y="1637668"/>
              <a:ext cx="3138671" cy="615553"/>
            </a:xfrm>
            <a:prstGeom prst="rect">
              <a:avLst/>
            </a:prstGeom>
            <a:noFill/>
            <a:ln>
              <a:solidFill>
                <a:srgbClr val="F69322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12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Планируется создание </a:t>
              </a:r>
            </a:p>
            <a:p>
              <a:pPr algn="ctr" defTabSz="685800"/>
              <a:r>
                <a:rPr lang="ru-RU" sz="12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Особой Экономической Зоны </a:t>
              </a:r>
            </a:p>
          </p:txBody>
        </p:sp>
        <p:cxnSp>
          <p:nvCxnSpPr>
            <p:cNvPr id="137" name="Прямая соединительная линия 136"/>
            <p:cNvCxnSpPr>
              <a:stCxn id="136" idx="3"/>
              <a:endCxn id="118" idx="1"/>
            </p:cNvCxnSpPr>
            <p:nvPr/>
          </p:nvCxnSpPr>
          <p:spPr>
            <a:xfrm>
              <a:off x="3742193" y="1930056"/>
              <a:ext cx="1326038" cy="1256962"/>
            </a:xfrm>
            <a:prstGeom prst="line">
              <a:avLst/>
            </a:prstGeom>
            <a:ln>
              <a:solidFill>
                <a:srgbClr val="F693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8089657" y="3666053"/>
              <a:ext cx="2618954" cy="7676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>
              <a:off x="7200696" y="4633958"/>
              <a:ext cx="911617" cy="387195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>
              <a:off x="6851650" y="5780846"/>
              <a:ext cx="3860348" cy="0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 flipH="1">
              <a:off x="1014590" y="6343785"/>
              <a:ext cx="4752999" cy="0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>
              <a:stCxn id="125" idx="0"/>
            </p:cNvCxnSpPr>
            <p:nvPr/>
          </p:nvCxnSpPr>
          <p:spPr>
            <a:xfrm flipH="1">
              <a:off x="3989886" y="3997455"/>
              <a:ext cx="2704942" cy="1206121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 flipH="1">
              <a:off x="1030727" y="5201318"/>
              <a:ext cx="2978323" cy="0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1039869" y="3382744"/>
              <a:ext cx="2445637" cy="0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>
              <a:endCxn id="118" idx="2"/>
            </p:cNvCxnSpPr>
            <p:nvPr/>
          </p:nvCxnSpPr>
          <p:spPr>
            <a:xfrm flipV="1">
              <a:off x="3476364" y="3258835"/>
              <a:ext cx="1558524" cy="123909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1132914" y="3600251"/>
              <a:ext cx="241913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Индустриальный парк </a:t>
              </a:r>
              <a:r>
                <a:rPr lang="ru-RU" sz="9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«Технопарк АРМ» </a:t>
              </a:r>
            </a:p>
            <a:p>
              <a:pPr algn="ctr"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(</a:t>
              </a:r>
              <a:r>
                <a:rPr lang="ru-RU" sz="900" dirty="0" err="1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браунфилд</a:t>
              </a: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147" name="Прямая соединительная линия 146"/>
            <p:cNvCxnSpPr/>
            <p:nvPr/>
          </p:nvCxnSpPr>
          <p:spPr>
            <a:xfrm>
              <a:off x="1030727" y="4269315"/>
              <a:ext cx="2454779" cy="0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>
              <a:stCxn id="118" idx="4"/>
            </p:cNvCxnSpPr>
            <p:nvPr/>
          </p:nvCxnSpPr>
          <p:spPr>
            <a:xfrm flipH="1">
              <a:off x="3461884" y="3360399"/>
              <a:ext cx="1686844" cy="912618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>
              <a:off x="8081852" y="4293623"/>
              <a:ext cx="2653184" cy="13977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/>
            <p:nvPr/>
          </p:nvCxnSpPr>
          <p:spPr>
            <a:xfrm>
              <a:off x="8076086" y="5014165"/>
              <a:ext cx="2653184" cy="13977"/>
            </a:xfrm>
            <a:prstGeom prst="line">
              <a:avLst/>
            </a:prstGeom>
            <a:ln>
              <a:solidFill>
                <a:srgbClr val="F9B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TextBox 158"/>
          <p:cNvSpPr txBox="1"/>
          <p:nvPr/>
        </p:nvSpPr>
        <p:spPr>
          <a:xfrm>
            <a:off x="2793805" y="1521547"/>
            <a:ext cx="798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Рыбинское</a:t>
            </a:r>
          </a:p>
          <a:p>
            <a:pPr algn="ctr" defTabSz="685800"/>
            <a:r>
              <a:rPr lang="ru-RU" sz="600" dirty="0" err="1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вдхр</a:t>
            </a:r>
            <a:r>
              <a:rPr lang="ru-RU" sz="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6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14714" y="197430"/>
            <a:ext cx="779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Предоставление земельных участков в аренду без торгов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9655" y="939486"/>
            <a:ext cx="4879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Реализация масштабного инвестиционного проекта</a:t>
            </a:r>
            <a:endParaRPr lang="ru-RU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5" name="object 37"/>
          <p:cNvGrpSpPr/>
          <p:nvPr/>
        </p:nvGrpSpPr>
        <p:grpSpPr>
          <a:xfrm>
            <a:off x="204717" y="987574"/>
            <a:ext cx="366591" cy="255899"/>
            <a:chOff x="3818328" y="1725206"/>
            <a:chExt cx="556260" cy="316865"/>
          </a:xfrm>
        </p:grpSpPr>
        <p:sp>
          <p:nvSpPr>
            <p:cNvPr id="36" name="object 38"/>
            <p:cNvSpPr/>
            <p:nvPr/>
          </p:nvSpPr>
          <p:spPr>
            <a:xfrm>
              <a:off x="4128324" y="1725206"/>
              <a:ext cx="246379" cy="316865"/>
            </a:xfrm>
            <a:custGeom>
              <a:avLst/>
              <a:gdLst/>
              <a:ahLst/>
              <a:cxnLst/>
              <a:rect l="l" t="t" r="r" b="b"/>
              <a:pathLst>
                <a:path w="246379" h="316864">
                  <a:moveTo>
                    <a:pt x="122504" y="0"/>
                  </a:moveTo>
                  <a:lnTo>
                    <a:pt x="863" y="0"/>
                  </a:lnTo>
                  <a:lnTo>
                    <a:pt x="124498" y="157810"/>
                  </a:lnTo>
                  <a:lnTo>
                    <a:pt x="0" y="316750"/>
                  </a:lnTo>
                  <a:lnTo>
                    <a:pt x="121640" y="316750"/>
                  </a:lnTo>
                  <a:lnTo>
                    <a:pt x="246138" y="157810"/>
                  </a:lnTo>
                  <a:lnTo>
                    <a:pt x="122504" y="0"/>
                  </a:lnTo>
                  <a:close/>
                </a:path>
              </a:pathLst>
            </a:custGeom>
            <a:solidFill>
              <a:srgbClr val="9848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9"/>
            <p:cNvSpPr/>
            <p:nvPr/>
          </p:nvSpPr>
          <p:spPr>
            <a:xfrm>
              <a:off x="3973325" y="1725206"/>
              <a:ext cx="246379" cy="316865"/>
            </a:xfrm>
            <a:custGeom>
              <a:avLst/>
              <a:gdLst/>
              <a:ahLst/>
              <a:cxnLst/>
              <a:rect l="l" t="t" r="r" b="b"/>
              <a:pathLst>
                <a:path w="246379" h="316864">
                  <a:moveTo>
                    <a:pt x="122504" y="0"/>
                  </a:moveTo>
                  <a:lnTo>
                    <a:pt x="863" y="0"/>
                  </a:lnTo>
                  <a:lnTo>
                    <a:pt x="124498" y="157810"/>
                  </a:lnTo>
                  <a:lnTo>
                    <a:pt x="0" y="316750"/>
                  </a:lnTo>
                  <a:lnTo>
                    <a:pt x="121640" y="316750"/>
                  </a:lnTo>
                  <a:lnTo>
                    <a:pt x="246138" y="157810"/>
                  </a:lnTo>
                  <a:lnTo>
                    <a:pt x="122504" y="0"/>
                  </a:lnTo>
                  <a:close/>
                </a:path>
              </a:pathLst>
            </a:custGeom>
            <a:solidFill>
              <a:srgbClr val="9C674E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0"/>
            <p:cNvSpPr/>
            <p:nvPr/>
          </p:nvSpPr>
          <p:spPr>
            <a:xfrm>
              <a:off x="3818328" y="1725206"/>
              <a:ext cx="246379" cy="316865"/>
            </a:xfrm>
            <a:custGeom>
              <a:avLst/>
              <a:gdLst/>
              <a:ahLst/>
              <a:cxnLst/>
              <a:rect l="l" t="t" r="r" b="b"/>
              <a:pathLst>
                <a:path w="246379" h="316864">
                  <a:moveTo>
                    <a:pt x="122504" y="0"/>
                  </a:moveTo>
                  <a:lnTo>
                    <a:pt x="863" y="0"/>
                  </a:lnTo>
                  <a:lnTo>
                    <a:pt x="124498" y="157810"/>
                  </a:lnTo>
                  <a:lnTo>
                    <a:pt x="0" y="316750"/>
                  </a:lnTo>
                  <a:lnTo>
                    <a:pt x="121640" y="316750"/>
                  </a:lnTo>
                  <a:lnTo>
                    <a:pt x="246138" y="157810"/>
                  </a:lnTo>
                  <a:lnTo>
                    <a:pt x="122504" y="0"/>
                  </a:lnTo>
                  <a:close/>
                </a:path>
              </a:pathLst>
            </a:custGeom>
            <a:solidFill>
              <a:srgbClr val="CCA898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Стрелка вниз 43"/>
          <p:cNvSpPr/>
          <p:nvPr/>
        </p:nvSpPr>
        <p:spPr>
          <a:xfrm>
            <a:off x="1969940" y="1313350"/>
            <a:ext cx="432048" cy="317351"/>
          </a:xfrm>
          <a:prstGeom prst="downArrow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541652" y="912794"/>
            <a:ext cx="3456384" cy="730492"/>
          </a:xfrm>
          <a:prstGeom prst="round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10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1042583"/>
            <a:r>
              <a:rPr lang="ru-RU" sz="1000" dirty="0">
                <a:latin typeface="Segoe UI Light" panose="020B0502040204020203" pitchFamily="34" charset="0"/>
                <a:ea typeface="Calibri" pitchFamily="34" charset="0"/>
                <a:cs typeface="Segoe UI Light" panose="020B0502040204020203" pitchFamily="34" charset="0"/>
              </a:rPr>
              <a:t>Размер годовой арендной платы: </a:t>
            </a:r>
            <a:r>
              <a:rPr lang="ru-RU" sz="1000" b="1" dirty="0">
                <a:latin typeface="Segoe UI Light" panose="020B0502040204020203" pitchFamily="34" charset="0"/>
                <a:ea typeface="Calibri" pitchFamily="34" charset="0"/>
                <a:cs typeface="Segoe UI Light" panose="020B0502040204020203" pitchFamily="34" charset="0"/>
              </a:rPr>
              <a:t>0,069 %</a:t>
            </a:r>
            <a:r>
              <a:rPr lang="ru-RU" sz="1000" dirty="0">
                <a:latin typeface="Segoe UI Light" panose="020B0502040204020203" pitchFamily="34" charset="0"/>
                <a:ea typeface="Calibri" pitchFamily="34" charset="0"/>
                <a:cs typeface="Segoe UI Light" panose="020B0502040204020203" pitchFamily="34" charset="0"/>
              </a:rPr>
              <a:t> годовых от кадастровой стоимости участка</a:t>
            </a:r>
            <a:endParaRPr lang="ru-RU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1612486"/>
            <a:ext cx="43719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583"/>
            <a:r>
              <a:rPr lang="ru-RU" sz="1200" dirty="0">
                <a:solidFill>
                  <a:srgbClr val="C0504D">
                    <a:lumMod val="5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Направления реализации инвестиционных </a:t>
            </a:r>
            <a:r>
              <a:rPr lang="ru-RU" sz="1200" dirty="0" smtClean="0">
                <a:solidFill>
                  <a:srgbClr val="C0504D">
                    <a:lumMod val="5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проектов:</a:t>
            </a:r>
            <a:endParaRPr lang="ru-RU" sz="1200" dirty="0">
              <a:solidFill>
                <a:srgbClr val="C0504D">
                  <a:lumMod val="50000"/>
                </a:srgb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8417"/>
          <a:stretch/>
        </p:blipFill>
        <p:spPr>
          <a:xfrm>
            <a:off x="737996" y="2086049"/>
            <a:ext cx="666000" cy="533551"/>
          </a:xfrm>
          <a:prstGeom prst="hexagon">
            <a:avLst/>
          </a:prstGeom>
          <a:ln>
            <a:solidFill>
              <a:srgbClr val="F5DED3"/>
            </a:solidFill>
          </a:ln>
        </p:spPr>
      </p:pic>
      <p:sp>
        <p:nvSpPr>
          <p:cNvPr id="42" name="Прямоугольник 41"/>
          <p:cNvSpPr/>
          <p:nvPr/>
        </p:nvSpPr>
        <p:spPr>
          <a:xfrm>
            <a:off x="1444191" y="2098908"/>
            <a:ext cx="2745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  <a:tabLst>
                <a:tab pos="984250" algn="l"/>
              </a:tabLst>
            </a:pP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здравоохранение,</a:t>
            </a:r>
          </a:p>
          <a:p>
            <a:pPr marL="171450" indent="-171450" algn="just">
              <a:buFontTx/>
              <a:buChar char="-"/>
              <a:tabLst>
                <a:tab pos="984250" algn="l"/>
              </a:tabLst>
            </a:pP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образование</a:t>
            </a: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культура, </a:t>
            </a:r>
          </a:p>
          <a:p>
            <a:pPr marL="171450" indent="-171450" algn="just">
              <a:buFontTx/>
              <a:buChar char="-"/>
              <a:tabLst>
                <a:tab pos="984250" algn="l"/>
              </a:tabLst>
            </a:pP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спорт, туризм </a:t>
            </a: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</a:t>
            </a: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рекреация</a:t>
            </a:r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15" t="4218" r="40700" b="40523"/>
          <a:stretch/>
        </p:blipFill>
        <p:spPr>
          <a:xfrm>
            <a:off x="297207" y="2656672"/>
            <a:ext cx="664896" cy="560007"/>
          </a:xfrm>
          <a:prstGeom prst="hexagon">
            <a:avLst/>
          </a:prstGeom>
          <a:ln>
            <a:solidFill>
              <a:srgbClr val="F5DED3"/>
            </a:solidFill>
          </a:ln>
        </p:spPr>
      </p:pic>
      <p:pic>
        <p:nvPicPr>
          <p:cNvPr id="51" name="Picture 14" descr="http://crosti.ru/patterns/00/07/b8/82b56bc438/pictur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60" t="8585" r="22573" b="22667"/>
          <a:stretch/>
        </p:blipFill>
        <p:spPr bwMode="auto">
          <a:xfrm>
            <a:off x="274645" y="3905104"/>
            <a:ext cx="710020" cy="560006"/>
          </a:xfrm>
          <a:prstGeom prst="hexagon">
            <a:avLst/>
          </a:prstGeom>
          <a:noFill/>
          <a:ln>
            <a:solidFill>
              <a:srgbClr val="F5DE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3" b="794"/>
          <a:stretch/>
        </p:blipFill>
        <p:spPr>
          <a:xfrm>
            <a:off x="711752" y="3270638"/>
            <a:ext cx="710020" cy="576086"/>
          </a:xfrm>
          <a:prstGeom prst="hexagon">
            <a:avLst/>
          </a:prstGeom>
          <a:noFill/>
          <a:ln>
            <a:solidFill>
              <a:srgbClr val="F5DED3"/>
            </a:solidFill>
          </a:ln>
        </p:spPr>
      </p:pic>
      <p:sp>
        <p:nvSpPr>
          <p:cNvPr id="53" name="Прямоугольник 52"/>
          <p:cNvSpPr/>
          <p:nvPr/>
        </p:nvSpPr>
        <p:spPr>
          <a:xfrm>
            <a:off x="937200" y="262872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984250" algn="l"/>
              </a:tabLst>
            </a:pP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 ЖКХ, </a:t>
            </a: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бытовое </a:t>
            </a: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обслуживание, обращение с ТКО</a:t>
            </a:r>
          </a:p>
          <a:p>
            <a:pPr algn="just">
              <a:tabLst>
                <a:tab pos="984250" algn="l"/>
              </a:tabLst>
            </a:pP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 дорожная </a:t>
            </a: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деятельность и транспортная </a:t>
            </a: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инфраструктура,</a:t>
            </a:r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tabLst>
                <a:tab pos="984250" algn="l"/>
              </a:tabLst>
            </a:pP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 обеспечение </a:t>
            </a: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жилыми помещениями пострадавших </a:t>
            </a: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участников</a:t>
            </a:r>
          </a:p>
          <a:p>
            <a:pPr algn="just">
              <a:tabLst>
                <a:tab pos="984250" algn="l"/>
              </a:tabLst>
            </a:pP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долевого </a:t>
            </a: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строительства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16281" y="4000441"/>
            <a:ext cx="331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84250" algn="l"/>
              </a:tabLst>
            </a:pP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 развитие </a:t>
            </a: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инфраструктуры сбыта </a:t>
            </a: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с/х продукции</a:t>
            </a:r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tabLst>
                <a:tab pos="984250" algn="l"/>
              </a:tabLst>
            </a:pP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- развитие </a:t>
            </a: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АПК, </a:t>
            </a:r>
            <a:r>
              <a:rPr lang="ru-RU" sz="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аквакультуры</a:t>
            </a:r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339036" y="3261949"/>
            <a:ext cx="3023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84250" algn="l"/>
              </a:tabLst>
            </a:pP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 развитие </a:t>
            </a: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отраслей </a:t>
            </a: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промышленности и  НТИ</a:t>
            </a:r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tabLst>
                <a:tab pos="984250" algn="l"/>
              </a:tabLst>
            </a:pP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 создание </a:t>
            </a: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развитие индустриальных (промышленных) </a:t>
            </a: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  парков</a:t>
            </a:r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tabLst>
                <a:tab pos="984250" algn="l"/>
              </a:tabLst>
            </a:pP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- </a:t>
            </a: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производство </a:t>
            </a:r>
            <a:r>
              <a:rPr lang="ru-RU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 распределение электроэнергии и </a:t>
            </a:r>
            <a:r>
              <a:rPr lang="ru-RU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газа</a:t>
            </a:r>
            <a:endParaRPr lang="ru-RU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3818" y="2628988"/>
            <a:ext cx="312667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14714" y="3248813"/>
            <a:ext cx="312667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33818" y="3889607"/>
            <a:ext cx="312667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7644998" y="1761283"/>
            <a:ext cx="1353038" cy="602423"/>
            <a:chOff x="1293364" y="1504935"/>
            <a:chExt cx="2952328" cy="1502231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1293364" y="1504935"/>
              <a:ext cx="2952328" cy="1502231"/>
            </a:xfrm>
            <a:prstGeom prst="roundRect">
              <a:avLst/>
            </a:prstGeom>
            <a:pattFill prst="dkUpDiag">
              <a:fgClr>
                <a:srgbClr val="D8D8D8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9284" tIns="49653" rIns="99284" bIns="4965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132526"/>
              <a:endParaRPr lang="ru-RU" sz="2300" dirty="0">
                <a:solidFill>
                  <a:prstClr val="black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343661" y="1772990"/>
              <a:ext cx="2664295" cy="898731"/>
            </a:xfrm>
            <a:prstGeom prst="rect">
              <a:avLst/>
            </a:prstGeom>
          </p:spPr>
          <p:txBody>
            <a:bodyPr wrap="square" lIns="91427" tIns="45714" rIns="91427" bIns="45714" anchor="ctr">
              <a:spAutoFit/>
            </a:bodyPr>
            <a:lstStyle/>
            <a:p>
              <a:pPr algn="ctr" defTabSz="1042531">
                <a:lnSpc>
                  <a:spcPct val="120000"/>
                </a:lnSpc>
              </a:pPr>
              <a:r>
                <a:rPr lang="ru-RU" sz="1600" dirty="0" smtClean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КРИТЕРИИ</a:t>
              </a:r>
              <a:endParaRPr lang="ru-RU" sz="16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>
            <a:off x="4427984" y="1926683"/>
            <a:ext cx="0" cy="2860039"/>
          </a:xfrm>
          <a:prstGeom prst="line">
            <a:avLst/>
          </a:prstGeom>
          <a:ln w="38100">
            <a:gradFill>
              <a:gsLst>
                <a:gs pos="100000">
                  <a:srgbClr val="FFDF60"/>
                </a:gs>
                <a:gs pos="74000">
                  <a:srgbClr val="F69322"/>
                </a:gs>
                <a:gs pos="57918">
                  <a:srgbClr val="F27925"/>
                </a:gs>
                <a:gs pos="31000">
                  <a:srgbClr val="BE2325"/>
                </a:gs>
                <a:gs pos="0">
                  <a:srgbClr val="891A1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Группа 61"/>
          <p:cNvGrpSpPr/>
          <p:nvPr/>
        </p:nvGrpSpPr>
        <p:grpSpPr>
          <a:xfrm>
            <a:off x="4677822" y="2076660"/>
            <a:ext cx="4320214" cy="1190202"/>
            <a:chOff x="4127773" y="1224220"/>
            <a:chExt cx="4726544" cy="1190202"/>
          </a:xfrm>
        </p:grpSpPr>
        <p:sp>
          <p:nvSpPr>
            <p:cNvPr id="63" name="TextBox 62"/>
            <p:cNvSpPr txBox="1"/>
            <p:nvPr/>
          </p:nvSpPr>
          <p:spPr>
            <a:xfrm>
              <a:off x="4127773" y="1224220"/>
              <a:ext cx="6681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>
                  <a:ln w="19050">
                    <a:solidFill>
                      <a:schemeClr val="tx1"/>
                    </a:solidFill>
                  </a:ln>
                  <a:noFill/>
                  <a:latin typeface="Arial Black" panose="020B0A04020102020204" pitchFamily="34" charset="0"/>
                  <a:cs typeface="Segoe UI Semilight" panose="020B0402040204020203" pitchFamily="34" charset="0"/>
                </a:rPr>
                <a:t>1</a:t>
              </a:r>
              <a:endParaRPr lang="ru-RU" sz="4800" dirty="0">
                <a:ln w="19050">
                  <a:solidFill>
                    <a:schemeClr val="tx1"/>
                  </a:solidFill>
                </a:ln>
                <a:noFill/>
                <a:latin typeface="Arial Black" panose="020B0A04020102020204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4461829" y="1860424"/>
              <a:ext cx="4392488" cy="553998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lvl="0" defTabSz="914400" fontAlgn="ctr">
                <a:defRPr/>
              </a:pPr>
              <a:r>
                <a:rPr lang="ru-RU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Р</a:t>
              </a:r>
              <a:r>
                <a:rPr lang="ru-RU" sz="10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еализация </a:t>
              </a:r>
              <a:r>
                <a:rPr lang="ru-RU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проекта повлечет увеличение ежегодных поступлений от налогов в областной бюджет и (или) бюджет МО Ярославской области, на территории которого он будет </a:t>
              </a:r>
              <a:r>
                <a:rPr lang="ru-RU" sz="10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реализован</a:t>
              </a:r>
              <a:endParaRPr lang="ru-RU" sz="1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714210" y="3130434"/>
            <a:ext cx="4275549" cy="1656288"/>
            <a:chOff x="4317633" y="1879031"/>
            <a:chExt cx="4717749" cy="1467537"/>
          </a:xfrm>
        </p:grpSpPr>
        <p:sp>
          <p:nvSpPr>
            <p:cNvPr id="66" name="TextBox 65"/>
            <p:cNvSpPr txBox="1"/>
            <p:nvPr/>
          </p:nvSpPr>
          <p:spPr>
            <a:xfrm>
              <a:off x="4317633" y="1879031"/>
              <a:ext cx="6681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19050">
                    <a:solidFill>
                      <a:schemeClr val="tx1"/>
                    </a:solidFill>
                  </a:ln>
                  <a:noFill/>
                  <a:latin typeface="Arial Black" panose="020B0A04020102020204" pitchFamily="34" charset="0"/>
                  <a:cs typeface="Segoe UI Semilight" panose="020B0402040204020203" pitchFamily="34" charset="0"/>
                </a:rPr>
                <a:t>2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625392" y="2484794"/>
              <a:ext cx="4409990" cy="861774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ru-RU" sz="1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Соответствие приоритетам, целям и задачам, определенным в стратегии социально-экономического развития Ярославской области и (или) в стратегии социально-экономического развития муниципального образования Ярославской области либо; государственных программах  области /муниципальных программах</a:t>
              </a:r>
              <a:endParaRPr lang="ru-RU" sz="700" dirty="0" smtClea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68" name="Прямая соединительная линия 67"/>
          <p:cNvCxnSpPr/>
          <p:nvPr/>
        </p:nvCxnSpPr>
        <p:spPr>
          <a:xfrm>
            <a:off x="893709" y="699542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14714" y="197430"/>
            <a:ext cx="779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Предоставление земельных участков в аренду без торгов</a:t>
            </a:r>
            <a:endParaRPr lang="ru-RU" dirty="0">
              <a:latin typeface="Segoe UI Light" panose="020B0502040204020203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893709" y="699542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0" y="886755"/>
            <a:ext cx="90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Порядок получения земельного участка в аренду без торгов </a:t>
            </a:r>
            <a:r>
              <a:rPr lang="ru-RU" sz="105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(ср. время прохождения процедуры – 45 </a:t>
            </a:r>
            <a:r>
              <a:rPr lang="ru-RU" sz="1050" b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раб.дн</a:t>
            </a:r>
            <a:r>
              <a:rPr lang="ru-RU" sz="105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.)</a:t>
            </a:r>
            <a:endParaRPr lang="ru-RU" sz="105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77137" y="1289435"/>
            <a:ext cx="8989094" cy="3392281"/>
            <a:chOff x="-813862" y="1297818"/>
            <a:chExt cx="8989094" cy="3392281"/>
          </a:xfrm>
        </p:grpSpPr>
        <p:sp>
          <p:nvSpPr>
            <p:cNvPr id="46" name="Пятиугольник 45"/>
            <p:cNvSpPr/>
            <p:nvPr/>
          </p:nvSpPr>
          <p:spPr>
            <a:xfrm>
              <a:off x="-813862" y="1463586"/>
              <a:ext cx="2735742" cy="1060642"/>
            </a:xfrm>
            <a:prstGeom prst="homePlate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9289" tIns="49655" rIns="99289" bIns="49655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132582"/>
              <a:endParaRPr lang="ru-RU" sz="9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ctr" defTabSz="1132582"/>
              <a:endPara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ctr" defTabSz="1132582"/>
              <a:r>
                <a:rPr lang="ru-RU" sz="9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Направление ходатайства </a:t>
              </a: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 </a:t>
              </a:r>
              <a:r>
                <a:rPr lang="ru-RU" sz="9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комплекта </a:t>
              </a: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документов в адрес Губернатора области </a:t>
              </a: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1900809" y="1634659"/>
              <a:ext cx="1654828" cy="788454"/>
            </a:xfrm>
            <a:prstGeom prst="roundRect">
              <a:avLst/>
            </a:prstGeom>
            <a:pattFill prst="dkUpDiag">
              <a:fgClr>
                <a:srgbClr val="D8D8D8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9289" tIns="49655" rIns="99289" bIns="49655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132582"/>
              <a:endParaRPr lang="ru-RU" sz="10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ctr" defTabSz="1132582"/>
              <a:r>
                <a:rPr lang="ru-RU" sz="10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Рассмотрение пакета документов МИП ЯО</a:t>
              </a:r>
              <a:endParaRPr lang="ru-RU" sz="10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4007060" y="2310238"/>
              <a:ext cx="1654828" cy="788454"/>
            </a:xfrm>
            <a:prstGeom prst="round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9289" tIns="49655" rIns="99289" bIns="49655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132582"/>
              <a:r>
                <a:rPr lang="ru-RU" sz="9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Запрос информации об неисполненных обязательствах по гарантиям в Минфине ЯО</a:t>
              </a:r>
              <a:endPara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3995936" y="1323214"/>
              <a:ext cx="1654828" cy="788454"/>
            </a:xfrm>
            <a:prstGeom prst="roundRect">
              <a:avLst/>
            </a:prstGeom>
            <a:pattFill prst="dkUpDiag">
              <a:fgClr>
                <a:srgbClr val="D8D8D8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9289" tIns="49655" rIns="99289" bIns="49655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132582"/>
              <a:endParaRPr lang="ru-RU" sz="9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algn="ctr" defTabSz="1132582"/>
              <a:r>
                <a:rPr lang="ru-RU" sz="900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Отклонение заявки, уведомление инвестора</a:t>
              </a:r>
              <a:endPara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9" name="Дуга 68"/>
            <p:cNvSpPr/>
            <p:nvPr/>
          </p:nvSpPr>
          <p:spPr>
            <a:xfrm rot="16561555">
              <a:off x="3637103" y="1194215"/>
              <a:ext cx="713780" cy="1023355"/>
            </a:xfrm>
            <a:prstGeom prst="arc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Дуга 69"/>
            <p:cNvSpPr/>
            <p:nvPr/>
          </p:nvSpPr>
          <p:spPr>
            <a:xfrm rot="8913033">
              <a:off x="3386278" y="1716898"/>
              <a:ext cx="713780" cy="1023355"/>
            </a:xfrm>
            <a:prstGeom prst="arc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Дуга 70"/>
            <p:cNvSpPr/>
            <p:nvPr/>
          </p:nvSpPr>
          <p:spPr>
            <a:xfrm rot="6220079">
              <a:off x="5589470" y="1941359"/>
              <a:ext cx="157233" cy="1389164"/>
            </a:xfrm>
            <a:prstGeom prst="arc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102185" y="3609460"/>
              <a:ext cx="1996688" cy="1080639"/>
            </a:xfrm>
            <a:prstGeom prst="round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9289" tIns="49655" rIns="99289" bIns="49655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132582"/>
              <a:r>
                <a:rPr lang="ru-RU" sz="1200" b="1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Подготовка </a:t>
              </a:r>
              <a:r>
                <a:rPr lang="ru-RU" sz="12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постановления Правительства области о включении резидента в реестр</a:t>
              </a:r>
            </a:p>
          </p:txBody>
        </p:sp>
        <p:sp>
          <p:nvSpPr>
            <p:cNvPr id="73" name="Пятиугольник 72"/>
            <p:cNvSpPr/>
            <p:nvPr/>
          </p:nvSpPr>
          <p:spPr>
            <a:xfrm rot="5400000">
              <a:off x="5944708" y="1455295"/>
              <a:ext cx="2311642" cy="1996687"/>
            </a:xfrm>
            <a:prstGeom prst="homePlate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9289" tIns="49655" rIns="99289" bIns="49655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132582"/>
              <a:endParaRPr lang="ru-RU" sz="8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025827" y="1319256"/>
              <a:ext cx="214940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132582"/>
              <a:r>
                <a:rPr lang="ru-RU" sz="1100" b="1" dirty="0" smtClean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Принятие решения МИП ЯО о включении/отказе во включении в реестр резидентов </a:t>
              </a:r>
              <a:endParaRPr lang="ru-RU" sz="11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77355" y="2670012"/>
            <a:ext cx="4369281" cy="20005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endParaRPr lang="ru-RU" sz="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6" name="Стрелка вниз 75"/>
          <p:cNvSpPr/>
          <p:nvPr/>
        </p:nvSpPr>
        <p:spPr>
          <a:xfrm>
            <a:off x="1043608" y="2505172"/>
            <a:ext cx="250436" cy="169575"/>
          </a:xfrm>
          <a:prstGeom prst="downArrow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483768" y="3449291"/>
            <a:ext cx="3801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</a:rPr>
              <a:t>ФИНАНСИРОВАНИЕ ИНФРАСТРУКТУРЫ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390584" y="3449291"/>
            <a:ext cx="0" cy="972879"/>
          </a:xfrm>
          <a:prstGeom prst="line">
            <a:avLst/>
          </a:prstGeom>
          <a:ln w="38100">
            <a:gradFill>
              <a:gsLst>
                <a:gs pos="100000">
                  <a:srgbClr val="FFDF60"/>
                </a:gs>
                <a:gs pos="74000">
                  <a:srgbClr val="F69322"/>
                </a:gs>
                <a:gs pos="57918">
                  <a:srgbClr val="F27925"/>
                </a:gs>
                <a:gs pos="31000">
                  <a:srgbClr val="BE2325"/>
                </a:gs>
                <a:gs pos="0">
                  <a:srgbClr val="891A1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6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0DD7D18E-E8F3-4F51-A692-C8AFEF32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11" y="215775"/>
            <a:ext cx="7886701" cy="446854"/>
          </a:xfrm>
          <a:noFill/>
        </p:spPr>
        <p:txBody>
          <a:bodyPr>
            <a:normAutofit/>
          </a:bodyPr>
          <a:lstStyle/>
          <a:p>
            <a:r>
              <a:rPr lang="ru-RU" sz="2400" dirty="0"/>
              <a:t>Новые инвестиционные проекты (НИП)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456B5B-640D-4CBB-8DB8-2CFE982919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68BEBD83-6507-48CD-B214-6D280CDD5B0B}" type="slidenum">
              <a:rPr lang="ru-RU">
                <a:solidFill>
                  <a:srgbClr val="2B2A29">
                    <a:tint val="75000"/>
                  </a:srgbClr>
                </a:solidFill>
                <a:latin typeface="Montserrat regular"/>
                <a:cs typeface="Helvetica"/>
              </a:rPr>
              <a:pPr defTabSz="685800"/>
              <a:t>17</a:t>
            </a:fld>
            <a:endParaRPr lang="ru-RU">
              <a:solidFill>
                <a:srgbClr val="2B2A29">
                  <a:tint val="75000"/>
                </a:srgbClr>
              </a:solidFill>
              <a:latin typeface="Montserrat regular"/>
              <a:cs typeface="Helvetica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0EFD02D-0CD2-4DE3-914E-C73725F92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65" y="215775"/>
            <a:ext cx="1064097" cy="480827"/>
          </a:xfrm>
          <a:prstGeom prst="rect">
            <a:avLst/>
          </a:prstGeom>
        </p:spPr>
      </p:pic>
      <p:sp>
        <p:nvSpPr>
          <p:cNvPr id="43" name="Прямоугольник: скругленные углы 30">
            <a:extLst>
              <a:ext uri="{FF2B5EF4-FFF2-40B4-BE49-F238E27FC236}">
                <a16:creationId xmlns:a16="http://schemas.microsoft.com/office/drawing/2014/main" id="{8B11BFAC-BA3D-4ED3-A61C-49054B993D66}"/>
              </a:ext>
            </a:extLst>
          </p:cNvPr>
          <p:cNvSpPr/>
          <p:nvPr/>
        </p:nvSpPr>
        <p:spPr>
          <a:xfrm>
            <a:off x="170511" y="789825"/>
            <a:ext cx="5427603" cy="863824"/>
          </a:xfrm>
          <a:prstGeom prst="roundRect">
            <a:avLst>
              <a:gd name="adj" fmla="val 22234"/>
            </a:avLst>
          </a:prstGeom>
          <a:noFill/>
          <a:ln w="28575">
            <a:solidFill>
              <a:srgbClr val="FFC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1350" b="1" dirty="0">
                <a:solidFill>
                  <a:srgbClr val="AD4582"/>
                </a:solidFill>
                <a:latin typeface="Montserrat regular"/>
                <a:cs typeface="Helvetica"/>
              </a:rPr>
              <a:t>Новый инвестиционный проект </a:t>
            </a:r>
            <a:r>
              <a:rPr lang="ru-RU" sz="1350" dirty="0">
                <a:solidFill>
                  <a:srgbClr val="AD4582"/>
                </a:solidFill>
                <a:latin typeface="Montserrat regular"/>
                <a:cs typeface="Helvetica"/>
              </a:rPr>
              <a:t>– </a:t>
            </a:r>
            <a:r>
              <a:rPr lang="ru-RU" sz="1050" dirty="0">
                <a:solidFill>
                  <a:srgbClr val="52565A"/>
                </a:solidFill>
                <a:latin typeface="Montserrat regular"/>
                <a:cs typeface="Helvetica"/>
              </a:rPr>
              <a:t>ограниченный по времени и ресурсам комплекс мероприятий, направленных на создание и последующую эксплуатацию новых объектов основных средств или на реконструкцию существующих объектов, которые вводятся в эксплуатацию после 1 января 2021 г.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-720588" y="2773414"/>
            <a:ext cx="61566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endParaRPr lang="ru-RU" sz="1050" dirty="0">
              <a:solidFill>
                <a:srgbClr val="52565A"/>
              </a:solidFill>
              <a:latin typeface="Montserrat regular"/>
              <a:cs typeface="Helvetica"/>
            </a:endParaRPr>
          </a:p>
          <a:p>
            <a:pPr algn="ctr" defTabSz="685800"/>
            <a:r>
              <a:rPr lang="ru-RU" sz="1050" dirty="0">
                <a:solidFill>
                  <a:srgbClr val="52565A"/>
                </a:solidFill>
                <a:latin typeface="Montserrat regular"/>
                <a:cs typeface="Helvetica"/>
              </a:rPr>
              <a:t>стоимость инвестиционного проекта </a:t>
            </a:r>
            <a:r>
              <a:rPr lang="ru-RU" sz="1050" b="1" dirty="0">
                <a:solidFill>
                  <a:srgbClr val="AD4582"/>
                </a:solidFill>
                <a:latin typeface="Montserrat regular"/>
                <a:cs typeface="Helvetica"/>
              </a:rPr>
              <a:t>не менее 50 млн рублей</a:t>
            </a:r>
          </a:p>
        </p:txBody>
      </p:sp>
      <p:sp>
        <p:nvSpPr>
          <p:cNvPr id="55" name="Прямоугольник: скругленные углы 29">
            <a:extLst>
              <a:ext uri="{FF2B5EF4-FFF2-40B4-BE49-F238E27FC236}">
                <a16:creationId xmlns:a16="http://schemas.microsoft.com/office/drawing/2014/main" id="{6E1E52DA-7E9E-4427-AE5D-F03F3EA48BA0}"/>
              </a:ext>
            </a:extLst>
          </p:cNvPr>
          <p:cNvSpPr/>
          <p:nvPr/>
        </p:nvSpPr>
        <p:spPr>
          <a:xfrm>
            <a:off x="201572" y="2524186"/>
            <a:ext cx="2376264" cy="341099"/>
          </a:xfrm>
          <a:prstGeom prst="roundRect">
            <a:avLst>
              <a:gd name="adj" fmla="val 22234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1350" b="1" dirty="0">
                <a:solidFill>
                  <a:srgbClr val="AD4582"/>
                </a:solidFill>
                <a:latin typeface="Montserrat regular"/>
                <a:cs typeface="Helvetica"/>
              </a:rPr>
              <a:t>Критерии отбора</a:t>
            </a:r>
          </a:p>
        </p:txBody>
      </p:sp>
      <p:sp>
        <p:nvSpPr>
          <p:cNvPr id="56" name="Прямоугольник: скругленные углы 28">
            <a:extLst>
              <a:ext uri="{FF2B5EF4-FFF2-40B4-BE49-F238E27FC236}">
                <a16:creationId xmlns:a16="http://schemas.microsoft.com/office/drawing/2014/main" id="{9BD7A133-BF13-4FC7-82A2-7D61DA61F6CA}"/>
              </a:ext>
            </a:extLst>
          </p:cNvPr>
          <p:cNvSpPr/>
          <p:nvPr/>
        </p:nvSpPr>
        <p:spPr>
          <a:xfrm>
            <a:off x="5814139" y="781393"/>
            <a:ext cx="3104940" cy="561908"/>
          </a:xfrm>
          <a:prstGeom prst="roundRect">
            <a:avLst>
              <a:gd name="adj" fmla="val 22234"/>
            </a:avLst>
          </a:prstGeom>
          <a:solidFill>
            <a:schemeClr val="bg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050" dirty="0">
                <a:solidFill>
                  <a:prstClr val="white"/>
                </a:solidFill>
                <a:latin typeface="Montserrat regular"/>
                <a:cs typeface="Helvetica"/>
              </a:rPr>
              <a:t>(!) Дата начала реализации нового инвестиционного проекта </a:t>
            </a:r>
            <a:r>
              <a:rPr lang="ru-RU" sz="1050" b="1" dirty="0">
                <a:solidFill>
                  <a:prstClr val="white"/>
                </a:solidFill>
                <a:latin typeface="Montserrat regular"/>
                <a:cs typeface="Helvetica"/>
              </a:rPr>
              <a:t>не ранее 1 января 2021 года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849878" y="1869673"/>
            <a:ext cx="882362" cy="2668040"/>
            <a:chOff x="7674600" y="2486195"/>
            <a:chExt cx="1311592" cy="3611714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417"/>
            <a:stretch/>
          </p:blipFill>
          <p:spPr>
            <a:xfrm>
              <a:off x="7674600" y="2486195"/>
              <a:ext cx="1311592" cy="950900"/>
            </a:xfrm>
            <a:prstGeom prst="hexagon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pic>
          <p:nvPicPr>
            <p:cNvPr id="58" name="Picture 14" descr="http://crosti.ru/patterns/00/07/b8/82b56bc438/picture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60" t="8585" r="22573" b="22667"/>
            <a:stretch/>
          </p:blipFill>
          <p:spPr bwMode="auto">
            <a:xfrm>
              <a:off x="7685587" y="3443569"/>
              <a:ext cx="1289618" cy="910499"/>
            </a:xfrm>
            <a:prstGeom prst="hexagon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603" y="4368144"/>
              <a:ext cx="1224137" cy="846186"/>
            </a:xfrm>
            <a:prstGeom prst="hexagon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5" t="4218" r="40700" b="40523"/>
            <a:stretch/>
          </p:blipFill>
          <p:spPr>
            <a:xfrm>
              <a:off x="7706205" y="5220208"/>
              <a:ext cx="1232932" cy="877701"/>
            </a:xfrm>
            <a:prstGeom prst="hexagon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</p:grpSp>
      <p:sp>
        <p:nvSpPr>
          <p:cNvPr id="61" name="Прямоугольник 60"/>
          <p:cNvSpPr/>
          <p:nvPr/>
        </p:nvSpPr>
        <p:spPr>
          <a:xfrm>
            <a:off x="6732240" y="1836973"/>
            <a:ext cx="2411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900" dirty="0">
                <a:solidFill>
                  <a:srgbClr val="52565A"/>
                </a:solidFill>
                <a:latin typeface="Montserrat regular"/>
                <a:cs typeface="Helvetica"/>
              </a:rPr>
              <a:t>- туризм</a:t>
            </a:r>
          </a:p>
          <a:p>
            <a:pPr marL="128588" indent="-128588" defTabSz="685800">
              <a:buFontTx/>
              <a:buChar char="-"/>
            </a:pPr>
            <a:r>
              <a:rPr lang="ru-RU" sz="900" dirty="0">
                <a:solidFill>
                  <a:srgbClr val="52565A"/>
                </a:solidFill>
                <a:latin typeface="Montserrat regular"/>
                <a:cs typeface="Helvetica"/>
              </a:rPr>
              <a:t>логистика</a:t>
            </a:r>
          </a:p>
          <a:p>
            <a:pPr marL="128588" indent="-128588" defTabSz="685800">
              <a:buFontTx/>
              <a:buChar char="-"/>
            </a:pPr>
            <a:r>
              <a:rPr lang="ru-RU" sz="900" dirty="0">
                <a:solidFill>
                  <a:srgbClr val="52565A"/>
                </a:solidFill>
                <a:latin typeface="Montserrat regular"/>
                <a:cs typeface="Helvetica"/>
              </a:rPr>
              <a:t>сельское хозяйство</a:t>
            </a:r>
          </a:p>
          <a:p>
            <a:pPr marL="128588" indent="-128588" defTabSz="685800">
              <a:buFontTx/>
              <a:buChar char="-"/>
            </a:pPr>
            <a:r>
              <a:rPr lang="ru-RU" sz="900" dirty="0">
                <a:solidFill>
                  <a:srgbClr val="52565A"/>
                </a:solidFill>
                <a:latin typeface="Montserrat regular"/>
                <a:cs typeface="Helvetica"/>
              </a:rPr>
              <a:t>обрабатывающие производства (за исключением подакцизных товаров)</a:t>
            </a:r>
          </a:p>
          <a:p>
            <a:pPr marL="128588" indent="-128588" defTabSz="685800">
              <a:buFontTx/>
              <a:buChar char="-"/>
            </a:pPr>
            <a:r>
              <a:rPr lang="ru-RU" sz="900" dirty="0">
                <a:solidFill>
                  <a:srgbClr val="52565A"/>
                </a:solidFill>
                <a:latin typeface="Montserrat regular"/>
                <a:cs typeface="Helvetica"/>
              </a:rPr>
              <a:t>добыча полезных ископаемых (за исключением нефти, газа)</a:t>
            </a:r>
          </a:p>
          <a:p>
            <a:pPr marL="128588" indent="-128588" defTabSz="685800">
              <a:buFontTx/>
              <a:buChar char="-"/>
            </a:pPr>
            <a:r>
              <a:rPr lang="ru-RU" sz="900" dirty="0">
                <a:solidFill>
                  <a:srgbClr val="52565A"/>
                </a:solidFill>
                <a:latin typeface="Montserrat regular"/>
                <a:cs typeface="Helvetica"/>
              </a:rPr>
              <a:t>отрасли, относящиеся к перспективным экономическим специализациям</a:t>
            </a:r>
          </a:p>
          <a:p>
            <a:pPr marL="128588" indent="-128588" defTabSz="685800">
              <a:buFontTx/>
              <a:buChar char="-"/>
            </a:pPr>
            <a:r>
              <a:rPr lang="ru-RU" sz="900" dirty="0">
                <a:solidFill>
                  <a:srgbClr val="52565A"/>
                </a:solidFill>
                <a:latin typeface="Montserrat regular"/>
                <a:cs typeface="Helvetica"/>
              </a:rPr>
              <a:t>строительство (реконструкция) автодорог в рамках концессионных соглашений и ГЧП</a:t>
            </a:r>
          </a:p>
          <a:p>
            <a:pPr marL="128588" indent="-128588" defTabSz="685800">
              <a:buFontTx/>
              <a:buChar char="-"/>
            </a:pPr>
            <a:r>
              <a:rPr lang="ru-RU" sz="900" dirty="0">
                <a:solidFill>
                  <a:srgbClr val="52565A"/>
                </a:solidFill>
                <a:latin typeface="Montserrat regular"/>
                <a:cs typeface="Helvetica"/>
              </a:rPr>
              <a:t>транспорт общего пользования</a:t>
            </a:r>
          </a:p>
          <a:p>
            <a:pPr marL="128588" indent="-128588" defTabSz="685800">
              <a:buFontTx/>
              <a:buChar char="-"/>
            </a:pPr>
            <a:r>
              <a:rPr lang="ru-RU" sz="900" dirty="0">
                <a:solidFill>
                  <a:srgbClr val="52565A"/>
                </a:solidFill>
                <a:latin typeface="Montserrat regular"/>
                <a:cs typeface="Helvetica"/>
              </a:rPr>
              <a:t>строительство аэропортовой инфраструктуры</a:t>
            </a:r>
          </a:p>
          <a:p>
            <a:pPr marL="128588" indent="-128588" defTabSz="685800">
              <a:buFontTx/>
              <a:buChar char="-"/>
            </a:pPr>
            <a:r>
              <a:rPr lang="ru-RU" sz="900" dirty="0">
                <a:solidFill>
                  <a:srgbClr val="52565A"/>
                </a:solidFill>
                <a:latin typeface="Montserrat regular"/>
                <a:cs typeface="Helvetica"/>
              </a:rPr>
              <a:t>обеспечение электрической энергией, газом и паром</a:t>
            </a:r>
          </a:p>
          <a:p>
            <a:pPr marL="128588" indent="-128588" defTabSz="685800">
              <a:buFontTx/>
              <a:buChar char="-"/>
            </a:pPr>
            <a:r>
              <a:rPr lang="ru-RU" sz="900" dirty="0">
                <a:solidFill>
                  <a:srgbClr val="52565A"/>
                </a:solidFill>
                <a:latin typeface="Montserrat regular"/>
                <a:cs typeface="Helvetica"/>
              </a:rPr>
              <a:t>ЖКХ</a:t>
            </a:r>
          </a:p>
          <a:p>
            <a:pPr marL="128588" indent="-128588" defTabSz="685800">
              <a:buFontTx/>
              <a:buChar char="-"/>
            </a:pPr>
            <a:r>
              <a:rPr lang="ru-RU" sz="900" dirty="0">
                <a:solidFill>
                  <a:srgbClr val="52565A"/>
                </a:solidFill>
                <a:latin typeface="Montserrat regular"/>
                <a:cs typeface="Helvetica"/>
              </a:rPr>
              <a:t>жилищное строительство</a:t>
            </a:r>
          </a:p>
        </p:txBody>
      </p:sp>
      <p:sp>
        <p:nvSpPr>
          <p:cNvPr id="63" name="Прямоугольник: скругленные углы 30">
            <a:extLst>
              <a:ext uri="{FF2B5EF4-FFF2-40B4-BE49-F238E27FC236}">
                <a16:creationId xmlns:a16="http://schemas.microsoft.com/office/drawing/2014/main" id="{8B11BFAC-BA3D-4ED3-A61C-49054B993D66}"/>
              </a:ext>
            </a:extLst>
          </p:cNvPr>
          <p:cNvSpPr/>
          <p:nvPr/>
        </p:nvSpPr>
        <p:spPr>
          <a:xfrm>
            <a:off x="5817714" y="1377275"/>
            <a:ext cx="3101365" cy="282516"/>
          </a:xfrm>
          <a:prstGeom prst="roundRect">
            <a:avLst>
              <a:gd name="adj" fmla="val 22234"/>
            </a:avLst>
          </a:prstGeom>
          <a:noFill/>
          <a:ln w="28575">
            <a:solidFill>
              <a:srgbClr val="625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350" dirty="0">
                <a:solidFill>
                  <a:srgbClr val="AD4582"/>
                </a:solidFill>
                <a:latin typeface="Montserrat regular"/>
                <a:cs typeface="Helvetica"/>
              </a:rPr>
              <a:t>Сферы реализации НИП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54254" y="3527206"/>
            <a:ext cx="53043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050" dirty="0">
                <a:solidFill>
                  <a:srgbClr val="52565A"/>
                </a:solidFill>
                <a:latin typeface="Montserrat regular"/>
                <a:cs typeface="Helvetica"/>
              </a:rPr>
              <a:t>у юридического лица </a:t>
            </a:r>
            <a:r>
              <a:rPr lang="ru-RU" sz="1050" b="1" dirty="0">
                <a:solidFill>
                  <a:srgbClr val="AD4582"/>
                </a:solidFill>
                <a:latin typeface="Montserrat regular"/>
                <a:cs typeface="Helvetica"/>
              </a:rPr>
              <a:t>отсутствует задолженность по уплате налогов</a:t>
            </a:r>
            <a:r>
              <a:rPr lang="ru-RU" sz="1050" dirty="0">
                <a:solidFill>
                  <a:srgbClr val="52565A"/>
                </a:solidFill>
                <a:latin typeface="Montserrat regular"/>
                <a:cs typeface="Helvetica"/>
              </a:rPr>
              <a:t>, сборов, страховых взносов, пеней, штрафов, процентов, подлежащих уплате в соответствии с законодательством РФ о налогах и сборах;</a:t>
            </a:r>
          </a:p>
          <a:p>
            <a:pPr defTabSz="685800"/>
            <a:r>
              <a:rPr lang="ru-RU" sz="1050" dirty="0">
                <a:solidFill>
                  <a:srgbClr val="52565A"/>
                </a:solidFill>
                <a:latin typeface="Montserrat regular"/>
                <a:cs typeface="Helvetica"/>
              </a:rPr>
              <a:t>задолженность перед бюджетами бюджетной системы РФ</a:t>
            </a:r>
            <a:endParaRPr lang="ru-RU" sz="1050" b="1" dirty="0">
              <a:solidFill>
                <a:srgbClr val="AD4582"/>
              </a:solidFill>
              <a:latin typeface="Montserrat regular"/>
              <a:cs typeface="Helvetic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743" y="4295158"/>
            <a:ext cx="530489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050" dirty="0">
                <a:solidFill>
                  <a:srgbClr val="52565A"/>
                </a:solidFill>
                <a:latin typeface="Montserrat regular"/>
                <a:cs typeface="Helvetica"/>
              </a:rPr>
              <a:t>имеются затраты субъекта РФ на реализацию мероприятий, направленных на создание (развитие) инфраструктуры в целях реализации НИП </a:t>
            </a:r>
            <a:r>
              <a:rPr lang="ru-RU" sz="1050" b="1" dirty="0">
                <a:solidFill>
                  <a:srgbClr val="AD4582"/>
                </a:solidFill>
                <a:latin typeface="Montserrat regular"/>
                <a:cs typeface="Helvetica"/>
              </a:rPr>
              <a:t>за счет высвобождаемых средств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704" y="3066568"/>
            <a:ext cx="61566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endParaRPr lang="ru-RU" sz="1050" dirty="0">
              <a:solidFill>
                <a:srgbClr val="52565A"/>
              </a:solidFill>
              <a:latin typeface="Montserrat regular"/>
              <a:cs typeface="Helvetica"/>
            </a:endParaRPr>
          </a:p>
          <a:p>
            <a:pPr algn="ctr" defTabSz="685800"/>
            <a:r>
              <a:rPr lang="ru-RU" sz="1050" dirty="0">
                <a:solidFill>
                  <a:srgbClr val="52565A"/>
                </a:solidFill>
                <a:latin typeface="Montserrat regular"/>
                <a:cs typeface="Helvetica"/>
              </a:rPr>
              <a:t>заключено </a:t>
            </a:r>
            <a:r>
              <a:rPr lang="ru-RU" sz="1050" b="1" dirty="0">
                <a:solidFill>
                  <a:srgbClr val="AD4582"/>
                </a:solidFill>
                <a:latin typeface="Montserrat regular"/>
                <a:cs typeface="Helvetica"/>
              </a:rPr>
              <a:t>соглашение</a:t>
            </a:r>
            <a:r>
              <a:rPr lang="ru-RU" sz="1050" dirty="0">
                <a:solidFill>
                  <a:srgbClr val="52565A"/>
                </a:solidFill>
                <a:latin typeface="Montserrat regular"/>
                <a:cs typeface="Helvetica"/>
              </a:rPr>
              <a:t> с Губернатором области </a:t>
            </a:r>
            <a:r>
              <a:rPr lang="ru-RU" sz="1050" b="1" dirty="0">
                <a:solidFill>
                  <a:srgbClr val="AD4582"/>
                </a:solidFill>
                <a:latin typeface="Montserrat regular"/>
                <a:cs typeface="Helvetica"/>
              </a:rPr>
              <a:t>о намерениях реализовать проект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80590"/>
            <a:ext cx="53465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050" dirty="0">
                <a:solidFill>
                  <a:srgbClr val="52565A"/>
                </a:solidFill>
                <a:latin typeface="Montserrat regular"/>
                <a:cs typeface="Helvetica"/>
              </a:rPr>
              <a:t>постановление Правительства Российской Федерации от 19.10.2020 г. № 1704 </a:t>
            </a:r>
          </a:p>
        </p:txBody>
      </p:sp>
      <p:pic>
        <p:nvPicPr>
          <p:cNvPr id="1026" name="Picture 2" descr="Документ – Бесплатные иконки: интерфейс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1" y="1707639"/>
            <a:ext cx="299568" cy="29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Шеврон 8"/>
          <p:cNvSpPr/>
          <p:nvPr/>
        </p:nvSpPr>
        <p:spPr>
          <a:xfrm>
            <a:off x="221975" y="2960983"/>
            <a:ext cx="132280" cy="153530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srgbClr val="2B2A29"/>
              </a:solidFill>
              <a:latin typeface="Montserrat regular"/>
              <a:cs typeface="Helvetica"/>
            </a:endParaRPr>
          </a:p>
        </p:txBody>
      </p:sp>
      <p:sp>
        <p:nvSpPr>
          <p:cNvPr id="66" name="Шеврон 65"/>
          <p:cNvSpPr/>
          <p:nvPr/>
        </p:nvSpPr>
        <p:spPr>
          <a:xfrm>
            <a:off x="221975" y="3264670"/>
            <a:ext cx="132280" cy="153530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srgbClr val="2B2A29"/>
              </a:solidFill>
              <a:latin typeface="Montserrat regular"/>
              <a:cs typeface="Helvetica"/>
            </a:endParaRPr>
          </a:p>
        </p:txBody>
      </p:sp>
      <p:sp>
        <p:nvSpPr>
          <p:cNvPr id="67" name="Шеврон 66"/>
          <p:cNvSpPr/>
          <p:nvPr/>
        </p:nvSpPr>
        <p:spPr>
          <a:xfrm>
            <a:off x="221463" y="4341741"/>
            <a:ext cx="132280" cy="153530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srgbClr val="2B2A29"/>
              </a:solidFill>
              <a:latin typeface="Montserrat regular"/>
              <a:cs typeface="Helvetica"/>
            </a:endParaRPr>
          </a:p>
        </p:txBody>
      </p:sp>
      <p:sp>
        <p:nvSpPr>
          <p:cNvPr id="68" name="Шеврон 67"/>
          <p:cNvSpPr/>
          <p:nvPr/>
        </p:nvSpPr>
        <p:spPr>
          <a:xfrm>
            <a:off x="221976" y="3579579"/>
            <a:ext cx="132280" cy="153530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srgbClr val="2B2A29"/>
              </a:solidFill>
              <a:latin typeface="Montserrat regular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78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775401"/>
            <a:ext cx="9144000" cy="16239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Montserrat regular"/>
              <a:cs typeface="Helvetica"/>
            </a:endParaRPr>
          </a:p>
        </p:txBody>
      </p:sp>
      <p:sp>
        <p:nvSpPr>
          <p:cNvPr id="49" name="object 5"/>
          <p:cNvSpPr txBox="1"/>
          <p:nvPr/>
        </p:nvSpPr>
        <p:spPr>
          <a:xfrm>
            <a:off x="448752" y="2604173"/>
            <a:ext cx="4433729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 defTabSz="685800">
              <a:spcBef>
                <a:spcPts val="71"/>
              </a:spcBef>
            </a:pPr>
            <a:r>
              <a:rPr sz="1050" b="1" dirty="0" err="1">
                <a:solidFill>
                  <a:srgbClr val="52565A"/>
                </a:solidFill>
                <a:latin typeface="Montserrat regular"/>
                <a:cs typeface="Helvetica"/>
              </a:rPr>
              <a:t>транспортн</a:t>
            </a:r>
            <a:r>
              <a:rPr lang="ru-RU" sz="1050" b="1" dirty="0" err="1">
                <a:solidFill>
                  <a:srgbClr val="52565A"/>
                </a:solidFill>
                <a:latin typeface="Montserrat regular"/>
                <a:cs typeface="Helvetica"/>
              </a:rPr>
              <a:t>ая</a:t>
            </a:r>
            <a:r>
              <a:rPr sz="1050" b="1" dirty="0">
                <a:solidFill>
                  <a:srgbClr val="52565A"/>
                </a:solidFill>
                <a:latin typeface="Montserrat regular"/>
                <a:cs typeface="Helvetica"/>
              </a:rPr>
              <a:t>, </a:t>
            </a:r>
            <a:r>
              <a:rPr sz="1050" b="1" dirty="0" err="1">
                <a:solidFill>
                  <a:srgbClr val="52565A"/>
                </a:solidFill>
                <a:latin typeface="Montserrat regular"/>
                <a:cs typeface="Helvetica"/>
              </a:rPr>
              <a:t>инженерн</a:t>
            </a:r>
            <a:r>
              <a:rPr lang="ru-RU" sz="1050" b="1" dirty="0" err="1">
                <a:solidFill>
                  <a:srgbClr val="52565A"/>
                </a:solidFill>
                <a:latin typeface="Montserrat regular"/>
                <a:cs typeface="Helvetica"/>
              </a:rPr>
              <a:t>ая</a:t>
            </a:r>
            <a:r>
              <a:rPr sz="1050" b="1" dirty="0">
                <a:solidFill>
                  <a:srgbClr val="52565A"/>
                </a:solidFill>
                <a:latin typeface="Montserrat regular"/>
                <a:cs typeface="Helvetica"/>
              </a:rPr>
              <a:t>, </a:t>
            </a:r>
            <a:r>
              <a:rPr sz="1050" b="1" dirty="0" err="1">
                <a:solidFill>
                  <a:srgbClr val="52565A"/>
                </a:solidFill>
                <a:latin typeface="Montserrat regular"/>
                <a:cs typeface="Helvetica"/>
              </a:rPr>
              <a:t>энергетическ</a:t>
            </a:r>
            <a:r>
              <a:rPr lang="ru-RU" sz="1050" b="1" dirty="0" err="1">
                <a:solidFill>
                  <a:srgbClr val="52565A"/>
                </a:solidFill>
                <a:latin typeface="Montserrat regular"/>
                <a:cs typeface="Helvetica"/>
              </a:rPr>
              <a:t>ая</a:t>
            </a:r>
            <a:r>
              <a:rPr lang="ru-RU" sz="1050" b="1" dirty="0">
                <a:solidFill>
                  <a:srgbClr val="52565A"/>
                </a:solidFill>
                <a:latin typeface="Montserrat regular"/>
                <a:cs typeface="Helvetica"/>
              </a:rPr>
              <a:t>, </a:t>
            </a:r>
            <a:r>
              <a:rPr sz="1050" b="1" dirty="0" err="1">
                <a:solidFill>
                  <a:srgbClr val="52565A"/>
                </a:solidFill>
                <a:latin typeface="Montserrat regular"/>
                <a:cs typeface="Helvetica"/>
              </a:rPr>
              <a:t>ко</a:t>
            </a:r>
            <a:r>
              <a:rPr lang="ru-RU" sz="1050" b="1" dirty="0" err="1">
                <a:solidFill>
                  <a:srgbClr val="52565A"/>
                </a:solidFill>
                <a:latin typeface="Montserrat regular"/>
                <a:cs typeface="Helvetica"/>
              </a:rPr>
              <a:t>ммунальная</a:t>
            </a:r>
            <a:r>
              <a:rPr lang="ru-RU" sz="1050" b="1" dirty="0">
                <a:solidFill>
                  <a:srgbClr val="52565A"/>
                </a:solidFill>
                <a:latin typeface="Montserrat regular"/>
                <a:cs typeface="Helvetica"/>
              </a:rPr>
              <a:t> инфраструктура </a:t>
            </a:r>
            <a:endParaRPr lang="ru-RU" sz="1050" dirty="0">
              <a:solidFill>
                <a:srgbClr val="52565A"/>
              </a:solidFill>
              <a:latin typeface="Montserrat regular"/>
              <a:cs typeface="Helvetica"/>
            </a:endParaRP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0DD7D18E-E8F3-4F51-A692-C8AFEF32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11" y="215775"/>
            <a:ext cx="7886701" cy="446854"/>
          </a:xfrm>
          <a:noFill/>
        </p:spPr>
        <p:txBody>
          <a:bodyPr>
            <a:normAutofit/>
          </a:bodyPr>
          <a:lstStyle/>
          <a:p>
            <a:r>
              <a:rPr lang="ru-RU" sz="2400" dirty="0"/>
              <a:t>Общие положения ПП РФ №1704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456B5B-640D-4CBB-8DB8-2CFE982919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68BEBD83-6507-48CD-B214-6D280CDD5B0B}" type="slidenum">
              <a:rPr lang="ru-RU">
                <a:solidFill>
                  <a:srgbClr val="2B2A29">
                    <a:tint val="75000"/>
                  </a:srgbClr>
                </a:solidFill>
                <a:latin typeface="Montserrat regular"/>
                <a:cs typeface="Helvetica"/>
              </a:rPr>
              <a:pPr defTabSz="685800"/>
              <a:t>18</a:t>
            </a:fld>
            <a:endParaRPr lang="ru-RU">
              <a:solidFill>
                <a:srgbClr val="2B2A29">
                  <a:tint val="75000"/>
                </a:srgbClr>
              </a:solidFill>
              <a:latin typeface="Montserrat regular"/>
              <a:cs typeface="Helvetica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0EFD02D-0CD2-4DE3-914E-C73725F92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65" y="215775"/>
            <a:ext cx="1064097" cy="480827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-1422666" y="3462849"/>
            <a:ext cx="65129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900" i="1" dirty="0">
                <a:solidFill>
                  <a:srgbClr val="452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5098" y="2958991"/>
            <a:ext cx="4947971" cy="1766501"/>
          </a:xfrm>
          <a:prstGeom prst="roundRect">
            <a:avLst/>
          </a:prstGeom>
          <a:solidFill>
            <a:srgbClr val="FFCB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Montserrat regular"/>
              <a:cs typeface="Helvetica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3245" y="877539"/>
            <a:ext cx="834392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800"/>
            <a:r>
              <a:rPr lang="ru-RU" sz="1350" b="1" dirty="0">
                <a:solidFill>
                  <a:srgbClr val="AD4582"/>
                </a:solidFill>
                <a:latin typeface="Montserrat regular"/>
                <a:cs typeface="Helvetica"/>
              </a:rPr>
              <a:t>Высвобождаемые средства могут быть направлены только на</a:t>
            </a:r>
          </a:p>
          <a:p>
            <a:pPr algn="ctr" defTabSz="685800"/>
            <a:endParaRPr lang="ru-RU" sz="1050" dirty="0">
              <a:solidFill>
                <a:srgbClr val="52565A"/>
              </a:solidFill>
              <a:latin typeface="Montserrat regular"/>
              <a:cs typeface="Helvetica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02854" y="3007852"/>
            <a:ext cx="1912829" cy="1236944"/>
          </a:xfrm>
          <a:prstGeom prst="roundRect">
            <a:avLst>
              <a:gd name="adj" fmla="val 36970"/>
            </a:avLst>
          </a:prstGeom>
          <a:solidFill>
            <a:schemeClr val="bg1"/>
          </a:solidFill>
          <a:ln>
            <a:solidFill>
              <a:srgbClr val="BC8E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385" marR="3810" indent="-22860" algn="ctr" defTabSz="685800">
              <a:spcBef>
                <a:spcPts val="75"/>
              </a:spcBef>
            </a:pPr>
            <a:r>
              <a:rPr lang="ru-RU" sz="1050" dirty="0">
                <a:solidFill>
                  <a:srgbClr val="52565A"/>
                </a:solidFill>
                <a:latin typeface="Montserrat regular"/>
                <a:cs typeface="Helvetica"/>
              </a:rPr>
              <a:t>Могут создаваться в целях реализации нескольких инвестиционных проектов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76112" y="3062057"/>
            <a:ext cx="2814183" cy="1182739"/>
          </a:xfrm>
          <a:prstGeom prst="roundRect">
            <a:avLst/>
          </a:prstGeom>
          <a:solidFill>
            <a:schemeClr val="bg1"/>
          </a:solidFill>
          <a:ln>
            <a:solidFill>
              <a:srgbClr val="BC8E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385" marR="3810" indent="-22860" algn="ctr" defTabSz="685800">
              <a:spcBef>
                <a:spcPts val="75"/>
              </a:spcBef>
            </a:pPr>
            <a:r>
              <a:rPr lang="ru-RU" sz="1050" dirty="0">
                <a:solidFill>
                  <a:srgbClr val="52565A"/>
                </a:solidFill>
                <a:latin typeface="Montserrat regular"/>
                <a:cs typeface="Helvetica"/>
              </a:rPr>
              <a:t>Нет требований о территориальном расположении и территориальной принадлежности инвестиционных проектов </a:t>
            </a:r>
          </a:p>
          <a:p>
            <a:pPr marL="32385" marR="3810" indent="-22860" algn="ctr" defTabSz="685800">
              <a:spcBef>
                <a:spcPts val="75"/>
              </a:spcBef>
            </a:pPr>
            <a:r>
              <a:rPr lang="ru-RU" sz="825" dirty="0">
                <a:solidFill>
                  <a:srgbClr val="52565A"/>
                </a:solidFill>
                <a:latin typeface="Montserrat regular"/>
                <a:cs typeface="Helvetica"/>
              </a:rPr>
              <a:t>(только описание  технологической связанности инфраструктуры и инвестиционного проекта)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463099" y="2936476"/>
            <a:ext cx="3265689" cy="1789016"/>
          </a:xfrm>
          <a:prstGeom prst="roundRect">
            <a:avLst>
              <a:gd name="adj" fmla="val 15264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ru-RU" sz="1350" b="1" dirty="0">
                <a:solidFill>
                  <a:srgbClr val="AD4582"/>
                </a:solidFill>
                <a:latin typeface="Montserrat regular"/>
                <a:cs typeface="Helvetica"/>
              </a:rPr>
              <a:t>-</a:t>
            </a:r>
            <a:r>
              <a:rPr lang="ru-RU" sz="1050" dirty="0">
                <a:solidFill>
                  <a:srgbClr val="52565A"/>
                </a:solidFill>
                <a:latin typeface="Montserrat regular"/>
                <a:cs typeface="Helvetica"/>
              </a:rPr>
              <a:t> капитальные вложения в объекты государственной (муниципальной) собственности (</a:t>
            </a:r>
            <a:r>
              <a:rPr lang="ru-RU" sz="1050" dirty="0">
                <a:solidFill>
                  <a:srgbClr val="AD4582"/>
                </a:solidFill>
                <a:latin typeface="Montserrat regular"/>
                <a:cs typeface="Helvetica"/>
              </a:rPr>
              <a:t>регион заказчик стройки</a:t>
            </a:r>
            <a:r>
              <a:rPr lang="ru-RU" sz="1050" dirty="0">
                <a:solidFill>
                  <a:srgbClr val="52565A"/>
                </a:solidFill>
                <a:latin typeface="Montserrat regular"/>
                <a:cs typeface="Helvetica"/>
              </a:rPr>
              <a:t>);</a:t>
            </a:r>
          </a:p>
          <a:p>
            <a:pPr algn="just" defTabSz="685800"/>
            <a:r>
              <a:rPr lang="ru-RU" sz="1350" b="1" dirty="0">
                <a:solidFill>
                  <a:srgbClr val="AD4582"/>
                </a:solidFill>
                <a:latin typeface="Montserrat regular"/>
                <a:cs typeface="Helvetica"/>
              </a:rPr>
              <a:t>-</a:t>
            </a:r>
            <a:r>
              <a:rPr lang="ru-RU" sz="1050" dirty="0">
                <a:solidFill>
                  <a:srgbClr val="52565A"/>
                </a:solidFill>
                <a:latin typeface="Montserrat regular"/>
                <a:cs typeface="Helvetica"/>
              </a:rPr>
              <a:t> </a:t>
            </a:r>
            <a:r>
              <a:rPr lang="ru-RU" sz="1050" dirty="0">
                <a:solidFill>
                  <a:srgbClr val="AD4582"/>
                </a:solidFill>
                <a:latin typeface="Montserrat regular"/>
                <a:cs typeface="Helvetica"/>
              </a:rPr>
              <a:t>субсидия юридическому лицу (100% акций (долей)  принадлежит региону)</a:t>
            </a:r>
            <a:r>
              <a:rPr lang="ru-RU" sz="1050" dirty="0">
                <a:solidFill>
                  <a:srgbClr val="52565A"/>
                </a:solidFill>
                <a:latin typeface="Montserrat regular"/>
                <a:cs typeface="Helvetica"/>
              </a:rPr>
              <a:t> на стройку или приобретение объектов капитального строительства;</a:t>
            </a:r>
          </a:p>
          <a:p>
            <a:pPr algn="just" defTabSz="685800"/>
            <a:r>
              <a:rPr lang="ru-RU" sz="1350" b="1" dirty="0">
                <a:solidFill>
                  <a:srgbClr val="AD4582"/>
                </a:solidFill>
                <a:latin typeface="Montserrat regular"/>
                <a:cs typeface="Helvetica"/>
              </a:rPr>
              <a:t>-</a:t>
            </a:r>
            <a:r>
              <a:rPr lang="ru-RU" sz="1050" dirty="0">
                <a:solidFill>
                  <a:srgbClr val="52565A"/>
                </a:solidFill>
                <a:latin typeface="Montserrat regular"/>
                <a:cs typeface="Helvetica"/>
              </a:rPr>
              <a:t> </a:t>
            </a:r>
            <a:r>
              <a:rPr lang="ru-RU" sz="1050" dirty="0">
                <a:solidFill>
                  <a:srgbClr val="AD4582"/>
                </a:solidFill>
                <a:latin typeface="Montserrat regular"/>
                <a:cs typeface="Helvetica"/>
              </a:rPr>
              <a:t>субсидия юридическому лицу </a:t>
            </a:r>
            <a:r>
              <a:rPr lang="ru-RU" sz="1050" dirty="0">
                <a:solidFill>
                  <a:srgbClr val="52565A"/>
                </a:solidFill>
                <a:latin typeface="Montserrat regular"/>
                <a:cs typeface="Helvetica"/>
              </a:rPr>
              <a:t>(любой собственник) на  компенсацию затрат на создание объектов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05753" y="4343267"/>
            <a:ext cx="4725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900" dirty="0">
                <a:solidFill>
                  <a:srgbClr val="2B2A29"/>
                </a:solidFill>
                <a:latin typeface="Montserrat regular"/>
                <a:cs typeface="Helvetica"/>
              </a:rPr>
              <a:t>Могут создаваться в целях развития ОЭЗ,  ТОР, ИНТЦ, промышленных парков и других  инструментов территориального развития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166075" y="1128133"/>
            <a:ext cx="515716" cy="187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25209" y="1096830"/>
            <a:ext cx="0" cy="320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457950" y="1128133"/>
            <a:ext cx="293088" cy="187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36926" y="1394337"/>
            <a:ext cx="2484276" cy="6985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050" dirty="0">
                <a:solidFill>
                  <a:prstClr val="white"/>
                </a:solidFill>
                <a:latin typeface="Montserrat regular"/>
                <a:cs typeface="Helvetica"/>
              </a:rPr>
              <a:t>Выполнение инженерных изысканий, проектирование, экспертиза ПСД и/или результатов изысканий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83071" y="1401244"/>
            <a:ext cx="2484276" cy="6985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050" dirty="0">
                <a:solidFill>
                  <a:prstClr val="white"/>
                </a:solidFill>
                <a:latin typeface="Montserrat regular"/>
                <a:cs typeface="Helvetica"/>
              </a:rPr>
              <a:t>Строительство, реконструкция и ввод в эксплуатацию объектов инфраструктуры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29215" y="1401243"/>
            <a:ext cx="2649965" cy="6985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050" dirty="0">
                <a:solidFill>
                  <a:prstClr val="white"/>
                </a:solidFill>
                <a:latin typeface="Montserrat regular"/>
                <a:cs typeface="Helvetica"/>
              </a:rPr>
              <a:t>Оплата технологического присоединения объектов капитального строительства к сетям инженерно-технического обеспечения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412259" y="2359355"/>
            <a:ext cx="253043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350" b="1" dirty="0">
                <a:solidFill>
                  <a:srgbClr val="AD4582"/>
                </a:solidFill>
                <a:latin typeface="Montserrat regular"/>
                <a:cs typeface="Helvetica"/>
              </a:rPr>
              <a:t>Объекты инфраструктуры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63099" y="2372929"/>
            <a:ext cx="326569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350" b="1" dirty="0">
                <a:solidFill>
                  <a:srgbClr val="AD4582"/>
                </a:solidFill>
                <a:latin typeface="Montserrat regular"/>
                <a:cs typeface="Helvetica"/>
              </a:rPr>
              <a:t>Механизмы финансирования объектов инфраструктуры</a:t>
            </a:r>
            <a:endParaRPr lang="ru-RU" sz="1350" dirty="0">
              <a:solidFill>
                <a:srgbClr val="2B2A29"/>
              </a:solidFill>
              <a:latin typeface="Montserrat regular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580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0DD7D18E-E8F3-4F51-A692-C8AFEF32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11" y="215775"/>
            <a:ext cx="7886701" cy="446854"/>
          </a:xfrm>
          <a:noFill/>
        </p:spPr>
        <p:txBody>
          <a:bodyPr>
            <a:normAutofit fontScale="90000"/>
          </a:bodyPr>
          <a:lstStyle/>
          <a:p>
            <a:r>
              <a:rPr lang="ru-RU" sz="2400" b="1" dirty="0"/>
              <a:t>КАК РАБОТАЕТ ИНСТРУМЕНТ </a:t>
            </a:r>
            <a:br>
              <a:rPr lang="ru-RU" sz="2400" b="1" dirty="0"/>
            </a:br>
            <a:r>
              <a:rPr lang="ru-RU" sz="2400" dirty="0"/>
              <a:t>СРОКИ, ДОКУМЕНТЫ, ОСОБЕННОСТИ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456B5B-640D-4CBB-8DB8-2CFE982919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68BEBD83-6507-48CD-B214-6D280CDD5B0B}" type="slidenum">
              <a:rPr lang="ru-RU">
                <a:solidFill>
                  <a:srgbClr val="2B2A29">
                    <a:tint val="75000"/>
                  </a:srgbClr>
                </a:solidFill>
                <a:latin typeface="Montserrat regular"/>
                <a:cs typeface="Helvetica"/>
              </a:rPr>
              <a:pPr defTabSz="685800"/>
              <a:t>19</a:t>
            </a:fld>
            <a:endParaRPr lang="ru-RU">
              <a:solidFill>
                <a:srgbClr val="2B2A29">
                  <a:tint val="75000"/>
                </a:srgbClr>
              </a:solidFill>
              <a:latin typeface="Montserrat regular"/>
              <a:cs typeface="Helvetica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0EFD02D-0CD2-4DE3-914E-C73725F92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65" y="215775"/>
            <a:ext cx="1064097" cy="480827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-1422666" y="3462849"/>
            <a:ext cx="65129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900" i="1" dirty="0">
                <a:solidFill>
                  <a:srgbClr val="452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7215" y="1059583"/>
            <a:ext cx="8937876" cy="3580625"/>
            <a:chOff x="111110" y="1067101"/>
            <a:chExt cx="8873235" cy="404998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62926" y="4769362"/>
              <a:ext cx="5424042" cy="157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sp>
          <p:nvSpPr>
            <p:cNvPr id="23" name="Стрелка вверх 22"/>
            <p:cNvSpPr/>
            <p:nvPr/>
          </p:nvSpPr>
          <p:spPr>
            <a:xfrm rot="5400000" flipH="1">
              <a:off x="5159074" y="4694731"/>
              <a:ext cx="145830" cy="306765"/>
            </a:xfrm>
            <a:prstGeom prst="upArrow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429876" y="1798509"/>
              <a:ext cx="149476" cy="9361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sp>
          <p:nvSpPr>
            <p:cNvPr id="25" name="Стрелка вверх 24"/>
            <p:cNvSpPr/>
            <p:nvPr/>
          </p:nvSpPr>
          <p:spPr>
            <a:xfrm rot="10800000">
              <a:off x="8429876" y="2320111"/>
              <a:ext cx="144924" cy="230856"/>
            </a:xfrm>
            <a:prstGeom prst="upArrow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761576" y="1067101"/>
              <a:ext cx="4050784" cy="15498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111110" y="1469244"/>
              <a:ext cx="473046" cy="5379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3000" b="1" dirty="0">
                  <a:solidFill>
                    <a:srgbClr val="AD4582"/>
                  </a:solidFill>
                  <a:latin typeface="Montserrat ExtraBold"/>
                  <a:cs typeface="Helvetica"/>
                </a:rPr>
                <a:t>1</a:t>
              </a:r>
              <a:endParaRPr lang="ru-RU" sz="3000" b="1" dirty="0">
                <a:solidFill>
                  <a:srgbClr val="AD4582"/>
                </a:solidFill>
                <a:latin typeface="Montserrat ExtraBold"/>
                <a:cs typeface="Helvetica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5556" y="1664152"/>
              <a:ext cx="7524836" cy="1778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3855075" y="1411735"/>
              <a:ext cx="1152128" cy="652965"/>
              <a:chOff x="4960987" y="1397009"/>
              <a:chExt cx="1152128" cy="652965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5032995" y="1397009"/>
                <a:ext cx="1008112" cy="6529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ru-RU" sz="1350">
                  <a:solidFill>
                    <a:prstClr val="white"/>
                  </a:solidFill>
                  <a:latin typeface="Montserrat regular"/>
                  <a:cs typeface="Helvetica"/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4960987" y="1461882"/>
                <a:ext cx="1152128" cy="574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ru-RU" sz="675" dirty="0">
                    <a:solidFill>
                      <a:srgbClr val="2B2A29"/>
                    </a:solidFill>
                    <a:latin typeface="Montserrat regular"/>
                    <a:cs typeface="Helvetica"/>
                  </a:rPr>
                  <a:t>ФОРМИРОВАНИЕ ПЕРЕЧНЯ  НОВЫХ ИНВЕСТИЦИОННЫХ ПРОЕКТОВ</a:t>
                </a:r>
              </a:p>
            </p:txBody>
          </p:sp>
        </p:grpSp>
        <p:sp>
          <p:nvSpPr>
            <p:cNvPr id="38" name="Стрелка вверх 37"/>
            <p:cNvSpPr/>
            <p:nvPr/>
          </p:nvSpPr>
          <p:spPr>
            <a:xfrm rot="5400000" flipH="1">
              <a:off x="1761174" y="1584835"/>
              <a:ext cx="145830" cy="306765"/>
            </a:xfrm>
            <a:prstGeom prst="upArrow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5064063" y="1389874"/>
              <a:ext cx="1308137" cy="740770"/>
              <a:chOff x="5028977" y="1389874"/>
              <a:chExt cx="1308137" cy="740770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5093288" y="1389874"/>
                <a:ext cx="1179516" cy="7407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ru-RU" sz="1350">
                  <a:solidFill>
                    <a:prstClr val="white"/>
                  </a:solidFill>
                  <a:latin typeface="Montserrat regular"/>
                  <a:cs typeface="Helvetica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5028977" y="1457445"/>
                <a:ext cx="1308137" cy="522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ru-RU" sz="600" dirty="0">
                    <a:solidFill>
                      <a:srgbClr val="2B2A29"/>
                    </a:solidFill>
                    <a:latin typeface="Montserrat regular"/>
                    <a:cs typeface="Helvetica"/>
                  </a:rPr>
                  <a:t>СОСТАВЛЕНИЕ ЗАЯВКИ ОТ РЕГИОНА С ПЕРЕЧНЕМ НОВЫХ ИНВЕСТИЦИОННЫХ ПРОЕКТОВ</a:t>
                </a:r>
              </a:p>
            </p:txBody>
          </p:sp>
        </p:grpSp>
        <p:sp>
          <p:nvSpPr>
            <p:cNvPr id="42" name="Прямоугольник 41"/>
            <p:cNvSpPr/>
            <p:nvPr/>
          </p:nvSpPr>
          <p:spPr>
            <a:xfrm>
              <a:off x="5435291" y="2134988"/>
              <a:ext cx="565680" cy="234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ru-RU" sz="750" cap="all" dirty="0">
                  <a:solidFill>
                    <a:srgbClr val="AD4582"/>
                  </a:solidFill>
                  <a:latin typeface="Montserrat ExtraBold"/>
                  <a:cs typeface="Arial" charset="0"/>
                </a:rPr>
                <a:t>30 </a:t>
              </a:r>
              <a:r>
                <a:rPr lang="ru-RU" sz="750" dirty="0">
                  <a:solidFill>
                    <a:srgbClr val="AD4582"/>
                  </a:solidFill>
                  <a:latin typeface="Montserrat ExtraBold"/>
                  <a:cs typeface="Arial" charset="0"/>
                </a:rPr>
                <a:t>дней</a:t>
              </a:r>
              <a:endParaRPr lang="ru-RU" sz="750" cap="all" dirty="0">
                <a:solidFill>
                  <a:srgbClr val="AD4582"/>
                </a:solidFill>
                <a:latin typeface="Montserrat ExtraBold"/>
                <a:cs typeface="Arial" charset="0"/>
              </a:endParaRPr>
            </a:p>
          </p:txBody>
        </p:sp>
        <p:sp>
          <p:nvSpPr>
            <p:cNvPr id="43" name="Стрелка вверх 42"/>
            <p:cNvSpPr/>
            <p:nvPr/>
          </p:nvSpPr>
          <p:spPr>
            <a:xfrm rot="5400000">
              <a:off x="3705600" y="1589649"/>
              <a:ext cx="144018" cy="298949"/>
            </a:xfrm>
            <a:prstGeom prst="upArrow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987472" y="1258282"/>
              <a:ext cx="1640662" cy="10315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684474" y="1242875"/>
              <a:ext cx="1007206" cy="1158617"/>
              <a:chOff x="648980" y="1242875"/>
              <a:chExt cx="1007206" cy="1158617"/>
            </a:xfrm>
          </p:grpSpPr>
          <p:sp>
            <p:nvSpPr>
              <p:cNvPr id="51" name="Загнутый угол 50"/>
              <p:cNvSpPr/>
              <p:nvPr/>
            </p:nvSpPr>
            <p:spPr>
              <a:xfrm>
                <a:off x="684531" y="1257795"/>
                <a:ext cx="936104" cy="1143697"/>
              </a:xfrm>
              <a:prstGeom prst="foldedCorne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>
                <a:solidFill>
                  <a:srgbClr val="F4DC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ru-RU" sz="1350">
                  <a:solidFill>
                    <a:prstClr val="white"/>
                  </a:solidFill>
                  <a:latin typeface="Montserrat regular"/>
                  <a:cs typeface="Helvetica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648980" y="1242875"/>
                <a:ext cx="1007206" cy="1044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ru-RU" sz="675" dirty="0">
                    <a:solidFill>
                      <a:srgbClr val="2B2A29"/>
                    </a:solidFill>
                    <a:latin typeface="Montserrat regular"/>
                    <a:cs typeface="Helvetica"/>
                  </a:rPr>
                  <a:t>Постановление</a:t>
                </a:r>
              </a:p>
              <a:p>
                <a:pPr algn="ctr" defTabSz="685800"/>
                <a:r>
                  <a:rPr lang="ru-RU" sz="675" dirty="0">
                    <a:solidFill>
                      <a:srgbClr val="2B2A29"/>
                    </a:solidFill>
                    <a:latin typeface="Montserrat regular"/>
                    <a:cs typeface="Helvetica"/>
                  </a:rPr>
                  <a:t>ПРФ об утверждении</a:t>
                </a:r>
              </a:p>
              <a:p>
                <a:pPr algn="ctr" defTabSz="685800"/>
                <a:r>
                  <a:rPr lang="ru-RU" sz="675" dirty="0">
                    <a:solidFill>
                      <a:srgbClr val="2B2A29"/>
                    </a:solidFill>
                    <a:latin typeface="Montserrat regular"/>
                    <a:cs typeface="Helvetica"/>
                  </a:rPr>
                  <a:t>правил</a:t>
                </a:r>
              </a:p>
              <a:p>
                <a:pPr algn="ctr" defTabSz="685800"/>
                <a:r>
                  <a:rPr lang="ru-RU" sz="675" dirty="0">
                    <a:solidFill>
                      <a:srgbClr val="2B2A29"/>
                    </a:solidFill>
                    <a:latin typeface="Montserrat regular"/>
                    <a:cs typeface="Helvetica"/>
                  </a:rPr>
                  <a:t>определения</a:t>
                </a:r>
              </a:p>
              <a:p>
                <a:pPr algn="ctr" defTabSz="685800"/>
                <a:r>
                  <a:rPr lang="ru-RU" sz="675" dirty="0">
                    <a:solidFill>
                      <a:srgbClr val="2B2A29"/>
                    </a:solidFill>
                    <a:latin typeface="Montserrat regular"/>
                    <a:cs typeface="Helvetica"/>
                  </a:rPr>
                  <a:t>новых проектов</a:t>
                </a:r>
              </a:p>
              <a:p>
                <a:pPr algn="ctr" defTabSz="685800"/>
                <a:r>
                  <a:rPr lang="ru-RU" sz="675" dirty="0">
                    <a:solidFill>
                      <a:srgbClr val="2B2A29"/>
                    </a:solidFill>
                    <a:latin typeface="Montserrat regular"/>
                    <a:cs typeface="Helvetica"/>
                  </a:rPr>
                  <a:t>от 19.10.2020 №</a:t>
                </a:r>
                <a:r>
                  <a:rPr lang="en-US" sz="675" dirty="0">
                    <a:solidFill>
                      <a:srgbClr val="2B2A29"/>
                    </a:solidFill>
                    <a:latin typeface="Montserrat regular"/>
                    <a:cs typeface="Helvetica"/>
                  </a:rPr>
                  <a:t> </a:t>
                </a:r>
                <a:r>
                  <a:rPr lang="ru-RU" sz="675" dirty="0">
                    <a:solidFill>
                      <a:srgbClr val="2B2A29"/>
                    </a:solidFill>
                    <a:latin typeface="Montserrat regular"/>
                    <a:cs typeface="Helvetica"/>
                  </a:rPr>
                  <a:t>1704 и № 1740</a:t>
                </a:r>
              </a:p>
            </p:txBody>
          </p:sp>
        </p:grpSp>
        <p:sp>
          <p:nvSpPr>
            <p:cNvPr id="54" name="Прямоугольник 53"/>
            <p:cNvSpPr/>
            <p:nvPr/>
          </p:nvSpPr>
          <p:spPr>
            <a:xfrm>
              <a:off x="2002563" y="1372414"/>
              <a:ext cx="1640662" cy="926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ru-RU" sz="675" dirty="0">
                  <a:solidFill>
                    <a:srgbClr val="2B2A29"/>
                  </a:solidFill>
                  <a:latin typeface="Montserrat regular"/>
                  <a:cs typeface="Helvetica"/>
                </a:rPr>
                <a:t>ЕЖЕГОДНО ДО 1 АПРЕЛЯ,   </a:t>
              </a:r>
            </a:p>
            <a:p>
              <a:pPr algn="ctr" defTabSz="685800"/>
              <a:r>
                <a:rPr lang="ru-RU" sz="675" dirty="0">
                  <a:solidFill>
                    <a:srgbClr val="2B2A29"/>
                  </a:solidFill>
                  <a:latin typeface="Montserrat regular"/>
                  <a:cs typeface="Helvetica"/>
                </a:rPr>
                <a:t>ДО 1 СЕНТЯБРЯ.</a:t>
              </a:r>
            </a:p>
            <a:p>
              <a:pPr algn="ctr" defTabSz="685800"/>
              <a:endParaRPr lang="ru-RU" sz="675" dirty="0">
                <a:solidFill>
                  <a:srgbClr val="2B2A29"/>
                </a:solidFill>
                <a:latin typeface="Montserrat regular"/>
                <a:cs typeface="Helvetica"/>
              </a:endParaRPr>
            </a:p>
            <a:p>
              <a:pPr algn="ctr" defTabSz="685800"/>
              <a:r>
                <a:rPr lang="ru-RU" sz="675" dirty="0">
                  <a:solidFill>
                    <a:srgbClr val="2B2A29"/>
                  </a:solidFill>
                  <a:latin typeface="Montserrat regular"/>
                  <a:cs typeface="Helvetica"/>
                </a:rPr>
                <a:t>ИЛИ В РАМКАХ ДОПОЛНИТЕЛЬНЫХ ОТБОРОВ ДО 1 ИЮЛЯ,</a:t>
              </a:r>
            </a:p>
            <a:p>
              <a:pPr algn="ctr" defTabSz="685800"/>
              <a:r>
                <a:rPr lang="ru-RU" sz="675" dirty="0">
                  <a:solidFill>
                    <a:srgbClr val="2B2A29"/>
                  </a:solidFill>
                  <a:latin typeface="Montserrat regular"/>
                  <a:cs typeface="Helvetica"/>
                </a:rPr>
                <a:t>ДО 1 ДЕКАБРЯ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128374" y="1125250"/>
              <a:ext cx="1326071" cy="241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ru-RU" sz="788" b="1" dirty="0">
                  <a:solidFill>
                    <a:srgbClr val="AD4582"/>
                  </a:solidFill>
                  <a:latin typeface="Montserrat regular"/>
                  <a:cs typeface="Helvetica"/>
                </a:rPr>
                <a:t>РЕГИОНЫ</a:t>
              </a:r>
              <a:endParaRPr lang="ru-RU" sz="750" b="1" dirty="0">
                <a:solidFill>
                  <a:srgbClr val="AD4582"/>
                </a:solidFill>
                <a:latin typeface="Montserrat regular"/>
                <a:cs typeface="Helvetica"/>
              </a:endParaRPr>
            </a:p>
          </p:txBody>
        </p:sp>
        <p:grpSp>
          <p:nvGrpSpPr>
            <p:cNvPr id="56" name="Группа 55"/>
            <p:cNvGrpSpPr/>
            <p:nvPr/>
          </p:nvGrpSpPr>
          <p:grpSpPr>
            <a:xfrm>
              <a:off x="6431614" y="1389874"/>
              <a:ext cx="1308738" cy="740770"/>
              <a:chOff x="6410429" y="1389874"/>
              <a:chExt cx="1308738" cy="740770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6475040" y="1389874"/>
                <a:ext cx="1179516" cy="7407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ru-RU" sz="1350">
                  <a:solidFill>
                    <a:prstClr val="white"/>
                  </a:solidFill>
                  <a:latin typeface="Montserrat regular"/>
                  <a:cs typeface="Helvetica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6410429" y="1461882"/>
                <a:ext cx="1308738" cy="522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ru-RU" sz="600" dirty="0">
                    <a:solidFill>
                      <a:srgbClr val="2B2A29"/>
                    </a:solidFill>
                    <a:latin typeface="Montserrat regular"/>
                    <a:cs typeface="Helvetica"/>
                  </a:rPr>
                  <a:t>РЕГИОНЫ НАПРАВЛЯЮТ В МЭР ПЕРЕЧЕНЬ ИНВЕСТИЦИОННЫХ  ПРОЕКТОВ (ВКЛЮЧАЯ ОИ)</a:t>
                </a:r>
              </a:p>
            </p:txBody>
          </p:sp>
        </p:grpSp>
        <p:sp>
          <p:nvSpPr>
            <p:cNvPr id="59" name="Стрелка вверх 58"/>
            <p:cNvSpPr/>
            <p:nvPr/>
          </p:nvSpPr>
          <p:spPr>
            <a:xfrm rot="5400000">
              <a:off x="7728153" y="1613799"/>
              <a:ext cx="175810" cy="280634"/>
            </a:xfrm>
            <a:prstGeom prst="upArrow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7956375" y="1204799"/>
              <a:ext cx="1027970" cy="11153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965537" y="2579444"/>
              <a:ext cx="1018808" cy="65184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956377" y="2643758"/>
              <a:ext cx="1027967" cy="561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ru-RU" sz="525" cap="all" dirty="0">
                  <a:solidFill>
                    <a:srgbClr val="452E23"/>
                  </a:solidFill>
                  <a:latin typeface="Arial" charset="0"/>
                  <a:cs typeface="Arial" charset="0"/>
                </a:rPr>
                <a:t>ПРЕЗИДИУМ (Штаб) одобряет</a:t>
              </a:r>
            </a:p>
            <a:p>
              <a:pPr algn="ctr" defTabSz="685800"/>
              <a:r>
                <a:rPr lang="ru-RU" sz="525" b="1" cap="all" dirty="0">
                  <a:solidFill>
                    <a:srgbClr val="AD4582"/>
                  </a:solidFill>
                  <a:latin typeface="Montserrat ExtraBold"/>
                  <a:cs typeface="Arial" charset="0"/>
                </a:rPr>
                <a:t>Сводный перечь</a:t>
              </a:r>
            </a:p>
            <a:p>
              <a:pPr algn="ctr" defTabSz="685800"/>
              <a:r>
                <a:rPr lang="ru-RU" sz="525" b="1" cap="all" dirty="0">
                  <a:solidFill>
                    <a:srgbClr val="AD4582"/>
                  </a:solidFill>
                  <a:latin typeface="Montserrat ExtraBold"/>
                  <a:cs typeface="Arial" charset="0"/>
                </a:rPr>
                <a:t>инвестиционных</a:t>
              </a:r>
            </a:p>
            <a:p>
              <a:pPr algn="ctr" defTabSz="685800"/>
              <a:r>
                <a:rPr lang="ru-RU" sz="525" b="1" cap="all" dirty="0">
                  <a:solidFill>
                    <a:srgbClr val="AD4582"/>
                  </a:solidFill>
                  <a:latin typeface="Montserrat ExtraBold"/>
                  <a:cs typeface="Arial" charset="0"/>
                </a:rPr>
                <a:t>проектов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110964" y="2737513"/>
              <a:ext cx="4572000" cy="36552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defTabSz="685800"/>
              <a:r>
                <a:rPr lang="ru-RU" sz="750" i="1" dirty="0">
                  <a:solidFill>
                    <a:srgbClr val="AD4582"/>
                  </a:solidFill>
                  <a:latin typeface="Montserrat ExtraBold"/>
                  <a:cs typeface="Arial" charset="0"/>
                </a:rPr>
                <a:t>Сводный перечень  НИП может корректироваться </a:t>
              </a:r>
            </a:p>
            <a:p>
              <a:pPr algn="r" defTabSz="685800"/>
              <a:r>
                <a:rPr lang="ru-RU" sz="750" i="1" dirty="0">
                  <a:solidFill>
                    <a:srgbClr val="AD4582"/>
                  </a:solidFill>
                  <a:latin typeface="Montserrat ExtraBold"/>
                  <a:cs typeface="Arial" charset="0"/>
                </a:rPr>
                <a:t>по предложениям регионов</a:t>
              </a:r>
            </a:p>
          </p:txBody>
        </p:sp>
        <p:sp>
          <p:nvSpPr>
            <p:cNvPr id="66" name="Овал 65"/>
            <p:cNvSpPr/>
            <p:nvPr/>
          </p:nvSpPr>
          <p:spPr>
            <a:xfrm>
              <a:off x="111110" y="3507854"/>
              <a:ext cx="473046" cy="5329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ru-RU" sz="3000" b="1" dirty="0">
                  <a:solidFill>
                    <a:srgbClr val="AD4582"/>
                  </a:solidFill>
                  <a:latin typeface="Montserrat ExtraBold"/>
                  <a:cs typeface="Helvetica"/>
                </a:rPr>
                <a:t>2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575556" y="3709697"/>
              <a:ext cx="5142576" cy="160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834991" y="3507854"/>
              <a:ext cx="1360745" cy="5815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727521" y="3517596"/>
              <a:ext cx="1563813" cy="417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ru-RU" sz="600" dirty="0">
                  <a:solidFill>
                    <a:srgbClr val="2B2A29"/>
                  </a:solidFill>
                  <a:latin typeface="Montserrat regular"/>
                  <a:cs typeface="Helvetica"/>
                </a:rPr>
                <a:t>РЕГИОН В 2022 - 2024 ГОДАХ НАПРАВЛЯЕТ ВЫСВОБОЖДАЕМЫЕ СРЕДСТВА НА СОЗДАНИЕ ОИ</a:t>
              </a:r>
            </a:p>
          </p:txBody>
        </p:sp>
        <p:sp>
          <p:nvSpPr>
            <p:cNvPr id="70" name="Стрелка вверх 69"/>
            <p:cNvSpPr/>
            <p:nvPr/>
          </p:nvSpPr>
          <p:spPr>
            <a:xfrm rot="5400000" flipH="1">
              <a:off x="2291580" y="3637884"/>
              <a:ext cx="145830" cy="306765"/>
            </a:xfrm>
            <a:prstGeom prst="upArrow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517878" y="3499161"/>
              <a:ext cx="1520443" cy="5902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513937" y="3493092"/>
              <a:ext cx="1524384" cy="626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ru-RU" sz="600" dirty="0">
                  <a:solidFill>
                    <a:srgbClr val="2B2A29"/>
                  </a:solidFill>
                  <a:latin typeface="Montserrat regular"/>
                  <a:cs typeface="Helvetica"/>
                </a:rPr>
                <a:t>РЕГИОН В СРОК ДО 01.08 ГОДА, СЛЕДУЮЩЕГО ЗА ОТЧЕТНЫМ, ОБРАЩАЕТСЯ В МИНФИН О СПИСАНИИ СВОЕЙ ЗАДОЛЖЕННОСТИ</a:t>
              </a:r>
            </a:p>
          </p:txBody>
        </p:sp>
        <p:sp>
          <p:nvSpPr>
            <p:cNvPr id="73" name="Стрелка вверх 72"/>
            <p:cNvSpPr/>
            <p:nvPr/>
          </p:nvSpPr>
          <p:spPr>
            <a:xfrm rot="5400000" flipH="1">
              <a:off x="4139008" y="3640903"/>
              <a:ext cx="145830" cy="306765"/>
            </a:xfrm>
            <a:prstGeom prst="upArrow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393058" y="3427976"/>
              <a:ext cx="2573881" cy="7591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365306" y="3403859"/>
              <a:ext cx="2613656" cy="80938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85800"/>
              <a:r>
                <a:rPr lang="ru-RU" sz="675" dirty="0">
                  <a:solidFill>
                    <a:srgbClr val="2B2A29"/>
                  </a:solidFill>
                  <a:latin typeface="Montserrat regular"/>
                  <a:cs typeface="Helvetica"/>
                </a:rPr>
                <a:t>Минфин совместно с ФНС в срок до 01.10 года, следующего за отчетным, готовят заключение о возможности списания задолженности в объеме фактического поступления в федеральный бюджет налогов от реализации инвестиционных проектов. Решение о списании задолженности принимается Правительством РФ</a:t>
              </a:r>
            </a:p>
          </p:txBody>
        </p:sp>
        <p:cxnSp>
          <p:nvCxnSpPr>
            <p:cNvPr id="76" name="Прямая со стрелкой 75"/>
            <p:cNvCxnSpPr/>
            <p:nvPr/>
          </p:nvCxnSpPr>
          <p:spPr>
            <a:xfrm>
              <a:off x="6957738" y="3852379"/>
              <a:ext cx="324352" cy="3754"/>
            </a:xfrm>
            <a:prstGeom prst="straightConnector1">
              <a:avLst/>
            </a:prstGeom>
            <a:ln w="6350">
              <a:solidFill>
                <a:schemeClr val="bg2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7" name="object 76"/>
            <p:cNvSpPr txBox="1"/>
            <p:nvPr/>
          </p:nvSpPr>
          <p:spPr>
            <a:xfrm>
              <a:off x="1948154" y="4095296"/>
              <a:ext cx="2426851" cy="535055"/>
            </a:xfrm>
            <a:prstGeom prst="rect">
              <a:avLst/>
            </a:prstGeom>
          </p:spPr>
          <p:txBody>
            <a:bodyPr vert="horz" wrap="square" lIns="0" tIns="10001" rIns="0" bIns="0" rtlCol="0">
              <a:spAutoFit/>
            </a:bodyPr>
            <a:lstStyle/>
            <a:p>
              <a:pPr marL="9525" marR="3810" algn="ctr" defTabSz="685800">
                <a:spcBef>
                  <a:spcPts val="79"/>
                </a:spcBef>
              </a:pPr>
              <a:r>
                <a:rPr lang="ru-RU" sz="600" b="1" i="1" dirty="0">
                  <a:solidFill>
                    <a:srgbClr val="AD4582"/>
                  </a:solidFill>
                  <a:latin typeface="Montserrat ExtraBold"/>
                  <a:cs typeface="Arial" charset="0"/>
                </a:rPr>
                <a:t>Указанное обращение направляется по итогам отчетного года, в котором  впервые произошло поступление в федеральный бюджет налогов от реализации новых инвестиционных проектов</a:t>
              </a:r>
            </a:p>
            <a:p>
              <a:pPr marL="9525" marR="3810" algn="ctr" defTabSz="685800">
                <a:spcBef>
                  <a:spcPts val="79"/>
                </a:spcBef>
              </a:pPr>
              <a:endParaRPr sz="525" b="1" dirty="0">
                <a:solidFill>
                  <a:srgbClr val="BC8E7A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111110" y="4579141"/>
              <a:ext cx="464446" cy="5379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ru-RU" sz="2700" b="1" dirty="0">
                  <a:solidFill>
                    <a:srgbClr val="AD4582"/>
                  </a:solidFill>
                  <a:latin typeface="Montserrat ExtraBold"/>
                  <a:cs typeface="Helvetica"/>
                </a:rPr>
                <a:t>3</a:t>
              </a: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819280" y="4563578"/>
              <a:ext cx="4244783" cy="5535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776923" y="4563578"/>
              <a:ext cx="4287140" cy="522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ru-RU" sz="600" dirty="0">
                  <a:solidFill>
                    <a:srgbClr val="2B2A29"/>
                  </a:solidFill>
                  <a:latin typeface="Montserrat regular"/>
                  <a:cs typeface="Helvetica"/>
                </a:rPr>
                <a:t>РЕГИОН ЕЖЕКВАРТАЛЬНО НАПРАВЛЯЕТ В МЭР СВЕДЕНИЯ О РЕАЛИЗАЦИИ ИНВЕСТИЦИОННЫХ ПРОЕКТОВ В ЧАСТИ НАПРАВЛЕНИЯ НА ИХ РЕАЛИЗАЦИЮ ВЫСВОБОЖДАЕМЫХ СРЕДСТВ (ДО 25 ГО ЧИСЛА МЕСЯЦА, СЛЕДУЮЩЕГО ЗА ОТЧЕТНЫМ КВАРТАЛОМ).</a:t>
              </a:r>
            </a:p>
            <a:p>
              <a:pPr algn="ctr" defTabSz="685800"/>
              <a:r>
                <a:rPr lang="ru-RU" sz="600" dirty="0">
                  <a:solidFill>
                    <a:srgbClr val="2B2A29"/>
                  </a:solidFill>
                  <a:latin typeface="Montserrat regular"/>
                  <a:cs typeface="Helvetica"/>
                </a:rPr>
                <a:t>МЭР УСТАНАВЛИВАЕТ ФОРМУ ПРЕДОСТАВЛЕНИЯ СВЕДЕНИЙ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5400205" y="4563577"/>
              <a:ext cx="3584139" cy="5535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Montserrat regular"/>
                <a:cs typeface="Helvetica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471764" y="4615795"/>
              <a:ext cx="3512580" cy="417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ru-RU" sz="600" dirty="0">
                  <a:solidFill>
                    <a:srgbClr val="2B2A29"/>
                  </a:solidFill>
                  <a:latin typeface="Montserrat regular"/>
                  <a:cs typeface="Helvetica"/>
                </a:rPr>
                <a:t>МЭР НАПРАВЛЯЕТ СВЕДЕНИЯ О РЕАЛИЗАЦИИ ИНВЕСТИЦИОННЫХ ПРОЕКТОВ В ПРЕЗИДИУМ (ШТАБ), МИНФИН И ФНС (ДО 30 ЧИСЛА МЕСЯЦА, СЛЕДУЮЩЕГО ЗА ОТЧЕТНЫМ КВАРТАЛОМ)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7585658" y="1316785"/>
              <a:ext cx="460800" cy="365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ru-RU" sz="750" dirty="0">
                  <a:solidFill>
                    <a:srgbClr val="AD4582"/>
                  </a:solidFill>
                  <a:latin typeface="Montserrat ExtraBold"/>
                  <a:cs typeface="Arial" charset="0"/>
                </a:rPr>
                <a:t>30 дней</a:t>
              </a: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7275670" y="3125528"/>
            <a:ext cx="1640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600" b="1" i="1" dirty="0">
                <a:solidFill>
                  <a:srgbClr val="AD4582"/>
                </a:solidFill>
                <a:latin typeface="Montserrat ExtraBold"/>
                <a:cs typeface="Arial" charset="0"/>
              </a:rPr>
              <a:t>налог на прибыль</a:t>
            </a:r>
          </a:p>
          <a:p>
            <a:pPr defTabSz="685800"/>
            <a:r>
              <a:rPr lang="ru-RU" sz="600" b="1" i="1" dirty="0">
                <a:solidFill>
                  <a:srgbClr val="AD4582"/>
                </a:solidFill>
                <a:latin typeface="Montserrat ExtraBold"/>
                <a:cs typeface="Arial" charset="0"/>
              </a:rPr>
              <a:t>НДС</a:t>
            </a:r>
          </a:p>
          <a:p>
            <a:pPr defTabSz="685800"/>
            <a:r>
              <a:rPr lang="ru-RU" sz="600" b="1" i="1" dirty="0">
                <a:solidFill>
                  <a:srgbClr val="AD4582"/>
                </a:solidFill>
                <a:latin typeface="Montserrat ExtraBold"/>
                <a:cs typeface="Arial" charset="0"/>
              </a:rPr>
              <a:t>НДПИ</a:t>
            </a:r>
          </a:p>
          <a:p>
            <a:pPr defTabSz="685800"/>
            <a:r>
              <a:rPr lang="ru-RU" sz="600" b="1" i="1" dirty="0">
                <a:solidFill>
                  <a:srgbClr val="AD4582"/>
                </a:solidFill>
                <a:latin typeface="Montserrat ExtraBold"/>
                <a:cs typeface="Arial" charset="0"/>
              </a:rPr>
              <a:t>роялти при выполнении  соглашений о разделе  продукции</a:t>
            </a:r>
          </a:p>
          <a:p>
            <a:pPr defTabSz="685800"/>
            <a:r>
              <a:rPr lang="ru-RU" sz="600" b="1" i="1" dirty="0">
                <a:solidFill>
                  <a:srgbClr val="AD4582"/>
                </a:solidFill>
                <a:latin typeface="Montserrat ExtraBold"/>
                <a:cs typeface="Arial" charset="0"/>
              </a:rPr>
              <a:t>сбор за пользование  объектами водных  биологических ресурсов</a:t>
            </a:r>
          </a:p>
          <a:p>
            <a:pPr defTabSz="685800"/>
            <a:r>
              <a:rPr lang="ru-RU" sz="600" b="1" i="1" dirty="0">
                <a:solidFill>
                  <a:srgbClr val="AD4582"/>
                </a:solidFill>
                <a:latin typeface="Montserrat ExtraBold"/>
                <a:cs typeface="Arial" charset="0"/>
              </a:rPr>
              <a:t>водный налог</a:t>
            </a:r>
          </a:p>
          <a:p>
            <a:pPr defTabSz="685800"/>
            <a:r>
              <a:rPr lang="ru-RU" sz="600" b="1" i="1" dirty="0">
                <a:solidFill>
                  <a:srgbClr val="AD4582"/>
                </a:solidFill>
                <a:latin typeface="Montserrat ExtraBold"/>
                <a:cs typeface="Arial" charset="0"/>
              </a:rPr>
              <a:t>государственная  пошлина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7979633" y="1186173"/>
            <a:ext cx="1035458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675" dirty="0">
                <a:solidFill>
                  <a:srgbClr val="2B2A29"/>
                </a:solidFill>
                <a:latin typeface="Montserrat regular"/>
                <a:cs typeface="Helvetica"/>
              </a:rPr>
              <a:t>МЭР + </a:t>
            </a:r>
            <a:r>
              <a:rPr lang="ru-RU" sz="675" dirty="0" err="1">
                <a:solidFill>
                  <a:srgbClr val="2B2A29"/>
                </a:solidFill>
                <a:latin typeface="Montserrat regular"/>
                <a:cs typeface="Helvetica"/>
              </a:rPr>
              <a:t>ФОИВы</a:t>
            </a:r>
            <a:r>
              <a:rPr lang="ru-RU" sz="675" dirty="0">
                <a:solidFill>
                  <a:srgbClr val="2B2A29"/>
                </a:solidFill>
                <a:latin typeface="Montserrat regular"/>
                <a:cs typeface="Helvetica"/>
              </a:rPr>
              <a:t> проводят оценку соответствия инвестиционных проектов критериям и направляют в ПРЕЗИДИУМ</a:t>
            </a:r>
            <a:r>
              <a:rPr lang="en-US" sz="675" dirty="0">
                <a:solidFill>
                  <a:srgbClr val="2B2A29"/>
                </a:solidFill>
                <a:latin typeface="Montserrat regular"/>
                <a:cs typeface="Helvetica"/>
              </a:rPr>
              <a:t> </a:t>
            </a:r>
            <a:r>
              <a:rPr lang="ru-RU" sz="675" dirty="0">
                <a:solidFill>
                  <a:srgbClr val="2B2A29"/>
                </a:solidFill>
                <a:latin typeface="Montserrat regular"/>
                <a:cs typeface="Helvetica"/>
              </a:rPr>
              <a:t>(штаб) сводный перечень проектов</a:t>
            </a:r>
          </a:p>
        </p:txBody>
      </p:sp>
      <p:cxnSp>
        <p:nvCxnSpPr>
          <p:cNvPr id="6" name="Прямая соединительная линия 5"/>
          <p:cNvCxnSpPr>
            <a:stCxn id="65" idx="3"/>
            <a:endCxn id="62" idx="1"/>
          </p:cNvCxnSpPr>
          <p:nvPr/>
        </p:nvCxnSpPr>
        <p:spPr>
          <a:xfrm flipV="1">
            <a:off x="7704230" y="2684808"/>
            <a:ext cx="284632" cy="16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Прямая соединительная линия 56"/>
          <p:cNvCxnSpPr/>
          <p:nvPr/>
        </p:nvCxnSpPr>
        <p:spPr>
          <a:xfrm>
            <a:off x="901342" y="622799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0915" y="159459"/>
            <a:ext cx="826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«Единое окно» сопровождения инвесторов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2100665" y="3002198"/>
            <a:ext cx="5036238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defTabSz="685800"/>
            <a:r>
              <a:rPr lang="ru-RU" sz="1500" b="1" dirty="0">
                <a:solidFill>
                  <a:srgbClr val="FFC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НЕПРЕРЫВНОСТЬ КЛИЕНТСКОГО ПУТИ ИНВЕСТОРА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-1" y="666289"/>
            <a:ext cx="4547938" cy="2198939"/>
            <a:chOff x="41" y="898936"/>
            <a:chExt cx="6072976" cy="2931919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1" y="898936"/>
              <a:ext cx="6072976" cy="2931919"/>
            </a:xfrm>
            <a:prstGeom prst="rect">
              <a:avLst/>
            </a:prstGeom>
            <a:solidFill>
              <a:srgbClr val="F9B2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346" tIns="34175" rIns="68346" bIns="34175" rtlCol="0" anchor="ctr"/>
            <a:lstStyle/>
            <a:p>
              <a:pPr marL="256307" indent="-256307" defTabSz="685800">
                <a:spcAft>
                  <a:spcPts val="750"/>
                </a:spcAft>
                <a:buFont typeface="+mj-lt"/>
                <a:buAutoNum type="arabicPeriod"/>
              </a:pPr>
              <a:r>
                <a:rPr lang="ru-RU" sz="105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Территории опережающего развития</a:t>
              </a:r>
            </a:p>
            <a:p>
              <a:pPr marL="256307" indent="-256307" defTabSz="685800">
                <a:spcAft>
                  <a:spcPts val="750"/>
                </a:spcAft>
                <a:buFont typeface="+mj-lt"/>
                <a:buAutoNum type="arabicPeriod"/>
              </a:pPr>
              <a:r>
                <a:rPr lang="ru-RU" sz="105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Региональные налоговые льготы</a:t>
              </a:r>
            </a:p>
            <a:p>
              <a:pPr marL="256307" indent="-256307" defTabSz="685800">
                <a:spcAft>
                  <a:spcPts val="750"/>
                </a:spcAft>
                <a:buFont typeface="+mj-lt"/>
                <a:buAutoNum type="arabicPeriod"/>
              </a:pPr>
              <a:r>
                <a:rPr lang="ru-RU" sz="105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Привлечение федерального финансирования</a:t>
              </a:r>
            </a:p>
            <a:p>
              <a:pPr marL="256307" indent="-256307" defTabSz="685800">
                <a:spcAft>
                  <a:spcPts val="750"/>
                </a:spcAft>
                <a:buFont typeface="+mj-lt"/>
                <a:buAutoNum type="arabicPeriod"/>
              </a:pPr>
              <a:r>
                <a:rPr lang="ru-RU" sz="105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Возмещение затрат на инфраструктуру</a:t>
              </a:r>
            </a:p>
            <a:p>
              <a:pPr marL="256307" indent="-256307" defTabSz="685800">
                <a:spcAft>
                  <a:spcPts val="750"/>
                </a:spcAft>
                <a:buFont typeface="+mj-lt"/>
                <a:buAutoNum type="arabicPeriod"/>
              </a:pPr>
              <a:r>
                <a:rPr lang="ru-RU" sz="105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Финансовая поддержка МСП</a:t>
              </a:r>
            </a:p>
            <a:p>
              <a:pPr marL="122721" defTabSz="685800">
                <a:defRPr/>
              </a:pPr>
              <a:endParaRPr lang="ru-RU" sz="825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339" y="931949"/>
              <a:ext cx="2630122" cy="369023"/>
            </a:xfrm>
            <a:prstGeom prst="rect">
              <a:avLst/>
            </a:prstGeom>
            <a:noFill/>
          </p:spPr>
          <p:txBody>
            <a:bodyPr wrap="square" lIns="68346" tIns="34175" rIns="68346" bIns="34175" rtlCol="0">
              <a:spAutoFit/>
            </a:bodyPr>
            <a:lstStyle/>
            <a:p>
              <a:pPr defTabSz="685800"/>
              <a:r>
                <a:rPr lang="ru-RU" sz="1350" b="1" cap="all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Финансовые меры</a:t>
              </a:r>
              <a:endParaRPr lang="ru-RU" sz="135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547938" y="666289"/>
            <a:ext cx="4596063" cy="2198939"/>
            <a:chOff x="6063917" y="888385"/>
            <a:chExt cx="6128084" cy="2931919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063917" y="888385"/>
              <a:ext cx="6128084" cy="29319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346" tIns="34175" rIns="68346" bIns="34175" rtlCol="0" anchor="ctr"/>
            <a:lstStyle/>
            <a:p>
              <a:pPr marL="256500" indent="-256500" defTabSz="685800">
                <a:spcAft>
                  <a:spcPts val="750"/>
                </a:spcAft>
                <a:buFont typeface="+mj-lt"/>
                <a:buAutoNum type="arabicPeriod"/>
              </a:pPr>
              <a:r>
                <a:rPr lang="ru-RU" sz="105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Индивидуальное сопровождение инвесторов Корпорацией развития области</a:t>
              </a:r>
            </a:p>
            <a:p>
              <a:pPr marL="256500" indent="-256500" defTabSz="685800">
                <a:spcAft>
                  <a:spcPts val="750"/>
                </a:spcAft>
                <a:buFont typeface="+mj-lt"/>
                <a:buAutoNum type="arabicPeriod"/>
              </a:pPr>
              <a:r>
                <a:rPr lang="ru-RU" sz="105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Инвестиционные площадки </a:t>
              </a:r>
              <a:r>
                <a:rPr lang="ru-RU" sz="1050" dirty="0" err="1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гринфилд</a:t>
              </a:r>
              <a:r>
                <a:rPr lang="ru-RU" sz="105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и </a:t>
              </a:r>
              <a:r>
                <a:rPr lang="ru-RU" sz="1050" dirty="0" err="1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браунфилд</a:t>
              </a:r>
              <a:endParaRPr lang="ru-RU" sz="10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256500" indent="-256500" defTabSz="685800">
                <a:spcAft>
                  <a:spcPts val="750"/>
                </a:spcAft>
                <a:buFont typeface="+mj-lt"/>
                <a:buAutoNum type="arabicPeriod"/>
              </a:pPr>
              <a:r>
                <a:rPr lang="ru-RU" sz="105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Земельные участки без торгов</a:t>
              </a:r>
            </a:p>
            <a:p>
              <a:pPr marL="256500" indent="-256500" defTabSz="685800">
                <a:spcAft>
                  <a:spcPts val="750"/>
                </a:spcAft>
                <a:buFont typeface="+mj-lt"/>
                <a:buAutoNum type="arabicPeriod"/>
              </a:pPr>
              <a:r>
                <a:rPr lang="ru-RU" sz="105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Поддержка экспортеров</a:t>
              </a:r>
            </a:p>
            <a:p>
              <a:pPr marL="256500" indent="-256500" defTabSz="685800">
                <a:spcAft>
                  <a:spcPts val="750"/>
                </a:spcAft>
                <a:buFont typeface="+mj-lt"/>
                <a:buAutoNum type="arabicPeriod"/>
              </a:pPr>
              <a:r>
                <a:rPr lang="ru-RU" sz="105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Образовательные услуги и продвижение для МСП</a:t>
              </a:r>
            </a:p>
            <a:p>
              <a:pPr marL="122721" defTabSz="685800">
                <a:defRPr/>
              </a:pPr>
              <a:endParaRPr lang="ru-RU" sz="825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63917" y="921398"/>
              <a:ext cx="3415556" cy="369023"/>
            </a:xfrm>
            <a:prstGeom prst="rect">
              <a:avLst/>
            </a:prstGeom>
            <a:noFill/>
          </p:spPr>
          <p:txBody>
            <a:bodyPr wrap="square" lIns="68346" tIns="34175" rIns="68346" bIns="34175" rtlCol="0">
              <a:spAutoFit/>
            </a:bodyPr>
            <a:lstStyle/>
            <a:p>
              <a:pPr defTabSz="685800"/>
              <a:r>
                <a:rPr lang="ru-RU" sz="1350" b="1" cap="all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Нефинансовые меры</a:t>
              </a:r>
            </a:p>
          </p:txBody>
        </p:sp>
      </p:grpSp>
      <p:cxnSp>
        <p:nvCxnSpPr>
          <p:cNvPr id="38" name="Прямая соединительная линия 37"/>
          <p:cNvCxnSpPr/>
          <p:nvPr/>
        </p:nvCxnSpPr>
        <p:spPr>
          <a:xfrm>
            <a:off x="382605" y="3876575"/>
            <a:ext cx="8330665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139039" y="3429000"/>
            <a:ext cx="0" cy="447575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5759517" y="3429000"/>
            <a:ext cx="0" cy="447575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" name="Штриховая стрелка вправо 40"/>
          <p:cNvSpPr/>
          <p:nvPr/>
        </p:nvSpPr>
        <p:spPr>
          <a:xfrm>
            <a:off x="8049126" y="3429000"/>
            <a:ext cx="664143" cy="365183"/>
          </a:xfrm>
          <a:prstGeom prst="stripedRightArrow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5556" y="3540268"/>
            <a:ext cx="2062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200" dirty="0" err="1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Предынвестиционная</a:t>
            </a:r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фаза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33668" y="3525830"/>
            <a:ext cx="1831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Инвестиционная фаза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37304" y="3508649"/>
            <a:ext cx="1831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Эксплуатационная фаза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2605" y="4014769"/>
            <a:ext cx="233893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6858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Отраслевая экспертиза</a:t>
            </a:r>
          </a:p>
          <a:p>
            <a:pPr marL="128588" indent="-128588" defTabSz="6858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Разработка бизнес-плана и </a:t>
            </a:r>
            <a:r>
              <a:rPr lang="ru-RU" sz="900" dirty="0" err="1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финмодели</a:t>
            </a:r>
            <a:endParaRPr lang="ru-RU" sz="9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8588" indent="-128588" defTabSz="6858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Подбор мер поддержки</a:t>
            </a:r>
          </a:p>
          <a:p>
            <a:pPr marL="128588" indent="-128588" defTabSz="6858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Земельно-имущественные отношения</a:t>
            </a:r>
          </a:p>
          <a:p>
            <a:pPr marL="128588" indent="-128588" defTabSz="6858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Привлечение федерального финансирование</a:t>
            </a:r>
          </a:p>
          <a:p>
            <a:pPr marL="128588" indent="-128588" defTabSz="6858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Строительство инфраструктуры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26869" y="4025081"/>
            <a:ext cx="233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6858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Получение мер поддержки</a:t>
            </a:r>
          </a:p>
          <a:p>
            <a:pPr marL="128588" indent="-128588" defTabSz="6858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Помощь во взаимодействии с РСО</a:t>
            </a:r>
          </a:p>
          <a:p>
            <a:pPr marL="128588" indent="-128588" defTabSz="6858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Оперативное решение проблематики при поддержке губернатора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67434" y="4002156"/>
            <a:ext cx="23389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6858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Компенсирующие меры господдержки</a:t>
            </a:r>
          </a:p>
          <a:p>
            <a:pPr marL="128588" indent="-128588" defTabSz="6858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Формирование цепочек кооперации</a:t>
            </a:r>
          </a:p>
          <a:p>
            <a:pPr marL="128588" indent="-128588" defTabSz="6858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Поддержка экспорта</a:t>
            </a:r>
          </a:p>
          <a:p>
            <a:pPr marL="128588" indent="-128588" defTabSz="6858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Расширение производства</a:t>
            </a:r>
          </a:p>
          <a:p>
            <a:pPr marL="128588" indent="-128588" defTabSz="685800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НИОКР</a:t>
            </a:r>
          </a:p>
        </p:txBody>
      </p:sp>
    </p:spTree>
    <p:extLst>
      <p:ext uri="{BB962C8B-B14F-4D97-AF65-F5344CB8AC3E}">
        <p14:creationId xmlns:p14="http://schemas.microsoft.com/office/powerpoint/2010/main" val="7164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0DD7D18E-E8F3-4F51-A692-C8AFEF32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11" y="215775"/>
            <a:ext cx="7886701" cy="446854"/>
          </a:xfrm>
          <a:noFill/>
        </p:spPr>
        <p:txBody>
          <a:bodyPr>
            <a:normAutofit fontScale="90000"/>
          </a:bodyPr>
          <a:lstStyle/>
          <a:p>
            <a:r>
              <a:rPr lang="ru-RU" sz="2400" b="1" dirty="0"/>
              <a:t>ПЕРЕЧЕНЬ ДОКУМЕНТОВ </a:t>
            </a:r>
            <a:br>
              <a:rPr lang="ru-RU" sz="2400" b="1" dirty="0"/>
            </a:br>
            <a:r>
              <a:rPr lang="ru-RU" sz="2400" dirty="0"/>
              <a:t>ДЛЯ УЧАСТИЯ В ОТБОРЕ НИП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456B5B-640D-4CBB-8DB8-2CFE982919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68BEBD83-6507-48CD-B214-6D280CDD5B0B}" type="slidenum">
              <a:rPr lang="ru-RU">
                <a:solidFill>
                  <a:srgbClr val="2B2A29">
                    <a:tint val="75000"/>
                  </a:srgbClr>
                </a:solidFill>
                <a:latin typeface="Montserrat regular"/>
                <a:cs typeface="Helvetica"/>
              </a:rPr>
              <a:pPr defTabSz="685800"/>
              <a:t>20</a:t>
            </a:fld>
            <a:endParaRPr lang="ru-RU">
              <a:solidFill>
                <a:srgbClr val="2B2A29">
                  <a:tint val="75000"/>
                </a:srgbClr>
              </a:solidFill>
              <a:latin typeface="Montserrat regular"/>
              <a:cs typeface="Helvetica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0EFD02D-0CD2-4DE3-914E-C73725F92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65" y="215775"/>
            <a:ext cx="1064097" cy="480827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-1422666" y="3462849"/>
            <a:ext cx="65129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900" i="1" dirty="0">
                <a:solidFill>
                  <a:srgbClr val="452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Овал 1"/>
          <p:cNvSpPr/>
          <p:nvPr/>
        </p:nvSpPr>
        <p:spPr>
          <a:xfrm>
            <a:off x="171946" y="1167326"/>
            <a:ext cx="432049" cy="422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srgbClr val="2B2A29"/>
              </a:solidFill>
              <a:latin typeface="Montserrat regular"/>
              <a:cs typeface="Helvetica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171947" y="2276183"/>
            <a:ext cx="432048" cy="4233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srgbClr val="2B2A29"/>
              </a:solidFill>
              <a:latin typeface="Montserrat regular"/>
              <a:cs typeface="Helvetica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171947" y="3177066"/>
            <a:ext cx="432047" cy="4377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srgbClr val="2B2A29"/>
              </a:solidFill>
              <a:latin typeface="Montserrat regular"/>
              <a:cs typeface="Helvetica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4724413" y="1165251"/>
            <a:ext cx="423785" cy="4243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srgbClr val="2B2A29"/>
              </a:solidFill>
              <a:latin typeface="Montserrat regular"/>
              <a:cs typeface="Helvetica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4724413" y="2276182"/>
            <a:ext cx="423785" cy="4233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srgbClr val="2B2A29"/>
              </a:solidFill>
              <a:latin typeface="Montserrat regular"/>
              <a:cs typeface="Helvetica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4724413" y="3177066"/>
            <a:ext cx="423785" cy="4377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srgbClr val="2B2A29"/>
              </a:solidFill>
              <a:latin typeface="Montserrat regular"/>
              <a:cs typeface="Helvetic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2006" y="2303839"/>
            <a:ext cx="3672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ru-RU" sz="1200" dirty="0">
                <a:solidFill>
                  <a:srgbClr val="2B2A29"/>
                </a:solidFill>
                <a:latin typeface="Montserrat regular"/>
                <a:cs typeface="Helvetica"/>
              </a:rPr>
              <a:t>Резюме проекта с картографическими материалами 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12006" y="3151225"/>
            <a:ext cx="3672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ru-RU" sz="1200" dirty="0">
                <a:solidFill>
                  <a:srgbClr val="2B2A29"/>
                </a:solidFill>
                <a:latin typeface="Montserrat regular"/>
                <a:cs typeface="Helvetica"/>
              </a:rPr>
              <a:t>Соглашение о намерениях по реализации проекта (со стороны Правительства подписывает Губернатор)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12007" y="1155116"/>
            <a:ext cx="3672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ru-RU" sz="1200" dirty="0">
                <a:solidFill>
                  <a:srgbClr val="2B2A29"/>
                </a:solidFill>
                <a:latin typeface="Montserrat regular"/>
                <a:cs typeface="Helvetica"/>
              </a:rPr>
              <a:t>Перечень новых инвестиционных проектов, объектов инфраструктуры и налоговых доходов бюджетов бюджетной системы РФ по установленной форме 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41868" y="1211412"/>
            <a:ext cx="36724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ru-RU" sz="1200" dirty="0">
                <a:solidFill>
                  <a:srgbClr val="2B2A29"/>
                </a:solidFill>
                <a:latin typeface="Montserrat regular"/>
                <a:cs typeface="Helvetica"/>
              </a:rPr>
              <a:t>Бизнес-план, финансовая модель проекта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712006" y="4679568"/>
            <a:ext cx="7323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ru-RU" sz="900" dirty="0">
                <a:solidFill>
                  <a:srgbClr val="2B2A29"/>
                </a:solidFill>
                <a:latin typeface="Montserrat regular"/>
                <a:cs typeface="Helvetica"/>
              </a:rPr>
              <a:t>Дополнительно подготавливается выписка из бюджета или иной документ о наличии в соответствующем году средств регионального бюджета на финансирование объектов инфраструктуры по НИП</a:t>
            </a:r>
          </a:p>
        </p:txBody>
      </p:sp>
      <p:sp>
        <p:nvSpPr>
          <p:cNvPr id="4" name="Ромб 3"/>
          <p:cNvSpPr/>
          <p:nvPr/>
        </p:nvSpPr>
        <p:spPr>
          <a:xfrm>
            <a:off x="294633" y="4738861"/>
            <a:ext cx="186673" cy="227663"/>
          </a:xfrm>
          <a:prstGeom prst="diamond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srgbClr val="2B2A29"/>
              </a:solidFill>
              <a:latin typeface="Montserrat regular"/>
              <a:cs typeface="Helvetic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0468" y="2157286"/>
            <a:ext cx="3537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ru-RU" sz="1200" dirty="0">
                <a:solidFill>
                  <a:srgbClr val="2B2A29"/>
                </a:solidFill>
                <a:latin typeface="Montserrat regular"/>
                <a:cs typeface="Helvetica"/>
              </a:rPr>
              <a:t>Справка-обоснование по объектам инфраструктуры с обоснованием их необходимости для реализации НИП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15260" y="3062066"/>
            <a:ext cx="3759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ru-RU" sz="1200" dirty="0">
                <a:solidFill>
                  <a:srgbClr val="2B2A29"/>
                </a:solidFill>
                <a:latin typeface="Montserrat regular"/>
                <a:cs typeface="Helvetica"/>
              </a:rPr>
              <a:t>Справка из налоговой, а также справка, подписанная генеральным директором юр. лица, реализующего НИП, об отсутствии  задолженности по уплате налогов, сборов</a:t>
            </a:r>
            <a:endParaRPr lang="ru-RU" sz="1050" dirty="0">
              <a:solidFill>
                <a:srgbClr val="2B2A29"/>
              </a:solidFill>
              <a:latin typeface="Montserrat regular"/>
              <a:cs typeface="Helvetica"/>
            </a:endParaRPr>
          </a:p>
        </p:txBody>
      </p:sp>
      <p:sp>
        <p:nvSpPr>
          <p:cNvPr id="20" name="Ромб 19"/>
          <p:cNvSpPr/>
          <p:nvPr/>
        </p:nvSpPr>
        <p:spPr>
          <a:xfrm>
            <a:off x="294633" y="4347244"/>
            <a:ext cx="186673" cy="227663"/>
          </a:xfrm>
          <a:prstGeom prst="diamond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srgbClr val="2B2A29"/>
              </a:solidFill>
              <a:latin typeface="Montserrat regular"/>
              <a:cs typeface="Helvetic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5421" y="4287024"/>
            <a:ext cx="8431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ru-RU" sz="900" dirty="0">
                <a:solidFill>
                  <a:srgbClr val="2B2A29"/>
                </a:solidFill>
                <a:latin typeface="Montserrat regular"/>
                <a:cs typeface="Helvetica"/>
              </a:rPr>
              <a:t>Согласие налогоплательщика (плательщика страховых взносов) на предоставление налоговым органом сведений о налогоплательщике (плательщике страховых взносов), составляющих налоговую тайну, иному лицу или признание таких сведений общедоступными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1097" y="1186850"/>
            <a:ext cx="3337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2100" b="1" dirty="0">
                <a:solidFill>
                  <a:srgbClr val="FFCB00"/>
                </a:solidFill>
                <a:latin typeface="Montserrat regular"/>
                <a:cs typeface="Helvetica"/>
              </a:rPr>
              <a:t>1</a:t>
            </a:r>
            <a:endParaRPr lang="ru-RU" sz="2100" b="1" dirty="0">
              <a:solidFill>
                <a:srgbClr val="FFCB00"/>
              </a:solidFill>
              <a:latin typeface="Montserrat regular"/>
              <a:cs typeface="Helvetica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1097" y="2291660"/>
            <a:ext cx="3337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ru-RU" sz="2100" b="1" dirty="0">
                <a:solidFill>
                  <a:srgbClr val="FFCB00"/>
                </a:solidFill>
                <a:latin typeface="Montserrat regular"/>
                <a:cs typeface="Helvetica"/>
              </a:rPr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9592" y="3199722"/>
            <a:ext cx="3337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ru-RU" sz="2100" b="1" dirty="0">
                <a:solidFill>
                  <a:srgbClr val="FFCB00"/>
                </a:solidFill>
                <a:latin typeface="Montserrat regular"/>
                <a:cs typeface="Helvetica"/>
              </a:rPr>
              <a:t>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69433" y="1197154"/>
            <a:ext cx="3337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ru-RU" sz="2100" b="1" dirty="0">
                <a:solidFill>
                  <a:srgbClr val="FFCB00"/>
                </a:solidFill>
                <a:latin typeface="Montserrat regular"/>
                <a:cs typeface="Helvetica"/>
              </a:rPr>
              <a:t>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69433" y="2303838"/>
            <a:ext cx="3337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ru-RU" sz="2100" b="1" dirty="0">
                <a:solidFill>
                  <a:srgbClr val="FFCB00"/>
                </a:solidFill>
                <a:latin typeface="Montserrat regular"/>
                <a:cs typeface="Helvetica"/>
              </a:rPr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75528" y="3201868"/>
            <a:ext cx="3337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ru-RU" sz="2100" b="1" dirty="0">
                <a:solidFill>
                  <a:srgbClr val="FFCB00"/>
                </a:solidFill>
                <a:latin typeface="Montserrat regular"/>
                <a:cs typeface="Helvetica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70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483768" y="3449291"/>
            <a:ext cx="3801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</a:rPr>
              <a:t>КОМПЛЕКСНЫЕ МЕРЫ ПОДДЕРЖКИ</a:t>
            </a:r>
            <a:endParaRPr lang="ru-RU" sz="270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390584" y="3449291"/>
            <a:ext cx="0" cy="972879"/>
          </a:xfrm>
          <a:prstGeom prst="line">
            <a:avLst/>
          </a:prstGeom>
          <a:ln w="38100">
            <a:gradFill>
              <a:gsLst>
                <a:gs pos="100000">
                  <a:srgbClr val="FFDF60"/>
                </a:gs>
                <a:gs pos="74000">
                  <a:srgbClr val="F69322"/>
                </a:gs>
                <a:gs pos="57918">
                  <a:srgbClr val="F27925"/>
                </a:gs>
                <a:gs pos="31000">
                  <a:srgbClr val="BE2325"/>
                </a:gs>
                <a:gs pos="0">
                  <a:srgbClr val="891A1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901342" y="622799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61844" y="172387"/>
            <a:ext cx="779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Привлечение федеральных мер поддержки</a:t>
            </a:r>
          </a:p>
        </p:txBody>
      </p:sp>
      <p:sp>
        <p:nvSpPr>
          <p:cNvPr id="42" name="Стрелка вправо 41"/>
          <p:cNvSpPr/>
          <p:nvPr/>
        </p:nvSpPr>
        <p:spPr>
          <a:xfrm rot="5400000">
            <a:off x="881768" y="642484"/>
            <a:ext cx="1330931" cy="2666252"/>
          </a:xfrm>
          <a:prstGeom prst="rightArrow">
            <a:avLst>
              <a:gd name="adj1" fmla="val 100000"/>
              <a:gd name="adj2" fmla="val 28123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vert270" wrap="square" lIns="74463" tIns="37240" rIns="74463" bIns="37240" numCol="1" rtlCol="0" anchor="t" anchorCtr="0" compatLnSpc="1">
            <a:prstTxWarp prst="textNoShape">
              <a:avLst/>
            </a:prstTxWarp>
          </a:bodyPr>
          <a:lstStyle/>
          <a:p>
            <a:pPr algn="ctr" defTabSz="849395"/>
            <a:endParaRPr lang="ru-RU" sz="8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1150" y="781309"/>
            <a:ext cx="32165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Segoe UI Light" panose="020B0502040204020203" pitchFamily="34" charset="0"/>
              </a:rPr>
              <a:t>Специальные инвестиционные контракты 2.0 (СПИК 2.0)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14107" y="771987"/>
            <a:ext cx="0" cy="494071"/>
          </a:xfrm>
          <a:prstGeom prst="line">
            <a:avLst/>
          </a:prstGeom>
          <a:ln w="31750">
            <a:solidFill>
              <a:srgbClr val="FFC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749441" y="2645761"/>
            <a:ext cx="1595585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algn="ctr" defTabSz="685800"/>
            <a:r>
              <a:rPr lang="ru-RU" sz="900" b="1" dirty="0">
                <a:solidFill>
                  <a:srgbClr val="FFC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 НА ПРИБЫЛЬ</a:t>
            </a:r>
          </a:p>
          <a:p>
            <a:pPr algn="ctr" defTabSz="685800"/>
            <a:r>
              <a:rPr lang="ru-RU" sz="900" b="1" dirty="0">
                <a:solidFill>
                  <a:srgbClr val="FFC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 НА ИМУЩЕСТВО</a:t>
            </a:r>
          </a:p>
        </p:txBody>
      </p:sp>
      <p:pic>
        <p:nvPicPr>
          <p:cNvPr id="48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999622" y="3115880"/>
            <a:ext cx="343103" cy="336812"/>
          </a:xfrm>
          <a:prstGeom prst="rect">
            <a:avLst/>
          </a:prstGeom>
          <a:noFill/>
        </p:spPr>
      </p:pic>
      <p:graphicFrame>
        <p:nvGraphicFramePr>
          <p:cNvPr id="49" name="Таблица 48"/>
          <p:cNvGraphicFramePr>
            <a:graphicFrameLocks noGrp="1"/>
          </p:cNvGraphicFramePr>
          <p:nvPr>
            <p:extLst/>
          </p:nvPr>
        </p:nvGraphicFramePr>
        <p:xfrm>
          <a:off x="1482448" y="3008075"/>
          <a:ext cx="504056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200" b="0" dirty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0" name="Прямая соединительная линия 49"/>
          <p:cNvCxnSpPr/>
          <p:nvPr/>
        </p:nvCxnSpPr>
        <p:spPr>
          <a:xfrm>
            <a:off x="757995" y="3015088"/>
            <a:ext cx="1587031" cy="0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15541" y="1300441"/>
            <a:ext cx="2333813" cy="138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1898">
              <a:lnSpc>
                <a:spcPct val="120000"/>
              </a:lnSpc>
            </a:pPr>
            <a:r>
              <a:rPr lang="ru-RU" sz="1050" b="1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СРОК</a:t>
            </a:r>
          </a:p>
          <a:p>
            <a:pPr algn="ctr" defTabSz="781898">
              <a:lnSpc>
                <a:spcPct val="120000"/>
              </a:lnSpc>
            </a:pPr>
            <a:endParaRPr lang="ru-RU" sz="1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781898">
              <a:lnSpc>
                <a:spcPct val="120000"/>
              </a:lnSpc>
            </a:pPr>
            <a:r>
              <a:rPr lang="ru-RU" sz="750" b="1" dirty="0">
                <a:solidFill>
                  <a:srgbClr val="8D1F0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</a:t>
            </a:r>
            <a:r>
              <a:rPr lang="ru-RU" sz="900" b="1" dirty="0">
                <a:solidFill>
                  <a:srgbClr val="8D1F0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15 </a:t>
            </a:r>
            <a:r>
              <a:rPr lang="ru-RU" sz="750" b="1" dirty="0">
                <a:solidFill>
                  <a:srgbClr val="8D1F0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ЛЕТ</a:t>
            </a:r>
            <a:endParaRPr lang="ru-RU" sz="900" b="1" dirty="0">
              <a:solidFill>
                <a:srgbClr val="8D1F0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781898">
              <a:lnSpc>
                <a:spcPct val="120000"/>
              </a:lnSpc>
            </a:pPr>
            <a:r>
              <a:rPr lang="ru-RU" sz="788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(инвестиции </a:t>
            </a:r>
            <a:r>
              <a:rPr lang="ru-RU" sz="788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 50 млрд. руб.)</a:t>
            </a:r>
          </a:p>
          <a:p>
            <a:pPr algn="ctr" defTabSz="781898">
              <a:lnSpc>
                <a:spcPct val="120000"/>
              </a:lnSpc>
            </a:pPr>
            <a:endParaRPr lang="ru-RU" sz="100" b="1" dirty="0">
              <a:solidFill>
                <a:srgbClr val="8D1F09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Symbol" panose="05050102010706020507" pitchFamily="18" charset="2"/>
            </a:endParaRPr>
          </a:p>
          <a:p>
            <a:pPr algn="ctr" defTabSz="781898">
              <a:lnSpc>
                <a:spcPct val="120000"/>
              </a:lnSpc>
            </a:pPr>
            <a:r>
              <a:rPr lang="ru-RU" sz="750" b="1" dirty="0">
                <a:solidFill>
                  <a:srgbClr val="8D1F09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ДО</a:t>
            </a:r>
            <a:r>
              <a:rPr lang="ru-RU" sz="900" b="1" dirty="0">
                <a:solidFill>
                  <a:srgbClr val="8D1F09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 20 </a:t>
            </a:r>
            <a:r>
              <a:rPr lang="ru-RU" sz="750" b="1" dirty="0">
                <a:solidFill>
                  <a:srgbClr val="8D1F09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лет</a:t>
            </a:r>
            <a:endParaRPr lang="ru-RU" sz="900" b="1" dirty="0">
              <a:solidFill>
                <a:srgbClr val="8D1F09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Symbol" panose="05050102010706020507" pitchFamily="18" charset="2"/>
            </a:endParaRPr>
          </a:p>
          <a:p>
            <a:pPr algn="ctr" defTabSz="781898">
              <a:lnSpc>
                <a:spcPct val="120000"/>
              </a:lnSpc>
            </a:pPr>
            <a:r>
              <a:rPr lang="ru-RU" sz="788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(инвестиции</a:t>
            </a:r>
            <a:r>
              <a:rPr lang="en-US" sz="788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 &gt; </a:t>
            </a:r>
            <a:r>
              <a:rPr lang="ru-RU" sz="788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50 млрд. руб.)</a:t>
            </a:r>
          </a:p>
          <a:p>
            <a:pPr algn="ctr" defTabSz="781898">
              <a:lnSpc>
                <a:spcPct val="120000"/>
              </a:lnSpc>
            </a:pPr>
            <a:endParaRPr lang="ru-RU" sz="100" b="1" dirty="0">
              <a:solidFill>
                <a:srgbClr val="8D1F09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Symbol" panose="05050102010706020507" pitchFamily="18" charset="2"/>
            </a:endParaRPr>
          </a:p>
          <a:p>
            <a:pPr algn="ctr" defTabSz="781898">
              <a:lnSpc>
                <a:spcPct val="120000"/>
              </a:lnSpc>
            </a:pPr>
            <a:r>
              <a:rPr lang="ru-RU" sz="825" b="1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Минимальный объем инвестиций</a:t>
            </a:r>
            <a:r>
              <a:rPr lang="ru-RU" sz="788" b="1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 </a:t>
            </a:r>
            <a:r>
              <a:rPr lang="ru-RU" sz="788" b="1" dirty="0">
                <a:solidFill>
                  <a:prstClr val="white">
                    <a:lumMod val="6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 </a:t>
            </a:r>
          </a:p>
          <a:p>
            <a:pPr algn="ctr" defTabSz="781898">
              <a:lnSpc>
                <a:spcPct val="120000"/>
              </a:lnSpc>
            </a:pPr>
            <a:r>
              <a:rPr lang="ru-RU" sz="788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Symbol" panose="05050102010706020507" pitchFamily="18" charset="2"/>
              </a:rPr>
              <a:t>отсутствует </a:t>
            </a:r>
            <a:endParaRPr lang="ru-RU" sz="788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685800"/>
            <a:endParaRPr lang="ru-RU" sz="7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217827" y="3530750"/>
            <a:ext cx="2576343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defTabSz="685800"/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НЕУХУДШЕНИЕ НАЛОГОВЫХ УСЛОВИЙ</a:t>
            </a:r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204717" y="3778770"/>
            <a:ext cx="4076109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defTabSz="685800"/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ВОЗМОЖНОСТЬ ПОЛУЧЕНИЯ СТАТУСА ЕДИНСТВЕННОГО ПОСТАВЩИКА</a:t>
            </a: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204717" y="4043982"/>
            <a:ext cx="407610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defTabSz="685800"/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ОСОБЫЕ УСЛОВИЯ К ДОСТУПА К СУБСИДИАРНЫМ ПРОГРАММАМ  И АРЕНДЫ ЗЕМЕЛЬНЫХ УЧАСТКОВ</a:t>
            </a: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204717" y="4767115"/>
            <a:ext cx="2576343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defTabSz="685800"/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СТАТУС «СДЕЛАНО В РОССИИ»</a:t>
            </a:r>
          </a:p>
        </p:txBody>
      </p: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204717" y="4397788"/>
            <a:ext cx="407610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defTabSz="685800"/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ВЫДАЧА СВИДЕТЕЛЬСТВ О ВОЗМОЖНОСТИ ПРИМЕНЕНИЯ УСКОРЕННОЙ АМОРТИЗАЦИИ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191607" y="3616031"/>
            <a:ext cx="13110" cy="1266498"/>
          </a:xfrm>
          <a:prstGeom prst="line">
            <a:avLst/>
          </a:prstGeom>
          <a:ln w="38100">
            <a:solidFill>
              <a:srgbClr val="89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88032" y="781309"/>
            <a:ext cx="32165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Segoe UI Light" panose="020B0502040204020203" pitchFamily="34" charset="0"/>
              </a:rPr>
              <a:t>Соглашения о защите и поощрении капиталовложений (СЗПК)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4420990" y="771987"/>
            <a:ext cx="0" cy="494071"/>
          </a:xfrm>
          <a:prstGeom prst="line">
            <a:avLst/>
          </a:prstGeom>
          <a:ln w="31750">
            <a:solidFill>
              <a:srgbClr val="FFC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4488033" y="1360444"/>
            <a:ext cx="312824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Стабилизация законодательства</a:t>
            </a:r>
          </a:p>
          <a:p>
            <a:pPr defTabSz="685800"/>
            <a:r>
              <a:rPr lang="ru-RU" sz="105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Срок стабилизации = срок действия СЗПК</a:t>
            </a:r>
            <a:endParaRPr lang="ru-RU" sz="105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4541497" y="2833910"/>
            <a:ext cx="3781418" cy="2040902"/>
            <a:chOff x="6430714" y="3480257"/>
            <a:chExt cx="5041891" cy="2721202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7394579" y="3480257"/>
              <a:ext cx="3163491" cy="426031"/>
            </a:xfrm>
            <a:prstGeom prst="rect">
              <a:avLst/>
            </a:prstGeom>
            <a:solidFill>
              <a:srgbClr val="F9B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ru-RU" sz="1100" b="1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ВОЗМЕЩЕНИЕ ЗАТРАТ</a:t>
              </a: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 flipH="1">
              <a:off x="6920866" y="3683932"/>
              <a:ext cx="5301" cy="4892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Прямоугольник 63"/>
            <p:cNvSpPr/>
            <p:nvPr/>
          </p:nvSpPr>
          <p:spPr>
            <a:xfrm>
              <a:off x="6430714" y="4231263"/>
              <a:ext cx="2161568" cy="3676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 обеспечивающую инфраструктуру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9308907" y="4231263"/>
              <a:ext cx="2163696" cy="3676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 сопутствующую инфраструктуру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430714" y="4715119"/>
              <a:ext cx="2161568" cy="32829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10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50% понесенных затрат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302896" y="4711983"/>
              <a:ext cx="2169709" cy="32829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10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100% понесенных затрат</a:t>
              </a: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FE43CB0C-0919-4819-A0DC-2663CF6D5789}"/>
                </a:ext>
              </a:extLst>
            </p:cNvPr>
            <p:cNvSpPr/>
            <p:nvPr/>
          </p:nvSpPr>
          <p:spPr>
            <a:xfrm>
              <a:off x="7160787" y="5274488"/>
              <a:ext cx="3939812" cy="92697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9B233"/>
              </a:solidFill>
              <a:miter lim="800000"/>
              <a:headEnd/>
              <a:tailEnd/>
            </a:ln>
          </p:spPr>
          <p:txBody>
            <a:bodyPr vert="horz" wrap="square" lIns="99284" tIns="49653" rIns="99284" bIns="4965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/>
              <a:r>
                <a:rPr lang="ru-RU" sz="9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Начало возмещения:</a:t>
              </a:r>
            </a:p>
            <a:p>
              <a:pPr algn="just" defTabSz="685800">
                <a:buFont typeface="Wingdings" panose="05000000000000000000" pitchFamily="2" charset="2"/>
                <a:buChar char="ü"/>
              </a:pP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 позднее 3-х лет после ввода в эксплуатацию и регистрации имущественных прав на объект СЗПК и инфраструктуру</a:t>
              </a: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6926167" y="3676813"/>
              <a:ext cx="469241" cy="12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10561097" y="3691615"/>
              <a:ext cx="431452" cy="102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 стрелкой 70"/>
            <p:cNvCxnSpPr/>
            <p:nvPr/>
          </p:nvCxnSpPr>
          <p:spPr>
            <a:xfrm flipH="1">
              <a:off x="10969951" y="3683221"/>
              <a:ext cx="13471" cy="4516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Прямоугольник 71"/>
          <p:cNvSpPr/>
          <p:nvPr/>
        </p:nvSpPr>
        <p:spPr>
          <a:xfrm>
            <a:off x="4503787" y="1817356"/>
            <a:ext cx="30444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Без конкурсных или иных отборочных процедур</a:t>
            </a:r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503876" y="2126342"/>
            <a:ext cx="3377500" cy="496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1050" b="1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Минимальный объем инвестиций</a:t>
            </a:r>
          </a:p>
          <a:p>
            <a:pPr defTabSz="685800"/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≥</a:t>
            </a:r>
            <a:r>
              <a:rPr lang="ru-RU" sz="1050" b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 млн рублей </a:t>
            </a:r>
            <a:r>
              <a:rPr lang="ru-RU" sz="105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(без участия РФ)</a:t>
            </a:r>
          </a:p>
          <a:p>
            <a:pPr defTabSz="685800"/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≥ </a:t>
            </a:r>
            <a:r>
              <a:rPr lang="ru-RU" sz="105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 750 млн до 10 млрд рублей </a:t>
            </a:r>
          </a:p>
          <a:p>
            <a:pPr defTabSz="685800"/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(при участии РФ в зависимости от отрасли)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420990" y="1404091"/>
            <a:ext cx="0" cy="1289239"/>
          </a:xfrm>
          <a:prstGeom prst="line">
            <a:avLst/>
          </a:prstGeom>
          <a:ln w="38100">
            <a:solidFill>
              <a:srgbClr val="89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6852676" y="4767115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0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886" y="184218"/>
            <a:ext cx="779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Привлечение федеральных мер поддержки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01342" y="622799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81150" y="862075"/>
            <a:ext cx="37485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Segoe UI Light" panose="020B0502040204020203" pitchFamily="34" charset="0"/>
              </a:rPr>
              <a:t>Программы </a:t>
            </a:r>
            <a:r>
              <a:rPr lang="ru-RU" sz="1350" b="1" dirty="0" err="1">
                <a:solidFill>
                  <a:prstClr val="black"/>
                </a:solidFill>
                <a:latin typeface="Segoe UI Light" panose="020B0502040204020203" pitchFamily="34" charset="0"/>
              </a:rPr>
              <a:t>госкорпорации</a:t>
            </a:r>
            <a:r>
              <a:rPr lang="ru-RU" sz="1350" b="1" dirty="0">
                <a:solidFill>
                  <a:prstClr val="black"/>
                </a:solidFill>
                <a:latin typeface="Segoe UI Light" panose="020B0502040204020203" pitchFamily="34" charset="0"/>
              </a:rPr>
              <a:t> ВЭБ.РФ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14523" y="798348"/>
            <a:ext cx="0" cy="366474"/>
          </a:xfrm>
          <a:prstGeom prst="line">
            <a:avLst/>
          </a:prstGeom>
          <a:ln w="31750">
            <a:solidFill>
              <a:srgbClr val="FFC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204717" y="4014117"/>
            <a:ext cx="4216273" cy="537693"/>
            <a:chOff x="5894653" y="1029315"/>
            <a:chExt cx="5621697" cy="716924"/>
          </a:xfrm>
        </p:grpSpPr>
        <p:sp>
          <p:nvSpPr>
            <p:cNvPr id="58" name="TextBox 57"/>
            <p:cNvSpPr txBox="1"/>
            <p:nvPr/>
          </p:nvSpPr>
          <p:spPr>
            <a:xfrm>
              <a:off x="5996564" y="1069131"/>
              <a:ext cx="551978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350" b="1" dirty="0">
                  <a:solidFill>
                    <a:prstClr val="black"/>
                  </a:solidFill>
                  <a:latin typeface="Segoe UI Light" panose="020B0502040204020203" pitchFamily="34" charset="0"/>
                </a:rPr>
                <a:t>Программы Фонда развития </a:t>
              </a:r>
            </a:p>
            <a:p>
              <a:pPr defTabSz="685800"/>
              <a:r>
                <a:rPr lang="ru-RU" sz="1350" b="1" dirty="0">
                  <a:solidFill>
                    <a:prstClr val="black"/>
                  </a:solidFill>
                  <a:latin typeface="Segoe UI Light" panose="020B0502040204020203" pitchFamily="34" charset="0"/>
                </a:rPr>
                <a:t>промышленности РФ (ФРП)</a:t>
              </a: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5894653" y="1029315"/>
              <a:ext cx="0" cy="658761"/>
            </a:xfrm>
            <a:prstGeom prst="line">
              <a:avLst/>
            </a:prstGeom>
            <a:ln w="31750">
              <a:solidFill>
                <a:srgbClr val="FFC2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4451846" y="3592369"/>
            <a:ext cx="3341883" cy="1366639"/>
            <a:chOff x="5965977" y="3133517"/>
            <a:chExt cx="4455844" cy="1822184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6973939" y="3216880"/>
              <a:ext cx="2865" cy="1673478"/>
            </a:xfrm>
            <a:prstGeom prst="line">
              <a:avLst/>
            </a:prstGeom>
            <a:ln w="38100">
              <a:solidFill>
                <a:srgbClr val="891A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5965977" y="3379858"/>
              <a:ext cx="1286900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4350" hangingPunct="0">
                <a:lnSpc>
                  <a:spcPct val="90000"/>
                </a:lnSpc>
              </a:pPr>
              <a:r>
                <a:rPr lang="ru-RU" sz="1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Размер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C1A95DF1-80C2-4947-9BD2-28B0E0161445}"/>
                </a:ext>
              </a:extLst>
            </p:cNvPr>
            <p:cNvSpPr/>
            <p:nvPr/>
          </p:nvSpPr>
          <p:spPr>
            <a:xfrm>
              <a:off x="7152378" y="3133517"/>
              <a:ext cx="3269443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4350"/>
              <a:r>
                <a:rPr lang="ru-RU" sz="1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</a:t>
              </a:r>
              <a:r>
                <a:rPr lang="ru-RU" sz="27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27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 </a:t>
              </a:r>
              <a:r>
                <a:rPr lang="ru-RU" sz="15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млн</a:t>
              </a:r>
              <a:r>
                <a:rPr lang="ru-RU" sz="2700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</a:t>
              </a:r>
              <a:r>
                <a:rPr lang="ru-RU" sz="1500" b="1" dirty="0">
                  <a:solidFill>
                    <a:srgbClr val="9C674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27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  <a:r>
                <a:rPr lang="ru-RU" sz="15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млрд</a:t>
              </a:r>
              <a:r>
                <a:rPr lang="ru-RU" sz="1500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5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руб.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965977" y="3882260"/>
              <a:ext cx="1286900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4350" hangingPunct="0">
                <a:lnSpc>
                  <a:spcPct val="90000"/>
                </a:lnSpc>
              </a:pPr>
              <a:r>
                <a:rPr lang="ru-RU" sz="1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Ставка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C1A95DF1-80C2-4947-9BD2-28B0E0161445}"/>
                </a:ext>
              </a:extLst>
            </p:cNvPr>
            <p:cNvSpPr/>
            <p:nvPr/>
          </p:nvSpPr>
          <p:spPr>
            <a:xfrm>
              <a:off x="7152378" y="3756812"/>
              <a:ext cx="1999864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4350"/>
              <a:r>
                <a:rPr lang="ru-RU" sz="27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1-5</a:t>
              </a:r>
              <a:r>
                <a:rPr lang="ru-RU" sz="15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ru-RU" sz="1500" b="1" dirty="0">
                  <a:solidFill>
                    <a:srgbClr val="9C674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годовых</a:t>
              </a:r>
              <a:endParaRPr lang="ru-RU" sz="1500" dirty="0">
                <a:solidFill>
                  <a:srgbClr val="9C674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972600" y="4521026"/>
              <a:ext cx="913297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4350" hangingPunct="0">
                <a:lnSpc>
                  <a:spcPct val="90000"/>
                </a:lnSpc>
              </a:pPr>
              <a:r>
                <a:rPr lang="ru-RU" sz="1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Срок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C1A95DF1-80C2-4947-9BD2-28B0E0161445}"/>
                </a:ext>
              </a:extLst>
            </p:cNvPr>
            <p:cNvSpPr/>
            <p:nvPr/>
          </p:nvSpPr>
          <p:spPr>
            <a:xfrm>
              <a:off x="7152378" y="4278593"/>
              <a:ext cx="1419620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4350"/>
              <a:r>
                <a:rPr lang="ru-RU" sz="1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</a:t>
              </a:r>
              <a:r>
                <a:rPr lang="ru-RU" sz="1500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27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10</a:t>
              </a:r>
              <a:r>
                <a:rPr lang="ru-RU" sz="15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лет</a:t>
              </a: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3329070" y="4122652"/>
            <a:ext cx="965175" cy="300082"/>
          </a:xfrm>
          <a:prstGeom prst="rect">
            <a:avLst/>
          </a:prstGeom>
          <a:solidFill>
            <a:srgbClr val="F9B233"/>
          </a:solidFill>
        </p:spPr>
        <p:txBody>
          <a:bodyPr wrap="square">
            <a:spAutoFit/>
          </a:bodyPr>
          <a:lstStyle/>
          <a:p>
            <a:pPr defTabSz="514350" hangingPunct="0">
              <a:lnSpc>
                <a:spcPct val="90000"/>
              </a:lnSpc>
            </a:pPr>
            <a:r>
              <a:rPr lang="ru-RU" sz="150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Займы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91608" y="1300310"/>
            <a:ext cx="3838073" cy="424732"/>
          </a:xfrm>
          <a:prstGeom prst="rect">
            <a:avLst/>
          </a:prstGeom>
          <a:solidFill>
            <a:srgbClr val="F9B233"/>
          </a:solidFill>
        </p:spPr>
        <p:txBody>
          <a:bodyPr wrap="square">
            <a:spAutoFit/>
          </a:bodyPr>
          <a:lstStyle/>
          <a:p>
            <a:pPr defTabSz="514350" hangingPunct="0">
              <a:lnSpc>
                <a:spcPct val="90000"/>
              </a:lnSpc>
            </a:pPr>
            <a:r>
              <a:rPr lang="ru-RU" sz="120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Льготные кредиты предприятиям на территории моногородов (Тутаев, Ростов, Гаврилов-Ям)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91607" y="1669705"/>
            <a:ext cx="3113670" cy="1349387"/>
            <a:chOff x="255475" y="2122995"/>
            <a:chExt cx="4151560" cy="1799183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255475" y="2326094"/>
              <a:ext cx="1286900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4350" hangingPunct="0">
                <a:lnSpc>
                  <a:spcPct val="90000"/>
                </a:lnSpc>
              </a:pPr>
              <a:r>
                <a:rPr lang="ru-RU" sz="1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Размер</a:t>
              </a:r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C1A95DF1-80C2-4947-9BD2-28B0E0161445}"/>
                </a:ext>
              </a:extLst>
            </p:cNvPr>
            <p:cNvSpPr/>
            <p:nvPr/>
          </p:nvSpPr>
          <p:spPr>
            <a:xfrm>
              <a:off x="1265834" y="2122995"/>
              <a:ext cx="3141201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4350"/>
              <a:r>
                <a:rPr lang="ru-RU" sz="1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</a:t>
              </a:r>
              <a:r>
                <a:rPr lang="ru-RU" sz="27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27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 </a:t>
              </a:r>
              <a:r>
                <a:rPr lang="ru-RU" sz="15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млн </a:t>
              </a:r>
              <a:r>
                <a:rPr lang="ru-RU" sz="1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</a:t>
              </a:r>
              <a:r>
                <a:rPr lang="ru-RU" sz="1500" b="1" dirty="0">
                  <a:solidFill>
                    <a:srgbClr val="9C674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27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r>
                <a:rPr lang="ru-RU" sz="15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млрд</a:t>
              </a:r>
              <a:r>
                <a:rPr lang="ru-RU" sz="1500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5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руб.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255475" y="2829815"/>
              <a:ext cx="1286900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4350" hangingPunct="0">
                <a:lnSpc>
                  <a:spcPct val="90000"/>
                </a:lnSpc>
              </a:pPr>
              <a:r>
                <a:rPr lang="ru-RU" sz="1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Ставка</a:t>
              </a:r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C1A95DF1-80C2-4947-9BD2-28B0E0161445}"/>
                </a:ext>
              </a:extLst>
            </p:cNvPr>
            <p:cNvSpPr/>
            <p:nvPr/>
          </p:nvSpPr>
          <p:spPr>
            <a:xfrm>
              <a:off x="1232228" y="2682031"/>
              <a:ext cx="1999864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4350"/>
              <a:r>
                <a:rPr lang="ru-RU" sz="27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1-5</a:t>
              </a:r>
              <a:r>
                <a:rPr lang="ru-RU" sz="15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%</a:t>
              </a:r>
              <a:r>
                <a:rPr lang="ru-RU" sz="1500" b="1" dirty="0">
                  <a:solidFill>
                    <a:srgbClr val="9C674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годовых</a:t>
              </a:r>
              <a:endParaRPr lang="ru-RU" sz="1500" dirty="0">
                <a:solidFill>
                  <a:srgbClr val="9C674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55475" y="3424886"/>
              <a:ext cx="913297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4350" hangingPunct="0">
                <a:lnSpc>
                  <a:spcPct val="90000"/>
                </a:lnSpc>
              </a:pPr>
              <a:r>
                <a:rPr lang="ru-RU" sz="1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Срок</a:t>
              </a: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C1A95DF1-80C2-4947-9BD2-28B0E0161445}"/>
                </a:ext>
              </a:extLst>
            </p:cNvPr>
            <p:cNvSpPr/>
            <p:nvPr/>
          </p:nvSpPr>
          <p:spPr>
            <a:xfrm>
              <a:off x="1248766" y="3236269"/>
              <a:ext cx="1419620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4350"/>
              <a:r>
                <a:rPr lang="ru-RU" sz="1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</a:t>
              </a:r>
              <a:r>
                <a:rPr lang="ru-RU" sz="1500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27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15</a:t>
              </a:r>
              <a:r>
                <a:rPr lang="ru-RU" sz="15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500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лет</a:t>
              </a:r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1238163" y="2248700"/>
              <a:ext cx="2865" cy="1673478"/>
            </a:xfrm>
            <a:prstGeom prst="line">
              <a:avLst/>
            </a:prstGeom>
            <a:ln w="38100">
              <a:solidFill>
                <a:srgbClr val="891A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угольник 81"/>
          <p:cNvSpPr/>
          <p:nvPr/>
        </p:nvSpPr>
        <p:spPr>
          <a:xfrm>
            <a:off x="204718" y="3104360"/>
            <a:ext cx="221363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hangingPunct="0">
              <a:lnSpc>
                <a:spcPct val="90000"/>
              </a:lnSpc>
            </a:pPr>
            <a:r>
              <a:rPr lang="ru-RU" sz="1200" b="1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80%</a:t>
            </a:r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 ВЭБ.РФ</a:t>
            </a:r>
          </a:p>
          <a:p>
            <a:pPr defTabSz="514350" hangingPunct="0">
              <a:lnSpc>
                <a:spcPct val="90000"/>
              </a:lnSpc>
            </a:pPr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 менее 20% - инвестор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4451846" y="1300311"/>
            <a:ext cx="4615909" cy="1456647"/>
            <a:chOff x="285476" y="4738232"/>
            <a:chExt cx="6154546" cy="1942195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285476" y="4738232"/>
              <a:ext cx="5489394" cy="566309"/>
            </a:xfrm>
            <a:prstGeom prst="rect">
              <a:avLst/>
            </a:prstGeom>
            <a:solidFill>
              <a:srgbClr val="F9B233"/>
            </a:solidFill>
          </p:spPr>
          <p:txBody>
            <a:bodyPr wrap="square">
              <a:spAutoFit/>
            </a:bodyPr>
            <a:lstStyle/>
            <a:p>
              <a:pPr defTabSz="514350" hangingPunct="0">
                <a:lnSpc>
                  <a:spcPct val="90000"/>
                </a:lnSpc>
              </a:pPr>
              <a:r>
                <a:rPr lang="ru-RU" sz="1200" b="1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Безвозвратное финансирование предприятиям на территории моногородов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2099" y="5346112"/>
              <a:ext cx="6096000" cy="861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685800"/>
              <a:r>
                <a:rPr lang="ru-RU" sz="15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Доля ВЭБ.РФ:</a:t>
              </a:r>
              <a:r>
                <a:rPr lang="ru-RU" sz="15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50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 95% </a:t>
              </a:r>
            </a:p>
            <a:p>
              <a:pPr defTabSz="685800"/>
              <a:r>
                <a:rPr lang="ru-RU" sz="105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 сметной стоимости объекта инфраструктуры, но не более 750 млн рублей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2099" y="6280318"/>
              <a:ext cx="6147923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ru-RU" sz="135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Инженерная и транспортная инфраструктура для проекта 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63764" y="2658998"/>
            <a:ext cx="1965917" cy="840230"/>
          </a:xfrm>
          <a:prstGeom prst="rect">
            <a:avLst/>
          </a:prstGeom>
          <a:ln>
            <a:solidFill>
              <a:srgbClr val="F9B233"/>
            </a:solidFill>
            <a:prstDash val="dashDot"/>
          </a:ln>
        </p:spPr>
        <p:txBody>
          <a:bodyPr wrap="square">
            <a:spAutoFit/>
          </a:bodyPr>
          <a:lstStyle/>
          <a:p>
            <a:pPr defTabSz="514350" hangingPunct="0">
              <a:lnSpc>
                <a:spcPct val="90000"/>
              </a:lnSpc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Обеспечение:</a:t>
            </a:r>
          </a:p>
          <a:p>
            <a:pPr marL="214313" indent="-214313" defTabSz="514350" hangingPunct="0">
              <a:lnSpc>
                <a:spcPct val="90000"/>
              </a:lnSpc>
              <a:buFontTx/>
              <a:buChar char="-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залоги</a:t>
            </a:r>
          </a:p>
          <a:p>
            <a:pPr marL="214313" indent="-214313" defTabSz="514350" hangingPunct="0">
              <a:lnSpc>
                <a:spcPct val="90000"/>
              </a:lnSpc>
              <a:buFontTx/>
              <a:buChar char="-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банковская гарантия</a:t>
            </a:r>
          </a:p>
          <a:p>
            <a:pPr marL="214313" indent="-214313" defTabSz="514350" hangingPunct="0">
              <a:lnSpc>
                <a:spcPct val="90000"/>
              </a:lnSpc>
              <a:buFontTx/>
              <a:buChar char="-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гарантия АО «Корпорация «МСП»</a:t>
            </a:r>
          </a:p>
          <a:p>
            <a:pPr marL="214313" indent="-214313" defTabSz="514350" hangingPunct="0">
              <a:lnSpc>
                <a:spcPct val="90000"/>
              </a:lnSpc>
              <a:buFontTx/>
              <a:buChar char="-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гарантия субъекта РФ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798633" y="4182479"/>
            <a:ext cx="1965917" cy="715581"/>
          </a:xfrm>
          <a:prstGeom prst="rect">
            <a:avLst/>
          </a:prstGeom>
          <a:ln>
            <a:solidFill>
              <a:srgbClr val="F9B233"/>
            </a:solidFill>
            <a:prstDash val="dashDot"/>
          </a:ln>
        </p:spPr>
        <p:txBody>
          <a:bodyPr wrap="square">
            <a:spAutoFit/>
          </a:bodyPr>
          <a:lstStyle/>
          <a:p>
            <a:pPr defTabSz="514350" hangingPunct="0">
              <a:lnSpc>
                <a:spcPct val="90000"/>
              </a:lnSpc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Снижение ставки при наличии:</a:t>
            </a:r>
          </a:p>
          <a:p>
            <a:pPr marL="214313" indent="-214313" defTabSz="514350" hangingPunct="0">
              <a:lnSpc>
                <a:spcPct val="90000"/>
              </a:lnSpc>
              <a:buFontTx/>
              <a:buChar char="-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банковской гарантии</a:t>
            </a:r>
          </a:p>
          <a:p>
            <a:pPr marL="214313" indent="-214313" defTabSz="514350" hangingPunct="0">
              <a:lnSpc>
                <a:spcPct val="90000"/>
              </a:lnSpc>
              <a:buFontTx/>
              <a:buChar char="-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гарантии ВЭБ.РФ, АО «Корпорация «МСП»</a:t>
            </a:r>
          </a:p>
          <a:p>
            <a:pPr marL="214313" indent="-214313" defTabSz="514350" hangingPunct="0">
              <a:lnSpc>
                <a:spcPct val="90000"/>
              </a:lnSpc>
              <a:buFontTx/>
              <a:buChar char="-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гарантии субъекта РФ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191607" y="3603133"/>
            <a:ext cx="8407642" cy="526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6971413" y="4783043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1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886" y="184218"/>
            <a:ext cx="779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Государственно-частное партнерство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01342" y="622799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421586" y="1141475"/>
            <a:ext cx="4089219" cy="1847911"/>
            <a:chOff x="294216" y="2061657"/>
            <a:chExt cx="5452292" cy="2463882"/>
          </a:xfrm>
        </p:grpSpPr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294216" y="2061657"/>
              <a:ext cx="3435124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8" rIns="91436" bIns="45718" anchor="ctr">
              <a:spAutoFit/>
            </a:bodyPr>
            <a:lstStyle/>
            <a:p>
              <a:pPr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ТРАНСПОРТ</a:t>
              </a:r>
            </a:p>
          </p:txBody>
        </p:sp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311696" y="2351010"/>
              <a:ext cx="5434812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8" rIns="91436" bIns="45718" anchor="ctr">
              <a:spAutoFit/>
            </a:bodyPr>
            <a:lstStyle/>
            <a:p>
              <a:pPr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ЖКХ</a:t>
              </a:r>
            </a:p>
          </p:txBody>
        </p:sp>
        <p:sp>
          <p:nvSpPr>
            <p:cNvPr id="10" name="Прямоугольник 9"/>
            <p:cNvSpPr>
              <a:spLocks noChangeArrowheads="1"/>
            </p:cNvSpPr>
            <p:nvPr/>
          </p:nvSpPr>
          <p:spPr bwMode="auto">
            <a:xfrm>
              <a:off x="311696" y="2668865"/>
              <a:ext cx="5434812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8" rIns="91436" bIns="45718" anchor="ctr">
              <a:spAutoFit/>
            </a:bodyPr>
            <a:lstStyle/>
            <a:p>
              <a:pPr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ГОРОДСКАЯ СРЕДА</a:t>
              </a:r>
            </a:p>
          </p:txBody>
        </p:sp>
        <p:sp>
          <p:nvSpPr>
            <p:cNvPr id="11" name="Прямоугольник 10"/>
            <p:cNvSpPr>
              <a:spLocks noChangeArrowheads="1"/>
            </p:cNvSpPr>
            <p:nvPr/>
          </p:nvSpPr>
          <p:spPr bwMode="auto">
            <a:xfrm>
              <a:off x="320436" y="3274419"/>
              <a:ext cx="3435124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8" rIns="91436" bIns="45718" anchor="ctr">
              <a:spAutoFit/>
            </a:bodyPr>
            <a:lstStyle/>
            <a:p>
              <a:pPr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ИТ</a:t>
              </a:r>
            </a:p>
          </p:txBody>
        </p:sp>
        <p:sp>
          <p:nvSpPr>
            <p:cNvPr id="12" name="Прямоугольник 11"/>
            <p:cNvSpPr>
              <a:spLocks noChangeArrowheads="1"/>
            </p:cNvSpPr>
            <p:nvPr/>
          </p:nvSpPr>
          <p:spPr bwMode="auto">
            <a:xfrm>
              <a:off x="302956" y="2974981"/>
              <a:ext cx="5434812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8" rIns="91436" bIns="45718" anchor="ctr">
              <a:spAutoFit/>
            </a:bodyPr>
            <a:lstStyle/>
            <a:p>
              <a:pPr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СОЦИАЛЬНАЯ СФЕРА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02956" y="2107050"/>
              <a:ext cx="17480" cy="2418489"/>
            </a:xfrm>
            <a:prstGeom prst="line">
              <a:avLst/>
            </a:prstGeom>
            <a:ln w="38100">
              <a:solidFill>
                <a:srgbClr val="891A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>
              <a:spLocks noChangeArrowheads="1"/>
            </p:cNvSpPr>
            <p:nvPr/>
          </p:nvSpPr>
          <p:spPr bwMode="auto">
            <a:xfrm>
              <a:off x="311696" y="3588868"/>
              <a:ext cx="3435124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8" rIns="91436" bIns="45718" anchor="ctr">
              <a:spAutoFit/>
            </a:bodyPr>
            <a:lstStyle/>
            <a:p>
              <a:pPr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ПРОМЫШЛЕННОСТЬ</a:t>
              </a:r>
            </a:p>
          </p:txBody>
        </p:sp>
        <p:sp>
          <p:nvSpPr>
            <p:cNvPr id="16" name="Прямоугольник 15"/>
            <p:cNvSpPr>
              <a:spLocks noChangeArrowheads="1"/>
            </p:cNvSpPr>
            <p:nvPr/>
          </p:nvSpPr>
          <p:spPr bwMode="auto">
            <a:xfrm>
              <a:off x="302956" y="3903319"/>
              <a:ext cx="3435124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8" rIns="91436" bIns="45718" anchor="ctr">
              <a:spAutoFit/>
            </a:bodyPr>
            <a:lstStyle/>
            <a:p>
              <a:pPr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СЕЛЬСКОЕ ХОЗЯЙСТВО</a:t>
              </a:r>
            </a:p>
          </p:txBody>
        </p:sp>
        <p:sp>
          <p:nvSpPr>
            <p:cNvPr id="17" name="Прямоугольник 16"/>
            <p:cNvSpPr>
              <a:spLocks noChangeArrowheads="1"/>
            </p:cNvSpPr>
            <p:nvPr/>
          </p:nvSpPr>
          <p:spPr bwMode="auto">
            <a:xfrm>
              <a:off x="320436" y="4217768"/>
              <a:ext cx="3435124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8" rIns="91436" bIns="45718" anchor="ctr">
              <a:spAutoFit/>
            </a:bodyPr>
            <a:lstStyle/>
            <a:p>
              <a:pPr defTabSz="68580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ЛОГИСТИКА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84850" y="3212723"/>
            <a:ext cx="3562521" cy="1569397"/>
            <a:chOff x="3252456" y="1869044"/>
            <a:chExt cx="4932998" cy="2092530"/>
          </a:xfrm>
        </p:grpSpPr>
        <p:sp>
          <p:nvSpPr>
            <p:cNvPr id="20" name="TextBox 19"/>
            <p:cNvSpPr txBox="1"/>
            <p:nvPr/>
          </p:nvSpPr>
          <p:spPr>
            <a:xfrm>
              <a:off x="3404967" y="1869044"/>
              <a:ext cx="2943486" cy="430887"/>
            </a:xfrm>
            <a:prstGeom prst="rect">
              <a:avLst/>
            </a:prstGeom>
            <a:solidFill>
              <a:srgbClr val="FAC566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500" dirty="0">
                  <a:solidFill>
                    <a:prstClr val="black"/>
                  </a:solidFill>
                  <a:latin typeface="Segoe UI Light" panose="020B0502040204020203" pitchFamily="34" charset="0"/>
                </a:rPr>
                <a:t>Модели ГЧП</a:t>
              </a: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3252456" y="2339770"/>
              <a:ext cx="4932998" cy="1621804"/>
              <a:chOff x="3131876" y="2298161"/>
              <a:chExt cx="4932998" cy="1621804"/>
            </a:xfrm>
          </p:grpSpPr>
          <p:sp>
            <p:nvSpPr>
              <p:cNvPr id="22" name="Прямоугольник 21"/>
              <p:cNvSpPr>
                <a:spLocks noChangeArrowheads="1"/>
              </p:cNvSpPr>
              <p:nvPr/>
            </p:nvSpPr>
            <p:spPr bwMode="auto">
              <a:xfrm>
                <a:off x="3270128" y="2298161"/>
                <a:ext cx="4794746" cy="7078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6" tIns="45718" rIns="91436" bIns="45718" anchor="ctr">
                <a:spAutoFit/>
              </a:bodyPr>
              <a:lstStyle/>
              <a:p>
                <a:pPr defTabSz="685800"/>
                <a:r>
                  <a:rPr lang="ru-RU" sz="105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Концессионное соглашение </a:t>
                </a:r>
              </a:p>
              <a:p>
                <a:pPr defTabSz="685800"/>
                <a:r>
                  <a:rPr lang="ru-RU" sz="900" dirty="0">
                    <a:solidFill>
                      <a:prstClr val="white">
                        <a:lumMod val="50000"/>
                      </a:prst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(ИП, юридическое лицо, </a:t>
                </a:r>
              </a:p>
              <a:p>
                <a:pPr defTabSz="685800"/>
                <a:r>
                  <a:rPr lang="ru-RU" sz="900" dirty="0">
                    <a:solidFill>
                      <a:prstClr val="white">
                        <a:lumMod val="50000"/>
                      </a:prst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простое товарищество)</a:t>
                </a:r>
              </a:p>
            </p:txBody>
          </p:sp>
          <p:sp>
            <p:nvSpPr>
              <p:cNvPr id="23" name="Прямоугольник 22"/>
              <p:cNvSpPr>
                <a:spLocks noChangeArrowheads="1"/>
              </p:cNvSpPr>
              <p:nvPr/>
            </p:nvSpPr>
            <p:spPr bwMode="auto">
              <a:xfrm>
                <a:off x="3226770" y="2965864"/>
                <a:ext cx="3435124" cy="954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6" tIns="45718" rIns="91436" bIns="45718" anchor="ctr">
                <a:spAutoFit/>
              </a:bodyPr>
              <a:lstStyle/>
              <a:p>
                <a:pPr defTabSz="685800"/>
                <a:r>
                  <a:rPr lang="ru-RU" sz="105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Соглашение о государственно-частном (</a:t>
                </a:r>
                <a:r>
                  <a:rPr lang="ru-RU" sz="1050" dirty="0" err="1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муниципально</a:t>
                </a:r>
                <a:r>
                  <a:rPr lang="ru-RU" sz="105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-частном) партнерстве</a:t>
                </a:r>
              </a:p>
              <a:p>
                <a:pPr defTabSz="685800"/>
                <a:r>
                  <a:rPr lang="ru-RU" sz="900" dirty="0">
                    <a:solidFill>
                      <a:prstClr val="white">
                        <a:lumMod val="50000"/>
                      </a:prst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(российское юридическое лицо)</a:t>
                </a:r>
              </a:p>
            </p:txBody>
          </p: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3131876" y="2652101"/>
                <a:ext cx="10335" cy="8239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3142211" y="2652101"/>
                <a:ext cx="24300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3131876" y="3476087"/>
                <a:ext cx="24300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/>
          <p:cNvSpPr txBox="1"/>
          <p:nvPr/>
        </p:nvSpPr>
        <p:spPr>
          <a:xfrm>
            <a:off x="404476" y="826590"/>
            <a:ext cx="2207615" cy="323165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ru-RU" sz="1500" dirty="0">
                <a:solidFill>
                  <a:prstClr val="black"/>
                </a:solidFill>
                <a:latin typeface="Segoe UI Light" panose="020B0502040204020203" pitchFamily="34" charset="0"/>
              </a:rPr>
              <a:t>Сферы ГЧП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0220" y="835384"/>
            <a:ext cx="2207615" cy="323165"/>
          </a:xfrm>
          <a:prstGeom prst="rect">
            <a:avLst/>
          </a:prstGeom>
          <a:solidFill>
            <a:srgbClr val="FAC566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500" dirty="0">
                <a:solidFill>
                  <a:prstClr val="black"/>
                </a:solidFill>
                <a:latin typeface="Segoe UI Light" panose="020B0502040204020203" pitchFamily="34" charset="0"/>
              </a:rPr>
              <a:t>ГЧП в регионе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690403" y="1253880"/>
            <a:ext cx="2576343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algn="ctr" defTabSz="685800"/>
            <a:r>
              <a:rPr lang="ru-RU" b="1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Центр компетенций ГЧП ЯО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5832427" y="1980947"/>
            <a:ext cx="279185" cy="472107"/>
          </a:xfrm>
          <a:prstGeom prst="downArrow">
            <a:avLst/>
          </a:prstGeom>
          <a:solidFill>
            <a:schemeClr val="bg1"/>
          </a:solidFill>
          <a:ln>
            <a:solidFill>
              <a:srgbClr val="F9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4724378" y="2510003"/>
            <a:ext cx="265929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algn="ctr" defTabSz="685800"/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Сопровождение подготовки и реализации проектов ГЧП</a:t>
            </a:r>
            <a:endParaRPr lang="ru-RU" sz="1050" dirty="0">
              <a:solidFill>
                <a:prstClr val="white">
                  <a:lumMod val="50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589857" y="3140205"/>
            <a:ext cx="3146928" cy="1561124"/>
          </a:xfrm>
          <a:prstGeom prst="roundRect">
            <a:avLst/>
          </a:prstGeom>
          <a:solidFill>
            <a:schemeClr val="bg1"/>
          </a:solidFill>
          <a:ln>
            <a:solidFill>
              <a:srgbClr val="FAC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 algn="just" defTabSz="685800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сбор информации для подготовки проектов;</a:t>
            </a:r>
          </a:p>
          <a:p>
            <a:pPr marL="128588" indent="-128588" algn="just" defTabSz="685800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разработка концепций проектов, финансовых моделей;</a:t>
            </a:r>
          </a:p>
          <a:p>
            <a:pPr marL="128588" indent="-128588" algn="just" defTabSz="685800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разработка конкурсной документации;</a:t>
            </a:r>
          </a:p>
          <a:p>
            <a:pPr marL="128588" indent="-128588" algn="just" defTabSz="685800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подготовка предложений по нормативно правовой базе;</a:t>
            </a:r>
          </a:p>
          <a:p>
            <a:pPr marL="128588" indent="-128588" algn="just" defTabSz="685800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консультативная и методическая помощь.</a:t>
            </a:r>
            <a:endParaRPr lang="ru-RU" sz="9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39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886" y="184218"/>
            <a:ext cx="779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Офсетные контракты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01342" y="622799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95700" y="738975"/>
            <a:ext cx="8425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33">
              <a:defRPr/>
            </a:pPr>
            <a:r>
              <a:rPr lang="ru-RU" sz="135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Офсетный контракт </a:t>
            </a:r>
            <a:r>
              <a:rPr lang="ru-RU" sz="135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</a:t>
            </a:r>
            <a:r>
              <a:rPr lang="ru-RU" sz="105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поставка товара для обеспечения государственных нужд со встречными инвестиционными обязательствами поставщика-инвестора по созданию или модернизации и (или) освоению производства этого товара на территории региона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95700" y="733995"/>
            <a:ext cx="0" cy="494071"/>
          </a:xfrm>
          <a:prstGeom prst="line">
            <a:avLst/>
          </a:prstGeom>
          <a:ln w="31750">
            <a:solidFill>
              <a:srgbClr val="FFC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95701" y="1851371"/>
            <a:ext cx="2372618" cy="319523"/>
          </a:xfrm>
          <a:prstGeom prst="rect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10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ОБЪЕМ ИНВЕСТИЦИЙ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119144" y="1851371"/>
            <a:ext cx="2372618" cy="319523"/>
          </a:xfrm>
          <a:prstGeom prst="rect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10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СРОК КОНТРАКТА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95700" y="2948211"/>
            <a:ext cx="2372618" cy="319523"/>
          </a:xfrm>
          <a:prstGeom prst="rect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10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ПОСТАВЩНИК-ИНВЕСТОР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119144" y="2948211"/>
            <a:ext cx="2372618" cy="319523"/>
          </a:xfrm>
          <a:prstGeom prst="rect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10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ПОСТАВЛЯЕМЫЙ ТОВАР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222" y="2326890"/>
            <a:ext cx="185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3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 </a:t>
            </a:r>
            <a:r>
              <a:rPr lang="ru-RU" sz="2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</a:t>
            </a:r>
            <a:r>
              <a:rPr lang="ru-RU" sz="13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млн 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75665" y="2326891"/>
            <a:ext cx="185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3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 </a:t>
            </a:r>
            <a:r>
              <a:rPr lang="ru-RU" sz="24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</a:t>
            </a:r>
            <a:r>
              <a:rPr lang="ru-RU" sz="13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лет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0709" y="3360051"/>
            <a:ext cx="22156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Российское юридическое лицо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55206" y="3360052"/>
            <a:ext cx="23365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Товар российского происхождения</a:t>
            </a: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5827522" y="1695983"/>
            <a:ext cx="265929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algn="ctr" defTabSz="685800"/>
            <a:r>
              <a:rPr lang="ru-RU" sz="12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Преимущества инструмента</a:t>
            </a:r>
          </a:p>
          <a:p>
            <a:pPr algn="ctr" defTabSz="685800"/>
            <a:r>
              <a:rPr lang="ru-RU" sz="12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инвестора</a:t>
            </a:r>
            <a:endParaRPr lang="ru-RU" sz="105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827521" y="2250741"/>
            <a:ext cx="2793819" cy="1705798"/>
          </a:xfrm>
          <a:prstGeom prst="roundRect">
            <a:avLst/>
          </a:prstGeom>
          <a:solidFill>
            <a:schemeClr val="bg1"/>
          </a:solidFill>
          <a:ln>
            <a:solidFill>
              <a:srgbClr val="FAC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 algn="just" defTabSz="68580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платежеспособный потребитель</a:t>
            </a:r>
          </a:p>
          <a:p>
            <a:pPr marL="128588" indent="-128588" algn="just" defTabSz="68580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долгосрочная гарантия сбыта</a:t>
            </a:r>
          </a:p>
          <a:p>
            <a:pPr marL="128588" indent="-128588" algn="just" defTabSz="68580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включение в реестр единственных поставщиков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95700" y="4589181"/>
            <a:ext cx="4519175" cy="216982"/>
          </a:xfrm>
          <a:prstGeom prst="rect">
            <a:avLst/>
          </a:prstGeom>
          <a:ln>
            <a:solidFill>
              <a:srgbClr val="FAC566"/>
            </a:solidFill>
            <a:prstDash val="dashDot"/>
          </a:ln>
        </p:spPr>
        <p:txBody>
          <a:bodyPr wrap="square">
            <a:spAutoFit/>
          </a:bodyPr>
          <a:lstStyle/>
          <a:p>
            <a:pPr defTabSz="514350" hangingPunct="0">
              <a:lnSpc>
                <a:spcPct val="90000"/>
              </a:lnSpc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Регулируется статьей 111.4 Федерального закона № 44-ФЗ «О контрактной системе…»  </a:t>
            </a:r>
          </a:p>
        </p:txBody>
      </p:sp>
    </p:spTree>
    <p:extLst>
      <p:ext uri="{BB962C8B-B14F-4D97-AF65-F5344CB8AC3E}">
        <p14:creationId xmlns:p14="http://schemas.microsoft.com/office/powerpoint/2010/main" val="26807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842232" y="183643"/>
            <a:ext cx="709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Поддержка МСП</a:t>
            </a: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846208" y="622799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6128990" y="721587"/>
            <a:ext cx="2567919" cy="413882"/>
          </a:xfrm>
          <a:prstGeom prst="rect">
            <a:avLst/>
          </a:prstGeom>
          <a:solidFill>
            <a:srgbClr val="FAC566"/>
          </a:solidFill>
        </p:spPr>
        <p:txBody>
          <a:bodyPr wrap="square" lIns="61545" tIns="30773" rIns="61545" bIns="30773" anchor="ctr">
            <a:noAutofit/>
          </a:bodyPr>
          <a:lstStyle/>
          <a:p>
            <a:pPr algn="ctr" defTabSz="685800">
              <a:lnSpc>
                <a:spcPct val="80000"/>
              </a:lnSpc>
            </a:pPr>
            <a:r>
              <a:rPr lang="ru-RU" sz="825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НАЛОГОВЫЕ ЛЬГОТЫ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197499" y="746758"/>
            <a:ext cx="2399719" cy="413882"/>
          </a:xfrm>
          <a:prstGeom prst="rect">
            <a:avLst/>
          </a:prstGeom>
          <a:solidFill>
            <a:srgbClr val="FAC566"/>
          </a:solidFill>
        </p:spPr>
        <p:txBody>
          <a:bodyPr wrap="square" lIns="61545" tIns="30773" rIns="61545" bIns="30773" anchor="ctr">
            <a:noAutofit/>
          </a:bodyPr>
          <a:lstStyle/>
          <a:p>
            <a:pPr algn="ctr" defTabSz="685800">
              <a:lnSpc>
                <a:spcPct val="80000"/>
              </a:lnSpc>
            </a:pPr>
            <a:r>
              <a:rPr lang="ru-RU" sz="825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ФИНАНСОВАЯ</a:t>
            </a: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15F0789B-1F52-4891-845F-AFE1E8EDF6EB}"/>
              </a:ext>
            </a:extLst>
          </p:cNvPr>
          <p:cNvSpPr/>
          <p:nvPr/>
        </p:nvSpPr>
        <p:spPr>
          <a:xfrm>
            <a:off x="6086180" y="1287152"/>
            <a:ext cx="865577" cy="463177"/>
          </a:xfrm>
          <a:prstGeom prst="rect">
            <a:avLst/>
          </a:prstGeom>
        </p:spPr>
        <p:txBody>
          <a:bodyPr wrap="square" lIns="47216" tIns="23609" rIns="47216" bIns="23609" anchor="ctr">
            <a:spAutoFit/>
          </a:bodyPr>
          <a:lstStyle/>
          <a:p>
            <a:pPr defTabSz="685766"/>
            <a:r>
              <a:rPr lang="ru-RU" sz="9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МСП, перешедшие с ЕНВД на УСН</a:t>
            </a:r>
            <a:endParaRPr lang="ru-RU" sz="788" b="1" i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2" name="Таблица 171"/>
          <p:cNvGraphicFramePr>
            <a:graphicFrameLocks noGrp="1"/>
          </p:cNvGraphicFramePr>
          <p:nvPr>
            <p:extLst/>
          </p:nvPr>
        </p:nvGraphicFramePr>
        <p:xfrm>
          <a:off x="6968743" y="1196940"/>
          <a:ext cx="1728167" cy="705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rgbClr val="891A1C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4%</a:t>
                      </a:r>
                      <a:endParaRPr lang="ru-RU" sz="1200" b="1" dirty="0">
                        <a:solidFill>
                          <a:srgbClr val="891A1C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 объектам  «доходы»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51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rgbClr val="891A1C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10%</a:t>
                      </a:r>
                      <a:endParaRPr lang="ru-RU" sz="1200" b="1" dirty="0">
                        <a:solidFill>
                          <a:srgbClr val="891A1C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 объектам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«доходы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–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расходы»</a:t>
                      </a:r>
                      <a:endParaRPr lang="ru-RU" sz="7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91309"/>
                  </a:ext>
                </a:extLst>
              </a:tr>
            </a:tbl>
          </a:graphicData>
        </a:graphic>
      </p:graphicFrame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id="{15F0789B-1F52-4891-845F-AFE1E8EDF6EB}"/>
              </a:ext>
            </a:extLst>
          </p:cNvPr>
          <p:cNvSpPr/>
          <p:nvPr/>
        </p:nvSpPr>
        <p:spPr>
          <a:xfrm>
            <a:off x="6104489" y="2248684"/>
            <a:ext cx="865577" cy="186179"/>
          </a:xfrm>
          <a:prstGeom prst="rect">
            <a:avLst/>
          </a:prstGeom>
        </p:spPr>
        <p:txBody>
          <a:bodyPr wrap="square" lIns="47216" tIns="23609" rIns="47216" bIns="23609" anchor="ctr">
            <a:spAutoFit/>
          </a:bodyPr>
          <a:lstStyle/>
          <a:p>
            <a:pPr defTabSz="685766"/>
            <a:r>
              <a:rPr lang="en-US" sz="9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IT</a:t>
            </a:r>
            <a:r>
              <a:rPr lang="ru-RU" sz="9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-компании</a:t>
            </a:r>
            <a:endParaRPr lang="ru-RU" sz="788" b="1" i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4" name="Таблица 173"/>
          <p:cNvGraphicFramePr>
            <a:graphicFrameLocks noGrp="1"/>
          </p:cNvGraphicFramePr>
          <p:nvPr>
            <p:extLst/>
          </p:nvPr>
        </p:nvGraphicFramePr>
        <p:xfrm>
          <a:off x="6968742" y="2009821"/>
          <a:ext cx="1728167" cy="705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rgbClr val="891A1C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1%</a:t>
                      </a:r>
                      <a:endParaRPr lang="ru-RU" sz="1200" b="1" dirty="0">
                        <a:solidFill>
                          <a:srgbClr val="891A1C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 объектам  «доходы»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51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rgbClr val="891A1C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5%</a:t>
                      </a:r>
                      <a:endParaRPr lang="ru-RU" sz="1200" b="1" dirty="0">
                        <a:solidFill>
                          <a:srgbClr val="891A1C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 объектам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«доходы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–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расходы»</a:t>
                      </a:r>
                      <a:endParaRPr lang="ru-RU" sz="70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91309"/>
                  </a:ext>
                </a:extLst>
              </a:tr>
            </a:tbl>
          </a:graphicData>
        </a:graphic>
      </p:graphicFrame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15F0789B-1F52-4891-845F-AFE1E8EDF6EB}"/>
              </a:ext>
            </a:extLst>
          </p:cNvPr>
          <p:cNvSpPr/>
          <p:nvPr/>
        </p:nvSpPr>
        <p:spPr>
          <a:xfrm>
            <a:off x="6104489" y="2822702"/>
            <a:ext cx="865577" cy="324678"/>
          </a:xfrm>
          <a:prstGeom prst="rect">
            <a:avLst/>
          </a:prstGeom>
        </p:spPr>
        <p:txBody>
          <a:bodyPr wrap="square" lIns="47216" tIns="23609" rIns="47216" bIns="23609" anchor="ctr">
            <a:spAutoFit/>
          </a:bodyPr>
          <a:lstStyle/>
          <a:p>
            <a:pPr defTabSz="685766"/>
            <a:r>
              <a:rPr lang="ru-RU" sz="9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ИП </a:t>
            </a:r>
          </a:p>
          <a:p>
            <a:pPr defTabSz="685766"/>
            <a:r>
              <a:rPr lang="ru-RU" sz="9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ПСН и УСН </a:t>
            </a: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id="{15F0789B-1F52-4891-845F-AFE1E8EDF6EB}"/>
              </a:ext>
            </a:extLst>
          </p:cNvPr>
          <p:cNvSpPr/>
          <p:nvPr/>
        </p:nvSpPr>
        <p:spPr>
          <a:xfrm>
            <a:off x="6086179" y="3546136"/>
            <a:ext cx="865577" cy="186179"/>
          </a:xfrm>
          <a:prstGeom prst="rect">
            <a:avLst/>
          </a:prstGeom>
        </p:spPr>
        <p:txBody>
          <a:bodyPr wrap="square" lIns="47216" tIns="23609" rIns="47216" bIns="23609" anchor="ctr">
            <a:spAutoFit/>
          </a:bodyPr>
          <a:lstStyle/>
          <a:p>
            <a:pPr defTabSz="685766"/>
            <a:r>
              <a:rPr lang="ru-RU" sz="900" b="1" dirty="0" err="1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Самозанятые</a:t>
            </a:r>
            <a:endParaRPr lang="ru-RU" sz="90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9" name="Таблица 178"/>
          <p:cNvGraphicFramePr>
            <a:graphicFrameLocks noGrp="1"/>
          </p:cNvGraphicFramePr>
          <p:nvPr>
            <p:extLst/>
          </p:nvPr>
        </p:nvGraphicFramePr>
        <p:xfrm>
          <a:off x="6968742" y="3331626"/>
          <a:ext cx="1728167" cy="705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rgbClr val="891A1C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4%</a:t>
                      </a:r>
                      <a:endParaRPr lang="ru-RU" sz="1200" b="1" dirty="0">
                        <a:solidFill>
                          <a:srgbClr val="891A1C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 работе с физлицами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51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rgbClr val="891A1C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6%</a:t>
                      </a:r>
                      <a:endParaRPr lang="ru-RU" sz="1200" b="1" dirty="0">
                        <a:solidFill>
                          <a:srgbClr val="891A1C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 работе с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юрлицами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и ИП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191309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6968742" y="2850053"/>
          <a:ext cx="1728167" cy="370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2265">
                  <a:extLst>
                    <a:ext uri="{9D8B030D-6E8A-4147-A177-3AD203B41FA5}">
                      <a16:colId xmlns:a16="http://schemas.microsoft.com/office/drawing/2014/main" val="7752331"/>
                    </a:ext>
                  </a:extLst>
                </a:gridCol>
                <a:gridCol w="855902">
                  <a:extLst>
                    <a:ext uri="{9D8B030D-6E8A-4147-A177-3AD203B41FA5}">
                      <a16:colId xmlns:a16="http://schemas.microsoft.com/office/drawing/2014/main" val="1011712075"/>
                    </a:ext>
                  </a:extLst>
                </a:gridCol>
              </a:tblGrid>
              <a:tr h="37065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891A1C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Налоговые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891A1C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каникулы</a:t>
                      </a:r>
                      <a:endParaRPr lang="ru-RU" sz="800" b="1" dirty="0">
                        <a:solidFill>
                          <a:srgbClr val="891A1C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первые 2 года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863137"/>
                  </a:ext>
                </a:extLst>
              </a:tr>
            </a:tbl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121492" y="1226001"/>
            <a:ext cx="2397130" cy="1071739"/>
            <a:chOff x="231988" y="1583544"/>
            <a:chExt cx="3196173" cy="1428984"/>
          </a:xfrm>
        </p:grpSpPr>
        <p:sp>
          <p:nvSpPr>
            <p:cNvPr id="194" name="Прямоугольник 193">
              <a:extLst>
                <a:ext uri="{FF2B5EF4-FFF2-40B4-BE49-F238E27FC236}">
                  <a16:creationId xmlns:a16="http://schemas.microsoft.com/office/drawing/2014/main" id="{15F0789B-1F52-4891-845F-AFE1E8EDF6EB}"/>
                </a:ext>
              </a:extLst>
            </p:cNvPr>
            <p:cNvSpPr/>
            <p:nvPr/>
          </p:nvSpPr>
          <p:spPr>
            <a:xfrm>
              <a:off x="263332" y="1583544"/>
              <a:ext cx="1154102" cy="248239"/>
            </a:xfrm>
            <a:prstGeom prst="rect">
              <a:avLst/>
            </a:prstGeom>
          </p:spPr>
          <p:txBody>
            <a:bodyPr wrap="square" lIns="47216" tIns="23609" rIns="47216" bIns="23609" anchor="ctr">
              <a:spAutoFit/>
            </a:bodyPr>
            <a:lstStyle/>
            <a:p>
              <a:pPr defTabSz="685766"/>
              <a:r>
                <a:rPr lang="ru-RU" sz="9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Займы</a:t>
              </a:r>
              <a:endParaRPr lang="ru-RU" sz="788" b="1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196" name="Группа 195"/>
            <p:cNvGrpSpPr/>
            <p:nvPr/>
          </p:nvGrpSpPr>
          <p:grpSpPr>
            <a:xfrm>
              <a:off x="231988" y="1831782"/>
              <a:ext cx="3196173" cy="1180746"/>
              <a:chOff x="250172" y="2122995"/>
              <a:chExt cx="3196173" cy="1180746"/>
            </a:xfrm>
          </p:grpSpPr>
          <p:sp>
            <p:nvSpPr>
              <p:cNvPr id="197" name="Прямоугольник 196"/>
              <p:cNvSpPr/>
              <p:nvPr/>
            </p:nvSpPr>
            <p:spPr>
              <a:xfrm>
                <a:off x="255475" y="2201484"/>
                <a:ext cx="1286900" cy="289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350" hangingPunct="0">
                  <a:lnSpc>
                    <a:spcPct val="90000"/>
                  </a:lnSpc>
                </a:pPr>
                <a:r>
                  <a:rPr lang="ru-RU" sz="9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Размер</a:t>
                </a:r>
              </a:p>
            </p:txBody>
          </p:sp>
          <p:sp>
            <p:nvSpPr>
              <p:cNvPr id="198" name="Прямоугольник 197">
                <a:extLst>
                  <a:ext uri="{FF2B5EF4-FFF2-40B4-BE49-F238E27FC236}">
                    <a16:creationId xmlns:a16="http://schemas.microsoft.com/office/drawing/2014/main" id="{C1A95DF1-80C2-4947-9BD2-28B0E0161445}"/>
                  </a:ext>
                </a:extLst>
              </p:cNvPr>
              <p:cNvSpPr/>
              <p:nvPr/>
            </p:nvSpPr>
            <p:spPr>
              <a:xfrm>
                <a:off x="1265834" y="2122995"/>
                <a:ext cx="218051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514350"/>
                <a:r>
                  <a:rPr lang="ru-RU" sz="9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от</a:t>
                </a:r>
                <a:r>
                  <a:rPr lang="ru-RU" sz="15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ru-RU" sz="150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10 </a:t>
                </a:r>
                <a:r>
                  <a:rPr lang="ru-RU" sz="90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тыс.</a:t>
                </a:r>
                <a:r>
                  <a:rPr lang="ru-RU" sz="150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ru-RU" sz="9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до</a:t>
                </a:r>
                <a:r>
                  <a:rPr lang="ru-RU" sz="900" b="1" dirty="0">
                    <a:solidFill>
                      <a:srgbClr val="9C674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ru-RU" sz="150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20</a:t>
                </a:r>
                <a:r>
                  <a:rPr lang="ru-RU" sz="90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млн руб.</a:t>
                </a:r>
              </a:p>
            </p:txBody>
          </p:sp>
          <p:sp>
            <p:nvSpPr>
              <p:cNvPr id="199" name="Прямоугольник 198"/>
              <p:cNvSpPr/>
              <p:nvPr/>
            </p:nvSpPr>
            <p:spPr>
              <a:xfrm>
                <a:off x="251356" y="2587758"/>
                <a:ext cx="1286900" cy="289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350" hangingPunct="0">
                  <a:lnSpc>
                    <a:spcPct val="90000"/>
                  </a:lnSpc>
                </a:pPr>
                <a:r>
                  <a:rPr lang="ru-RU" sz="9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Ставка</a:t>
                </a:r>
              </a:p>
            </p:txBody>
          </p:sp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C1A95DF1-80C2-4947-9BD2-28B0E0161445}"/>
                  </a:ext>
                </a:extLst>
              </p:cNvPr>
              <p:cNvSpPr/>
              <p:nvPr/>
            </p:nvSpPr>
            <p:spPr>
              <a:xfrm>
                <a:off x="1213504" y="2480196"/>
                <a:ext cx="127641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514350"/>
                <a:r>
                  <a:rPr lang="ru-RU" sz="150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1-5</a:t>
                </a:r>
                <a:r>
                  <a:rPr lang="ru-RU" sz="90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ru-RU" sz="900" b="1" dirty="0">
                    <a:solidFill>
                      <a:srgbClr val="9C674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ru-RU" sz="9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годовых</a:t>
                </a:r>
                <a:endParaRPr lang="ru-RU" sz="900" dirty="0">
                  <a:solidFill>
                    <a:srgbClr val="9C674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01" name="Прямоугольник 200"/>
              <p:cNvSpPr/>
              <p:nvPr/>
            </p:nvSpPr>
            <p:spPr>
              <a:xfrm>
                <a:off x="250172" y="2950878"/>
                <a:ext cx="913297" cy="289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350" hangingPunct="0">
                  <a:lnSpc>
                    <a:spcPct val="90000"/>
                  </a:lnSpc>
                </a:pPr>
                <a:r>
                  <a:rPr lang="ru-RU" sz="9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Срок</a:t>
                </a:r>
              </a:p>
            </p:txBody>
          </p:sp>
          <p:sp>
            <p:nvSpPr>
              <p:cNvPr id="202" name="Прямоугольник 201">
                <a:extLst>
                  <a:ext uri="{FF2B5EF4-FFF2-40B4-BE49-F238E27FC236}">
                    <a16:creationId xmlns:a16="http://schemas.microsoft.com/office/drawing/2014/main" id="{C1A95DF1-80C2-4947-9BD2-28B0E0161445}"/>
                  </a:ext>
                </a:extLst>
              </p:cNvPr>
              <p:cNvSpPr/>
              <p:nvPr/>
            </p:nvSpPr>
            <p:spPr>
              <a:xfrm>
                <a:off x="1222925" y="2872854"/>
                <a:ext cx="84253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514350"/>
                <a:r>
                  <a:rPr lang="ru-RU" sz="9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до</a:t>
                </a:r>
                <a:r>
                  <a:rPr lang="ru-RU" sz="900" b="1" dirty="0">
                    <a:solidFill>
                      <a:srgbClr val="C0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ru-RU" sz="150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3</a:t>
                </a:r>
                <a:r>
                  <a:rPr lang="ru-RU" sz="90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лет</a:t>
                </a:r>
              </a:p>
            </p:txBody>
          </p:sp>
          <p:cxnSp>
            <p:nvCxnSpPr>
              <p:cNvPr id="203" name="Прямая соединительная линия 202"/>
              <p:cNvCxnSpPr/>
              <p:nvPr/>
            </p:nvCxnSpPr>
            <p:spPr>
              <a:xfrm>
                <a:off x="1144089" y="2224812"/>
                <a:ext cx="4419" cy="954167"/>
              </a:xfrm>
              <a:prstGeom prst="line">
                <a:avLst/>
              </a:prstGeom>
              <a:ln w="38100">
                <a:solidFill>
                  <a:srgbClr val="891A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125847" y="2271731"/>
            <a:ext cx="1767150" cy="1062478"/>
            <a:chOff x="231988" y="3036568"/>
            <a:chExt cx="2356199" cy="1416636"/>
          </a:xfrm>
        </p:grpSpPr>
        <p:sp>
          <p:nvSpPr>
            <p:cNvPr id="204" name="Прямоугольник 203">
              <a:extLst>
                <a:ext uri="{FF2B5EF4-FFF2-40B4-BE49-F238E27FC236}">
                  <a16:creationId xmlns:a16="http://schemas.microsoft.com/office/drawing/2014/main" id="{15F0789B-1F52-4891-845F-AFE1E8EDF6EB}"/>
                </a:ext>
              </a:extLst>
            </p:cNvPr>
            <p:cNvSpPr/>
            <p:nvPr/>
          </p:nvSpPr>
          <p:spPr>
            <a:xfrm>
              <a:off x="231988" y="3036568"/>
              <a:ext cx="1368386" cy="248239"/>
            </a:xfrm>
            <a:prstGeom prst="rect">
              <a:avLst/>
            </a:prstGeom>
          </p:spPr>
          <p:txBody>
            <a:bodyPr wrap="square" lIns="47216" tIns="23609" rIns="47216" bIns="23609" anchor="ctr">
              <a:spAutoFit/>
            </a:bodyPr>
            <a:lstStyle/>
            <a:p>
              <a:pPr defTabSz="685766"/>
              <a:r>
                <a:rPr lang="ru-RU" sz="9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Поручительство</a:t>
              </a:r>
              <a:endParaRPr lang="ru-RU" sz="788" b="1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205" name="Группа 204"/>
            <p:cNvGrpSpPr/>
            <p:nvPr/>
          </p:nvGrpSpPr>
          <p:grpSpPr>
            <a:xfrm>
              <a:off x="231988" y="3272458"/>
              <a:ext cx="2356199" cy="1180746"/>
              <a:chOff x="250172" y="2122995"/>
              <a:chExt cx="2356199" cy="1180746"/>
            </a:xfrm>
          </p:grpSpPr>
          <p:sp>
            <p:nvSpPr>
              <p:cNvPr id="206" name="Прямоугольник 205"/>
              <p:cNvSpPr/>
              <p:nvPr/>
            </p:nvSpPr>
            <p:spPr>
              <a:xfrm>
                <a:off x="255475" y="2201484"/>
                <a:ext cx="1286900" cy="289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350" hangingPunct="0">
                  <a:lnSpc>
                    <a:spcPct val="90000"/>
                  </a:lnSpc>
                </a:pPr>
                <a:r>
                  <a:rPr lang="ru-RU" sz="9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Размер</a:t>
                </a: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C1A95DF1-80C2-4947-9BD2-28B0E0161445}"/>
                  </a:ext>
                </a:extLst>
              </p:cNvPr>
              <p:cNvSpPr/>
              <p:nvPr/>
            </p:nvSpPr>
            <p:spPr>
              <a:xfrm>
                <a:off x="1265834" y="2122995"/>
                <a:ext cx="134053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514350"/>
                <a:r>
                  <a:rPr lang="ru-RU" sz="9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до</a:t>
                </a:r>
                <a:r>
                  <a:rPr lang="ru-RU" sz="900" b="1" dirty="0">
                    <a:solidFill>
                      <a:srgbClr val="9C674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ru-RU" sz="150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25</a:t>
                </a:r>
                <a:r>
                  <a:rPr lang="ru-RU" sz="90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млн руб.</a:t>
                </a:r>
              </a:p>
            </p:txBody>
          </p:sp>
          <p:sp>
            <p:nvSpPr>
              <p:cNvPr id="208" name="Прямоугольник 207"/>
              <p:cNvSpPr/>
              <p:nvPr/>
            </p:nvSpPr>
            <p:spPr>
              <a:xfrm>
                <a:off x="251356" y="2587758"/>
                <a:ext cx="1286899" cy="289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350" hangingPunct="0">
                  <a:lnSpc>
                    <a:spcPct val="90000"/>
                  </a:lnSpc>
                </a:pPr>
                <a:r>
                  <a:rPr lang="ru-RU" sz="9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Комиссия</a:t>
                </a: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C1A95DF1-80C2-4947-9BD2-28B0E0161445}"/>
                  </a:ext>
                </a:extLst>
              </p:cNvPr>
              <p:cNvSpPr/>
              <p:nvPr/>
            </p:nvSpPr>
            <p:spPr>
              <a:xfrm>
                <a:off x="1213504" y="2480196"/>
                <a:ext cx="127214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514350"/>
                <a:r>
                  <a:rPr lang="ru-RU" sz="150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0,5</a:t>
                </a:r>
                <a:r>
                  <a:rPr lang="ru-RU" sz="90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%</a:t>
                </a:r>
                <a:r>
                  <a:rPr lang="ru-RU" sz="900" b="1" dirty="0">
                    <a:solidFill>
                      <a:srgbClr val="9C674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ru-RU" sz="9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годовых</a:t>
                </a:r>
                <a:endParaRPr lang="ru-RU" sz="900" dirty="0">
                  <a:solidFill>
                    <a:srgbClr val="9C674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10" name="Прямоугольник 209"/>
              <p:cNvSpPr/>
              <p:nvPr/>
            </p:nvSpPr>
            <p:spPr>
              <a:xfrm>
                <a:off x="250172" y="2950878"/>
                <a:ext cx="913297" cy="289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350" hangingPunct="0">
                  <a:lnSpc>
                    <a:spcPct val="90000"/>
                  </a:lnSpc>
                </a:pPr>
                <a:r>
                  <a:rPr lang="ru-RU" sz="9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Срок</a:t>
                </a:r>
              </a:p>
            </p:txBody>
          </p:sp>
          <p:sp>
            <p:nvSpPr>
              <p:cNvPr id="211" name="Прямоугольник 210">
                <a:extLst>
                  <a:ext uri="{FF2B5EF4-FFF2-40B4-BE49-F238E27FC236}">
                    <a16:creationId xmlns:a16="http://schemas.microsoft.com/office/drawing/2014/main" id="{C1A95DF1-80C2-4947-9BD2-28B0E0161445}"/>
                  </a:ext>
                </a:extLst>
              </p:cNvPr>
              <p:cNvSpPr/>
              <p:nvPr/>
            </p:nvSpPr>
            <p:spPr>
              <a:xfrm>
                <a:off x="1222925" y="2872854"/>
                <a:ext cx="84253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514350"/>
                <a:r>
                  <a:rPr lang="ru-RU" sz="90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до</a:t>
                </a:r>
                <a:r>
                  <a:rPr lang="ru-RU" sz="900" b="1" dirty="0">
                    <a:solidFill>
                      <a:srgbClr val="C0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ru-RU" sz="150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5</a:t>
                </a:r>
                <a:r>
                  <a:rPr lang="ru-RU" sz="90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лет</a:t>
                </a:r>
              </a:p>
            </p:txBody>
          </p:sp>
          <p:cxnSp>
            <p:nvCxnSpPr>
              <p:cNvPr id="212" name="Прямая соединительная линия 211"/>
              <p:cNvCxnSpPr/>
              <p:nvPr/>
            </p:nvCxnSpPr>
            <p:spPr>
              <a:xfrm>
                <a:off x="1144089" y="2224812"/>
                <a:ext cx="4419" cy="954167"/>
              </a:xfrm>
              <a:prstGeom prst="line">
                <a:avLst/>
              </a:prstGeom>
              <a:ln w="38100">
                <a:solidFill>
                  <a:srgbClr val="891A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1" name="Прямоугольник 260"/>
          <p:cNvSpPr/>
          <p:nvPr/>
        </p:nvSpPr>
        <p:spPr>
          <a:xfrm>
            <a:off x="1434389" y="4436677"/>
            <a:ext cx="1404051" cy="413882"/>
          </a:xfrm>
          <a:prstGeom prst="rect">
            <a:avLst/>
          </a:prstGeom>
          <a:solidFill>
            <a:schemeClr val="bg1"/>
          </a:solidFill>
          <a:ln>
            <a:solidFill>
              <a:srgbClr val="FAC566"/>
            </a:solidFill>
          </a:ln>
        </p:spPr>
        <p:txBody>
          <a:bodyPr wrap="square" lIns="61545" tIns="30773" rIns="61545" bIns="30773" anchor="ctr">
            <a:noAutofit/>
          </a:bodyPr>
          <a:lstStyle/>
          <a:p>
            <a:pPr algn="ctr" defTabSz="685800">
              <a:lnSpc>
                <a:spcPct val="80000"/>
              </a:lnSpc>
            </a:pPr>
            <a:r>
              <a:rPr lang="ru-RU" sz="825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Консультационная и образовательная</a:t>
            </a:r>
          </a:p>
        </p:txBody>
      </p:sp>
      <p:sp>
        <p:nvSpPr>
          <p:cNvPr id="262" name="Прямоугольник 261"/>
          <p:cNvSpPr/>
          <p:nvPr/>
        </p:nvSpPr>
        <p:spPr>
          <a:xfrm>
            <a:off x="5821721" y="4436678"/>
            <a:ext cx="1404051" cy="413882"/>
          </a:xfrm>
          <a:prstGeom prst="rect">
            <a:avLst/>
          </a:prstGeom>
          <a:solidFill>
            <a:schemeClr val="bg1"/>
          </a:solidFill>
          <a:ln>
            <a:solidFill>
              <a:srgbClr val="FAC566"/>
            </a:solidFill>
          </a:ln>
        </p:spPr>
        <p:txBody>
          <a:bodyPr wrap="square" lIns="61545" tIns="30773" rIns="61545" bIns="30773" anchor="ctr">
            <a:noAutofit/>
          </a:bodyPr>
          <a:lstStyle/>
          <a:p>
            <a:pPr algn="ctr" defTabSz="685800">
              <a:lnSpc>
                <a:spcPct val="80000"/>
              </a:lnSpc>
            </a:pPr>
            <a:r>
              <a:rPr lang="ru-RU" sz="825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Продвижение и маркетинг</a:t>
            </a:r>
          </a:p>
        </p:txBody>
      </p:sp>
      <p:sp>
        <p:nvSpPr>
          <p:cNvPr id="264" name="Прямоугольник 263"/>
          <p:cNvSpPr/>
          <p:nvPr/>
        </p:nvSpPr>
        <p:spPr>
          <a:xfrm>
            <a:off x="3192470" y="746758"/>
            <a:ext cx="2357028" cy="413882"/>
          </a:xfrm>
          <a:prstGeom prst="rect">
            <a:avLst/>
          </a:prstGeom>
          <a:solidFill>
            <a:srgbClr val="FAC566"/>
          </a:solidFill>
        </p:spPr>
        <p:txBody>
          <a:bodyPr wrap="square" lIns="61545" tIns="30773" rIns="61545" bIns="30773" anchor="ctr">
            <a:noAutofit/>
          </a:bodyPr>
          <a:lstStyle/>
          <a:p>
            <a:pPr algn="ctr" defTabSz="685800">
              <a:lnSpc>
                <a:spcPct val="80000"/>
              </a:lnSpc>
            </a:pPr>
            <a:r>
              <a:rPr lang="ru-RU" sz="825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ИМУЩЕСТВЕННАЯ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142324" y="1267423"/>
            <a:ext cx="2470823" cy="1005726"/>
            <a:chOff x="4346265" y="1689898"/>
            <a:chExt cx="3294430" cy="1340967"/>
          </a:xfrm>
        </p:grpSpPr>
        <p:sp>
          <p:nvSpPr>
            <p:cNvPr id="266" name="Прямоугольник 265"/>
            <p:cNvSpPr/>
            <p:nvPr/>
          </p:nvSpPr>
          <p:spPr>
            <a:xfrm>
              <a:off x="4781372" y="2087927"/>
              <a:ext cx="2859323" cy="471730"/>
            </a:xfrm>
            <a:prstGeom prst="rect">
              <a:avLst/>
            </a:prstGeom>
          </p:spPr>
          <p:txBody>
            <a:bodyPr wrap="square" lIns="53195" tIns="26598" rIns="53195" bIns="26598">
              <a:spAutoFit/>
            </a:bodyPr>
            <a:lstStyle/>
            <a:p>
              <a:pPr defTabSz="531914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свободная площадь для сдачи в аренду</a:t>
              </a:r>
            </a:p>
            <a:p>
              <a:pPr defTabSz="531914"/>
              <a:r>
                <a:rPr lang="ru-RU" sz="9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05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1,305</a:t>
              </a:r>
              <a:r>
                <a:rPr lang="ru-RU" sz="9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тыс. м</a:t>
              </a:r>
              <a:r>
                <a:rPr lang="ru-RU" sz="900" baseline="300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67" name="Прямоугольник 266"/>
            <p:cNvSpPr/>
            <p:nvPr/>
          </p:nvSpPr>
          <p:spPr>
            <a:xfrm>
              <a:off x="4346265" y="1689898"/>
              <a:ext cx="1796556" cy="431988"/>
            </a:xfrm>
            <a:prstGeom prst="rect">
              <a:avLst/>
            </a:prstGeom>
          </p:spPr>
          <p:txBody>
            <a:bodyPr wrap="square" lIns="46536" tIns="23269" rIns="46536" bIns="23269">
              <a:spAutoFit/>
            </a:bodyPr>
            <a:lstStyle/>
            <a:p>
              <a:pPr defTabSz="530788"/>
              <a:r>
                <a:rPr lang="ru-RU" sz="900" b="1" dirty="0">
                  <a:solidFill>
                    <a:srgbClr val="FAC566"/>
                  </a:solidFill>
                  <a:latin typeface="Segoe UI Light" panose="020B0502040204020203" pitchFamily="34" charset="0"/>
                  <a:ea typeface="Calibri" pitchFamily="34" charset="0"/>
                  <a:cs typeface="Segoe UI Light" panose="020B0502040204020203" pitchFamily="34" charset="0"/>
                </a:rPr>
                <a:t>БИЗНЕС-ИНКУБАТОР</a:t>
              </a:r>
            </a:p>
            <a:p>
              <a:pPr defTabSz="530788"/>
              <a:r>
                <a:rPr lang="ru-RU" sz="900" dirty="0">
                  <a:solidFill>
                    <a:prstClr val="white">
                      <a:lumMod val="65000"/>
                    </a:prstClr>
                  </a:solidFill>
                  <a:latin typeface="Segoe UI Light" panose="020B0502040204020203" pitchFamily="34" charset="0"/>
                  <a:ea typeface="Calibri" pitchFamily="34" charset="0"/>
                  <a:cs typeface="Segoe UI Light" panose="020B0502040204020203" pitchFamily="34" charset="0"/>
                </a:rPr>
                <a:t>г. Ярославль</a:t>
              </a:r>
              <a:endParaRPr lang="ru-RU" sz="525" dirty="0">
                <a:solidFill>
                  <a:prstClr val="white">
                    <a:lumMod val="65000"/>
                  </a:prstClr>
                </a:solidFill>
                <a:latin typeface="Segoe UI Light" panose="020B0502040204020203" pitchFamily="34" charset="0"/>
                <a:ea typeface="Calibri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68" name="Прямоугольник 267"/>
            <p:cNvSpPr/>
            <p:nvPr/>
          </p:nvSpPr>
          <p:spPr>
            <a:xfrm>
              <a:off x="4771840" y="2559135"/>
              <a:ext cx="1704829" cy="471730"/>
            </a:xfrm>
            <a:prstGeom prst="rect">
              <a:avLst/>
            </a:prstGeom>
          </p:spPr>
          <p:txBody>
            <a:bodyPr wrap="square" lIns="53195" tIns="26598" rIns="53195" bIns="26598">
              <a:spAutoFit/>
            </a:bodyPr>
            <a:lstStyle/>
            <a:p>
              <a:pPr defTabSz="531914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стоимость аренды </a:t>
              </a:r>
            </a:p>
            <a:p>
              <a:pPr defTabSz="531914"/>
              <a:r>
                <a:rPr lang="ru-RU" sz="9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 </a:t>
              </a:r>
              <a:r>
                <a:rPr lang="ru-RU" sz="105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150</a:t>
              </a:r>
              <a:r>
                <a:rPr lang="ru-RU" sz="9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руб./м</a:t>
              </a:r>
              <a:r>
                <a:rPr lang="ru-RU" sz="900" baseline="300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pic>
          <p:nvPicPr>
            <p:cNvPr id="269" name="Picture 5" descr="D:\Проекты\_ЯО\2017_07_04 РЦИ\work\coins.png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 l="13429" t="7135" r="12861" b="20506"/>
            <a:stretch>
              <a:fillRect/>
            </a:stretch>
          </p:blipFill>
          <p:spPr bwMode="auto">
            <a:xfrm flipH="1">
              <a:off x="4422991" y="2636570"/>
              <a:ext cx="325596" cy="319626"/>
            </a:xfrm>
            <a:prstGeom prst="rect">
              <a:avLst/>
            </a:prstGeom>
            <a:noFill/>
          </p:spPr>
        </p:pic>
        <p:pic>
          <p:nvPicPr>
            <p:cNvPr id="270" name="Рисунок 269" descr="Склад">
              <a:extLst>
                <a:ext uri="{FF2B5EF4-FFF2-40B4-BE49-F238E27FC236}">
                  <a16:creationId xmlns:a16="http://schemas.microsoft.com/office/drawing/2014/main" id="{24C20EC4-6085-452C-AED0-E01EDF175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4419216" y="2087927"/>
              <a:ext cx="362155" cy="362155"/>
            </a:xfrm>
            <a:prstGeom prst="rect">
              <a:avLst/>
            </a:prstGeom>
          </p:spPr>
        </p:pic>
      </p:grpSp>
      <p:sp>
        <p:nvSpPr>
          <p:cNvPr id="277" name="Прямоугольник 276"/>
          <p:cNvSpPr/>
          <p:nvPr/>
        </p:nvSpPr>
        <p:spPr>
          <a:xfrm>
            <a:off x="4366271" y="4436676"/>
            <a:ext cx="1404051" cy="413882"/>
          </a:xfrm>
          <a:prstGeom prst="rect">
            <a:avLst/>
          </a:prstGeom>
          <a:solidFill>
            <a:schemeClr val="bg1"/>
          </a:solidFill>
          <a:ln>
            <a:solidFill>
              <a:srgbClr val="FAC566"/>
            </a:solidFill>
          </a:ln>
        </p:spPr>
        <p:txBody>
          <a:bodyPr wrap="square" lIns="61545" tIns="30773" rIns="61545" bIns="30773" anchor="ctr">
            <a:noAutofit/>
          </a:bodyPr>
          <a:lstStyle/>
          <a:p>
            <a:pPr algn="ctr" defTabSz="685800">
              <a:lnSpc>
                <a:spcPct val="80000"/>
              </a:lnSpc>
            </a:pPr>
            <a:r>
              <a:rPr lang="ru-RU" sz="825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Поддержка инноваций</a:t>
            </a:r>
          </a:p>
        </p:txBody>
      </p:sp>
      <p:sp>
        <p:nvSpPr>
          <p:cNvPr id="278" name="Прямоугольник 277"/>
          <p:cNvSpPr/>
          <p:nvPr/>
        </p:nvSpPr>
        <p:spPr>
          <a:xfrm>
            <a:off x="2910820" y="4437997"/>
            <a:ext cx="1404051" cy="413882"/>
          </a:xfrm>
          <a:prstGeom prst="rect">
            <a:avLst/>
          </a:prstGeom>
          <a:solidFill>
            <a:schemeClr val="bg1"/>
          </a:solidFill>
          <a:ln>
            <a:solidFill>
              <a:srgbClr val="FAC566"/>
            </a:solidFill>
          </a:ln>
        </p:spPr>
        <p:txBody>
          <a:bodyPr wrap="square" lIns="61545" tIns="30773" rIns="61545" bIns="30773" anchor="ctr">
            <a:noAutofit/>
          </a:bodyPr>
          <a:lstStyle/>
          <a:p>
            <a:pPr algn="ctr" defTabSz="685800">
              <a:lnSpc>
                <a:spcPct val="80000"/>
              </a:lnSpc>
            </a:pPr>
            <a:r>
              <a:rPr lang="ru-RU" sz="825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Инжиниринг и лизинг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94568" y="3341897"/>
            <a:ext cx="1868075" cy="787022"/>
            <a:chOff x="161989" y="5772774"/>
            <a:chExt cx="2490766" cy="1049363"/>
          </a:xfrm>
        </p:grpSpPr>
        <p:sp>
          <p:nvSpPr>
            <p:cNvPr id="280" name="Прямоугольник 279">
              <a:extLst>
                <a:ext uri="{FF2B5EF4-FFF2-40B4-BE49-F238E27FC236}">
                  <a16:creationId xmlns:a16="http://schemas.microsoft.com/office/drawing/2014/main" id="{15F0789B-1F52-4891-845F-AFE1E8EDF6EB}"/>
                </a:ext>
              </a:extLst>
            </p:cNvPr>
            <p:cNvSpPr/>
            <p:nvPr/>
          </p:nvSpPr>
          <p:spPr>
            <a:xfrm>
              <a:off x="161989" y="5772774"/>
              <a:ext cx="2047252" cy="617569"/>
            </a:xfrm>
            <a:prstGeom prst="rect">
              <a:avLst/>
            </a:prstGeom>
          </p:spPr>
          <p:txBody>
            <a:bodyPr wrap="square" lIns="47216" tIns="23609" rIns="47216" bIns="23609" anchor="ctr">
              <a:spAutoFit/>
            </a:bodyPr>
            <a:lstStyle/>
            <a:p>
              <a:pPr defTabSz="685766"/>
              <a:r>
                <a:rPr lang="ru-RU" sz="9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Гранты молодым предпринимателям и социальным предприятиям</a:t>
              </a:r>
              <a:endParaRPr lang="ru-RU" sz="788" b="1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1" name="Прямоугольник 280"/>
            <p:cNvSpPr/>
            <p:nvPr/>
          </p:nvSpPr>
          <p:spPr>
            <a:xfrm>
              <a:off x="173968" y="6473056"/>
              <a:ext cx="1286900" cy="289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4350" hangingPunct="0">
                <a:lnSpc>
                  <a:spcPct val="90000"/>
                </a:lnSpc>
              </a:pP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Размер</a:t>
              </a:r>
            </a:p>
          </p:txBody>
        </p:sp>
        <p:cxnSp>
          <p:nvCxnSpPr>
            <p:cNvPr id="282" name="Прямая соединительная линия 281"/>
            <p:cNvCxnSpPr/>
            <p:nvPr/>
          </p:nvCxnSpPr>
          <p:spPr>
            <a:xfrm>
              <a:off x="1124294" y="6430850"/>
              <a:ext cx="5017" cy="391287"/>
            </a:xfrm>
            <a:prstGeom prst="line">
              <a:avLst/>
            </a:prstGeom>
            <a:ln w="38100">
              <a:solidFill>
                <a:srgbClr val="891A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Прямоугольник 282">
              <a:extLst>
                <a:ext uri="{FF2B5EF4-FFF2-40B4-BE49-F238E27FC236}">
                  <a16:creationId xmlns:a16="http://schemas.microsoft.com/office/drawing/2014/main" id="{C1A95DF1-80C2-4947-9BD2-28B0E0161445}"/>
                </a:ext>
              </a:extLst>
            </p:cNvPr>
            <p:cNvSpPr/>
            <p:nvPr/>
          </p:nvSpPr>
          <p:spPr>
            <a:xfrm>
              <a:off x="1177564" y="6368349"/>
              <a:ext cx="147519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514350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</a:t>
              </a:r>
              <a:r>
                <a:rPr lang="ru-RU" sz="900" b="1" dirty="0">
                  <a:solidFill>
                    <a:srgbClr val="9C674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15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500</a:t>
              </a:r>
              <a:r>
                <a:rPr lang="ru-RU" sz="9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тыс. руб.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00418" y="4103253"/>
            <a:ext cx="19852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3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ИНАЯ ПОДДЕРЖКА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136384" y="2344301"/>
            <a:ext cx="2625422" cy="1648861"/>
            <a:chOff x="4338346" y="3125734"/>
            <a:chExt cx="3500563" cy="2198481"/>
          </a:xfrm>
        </p:grpSpPr>
        <p:sp>
          <p:nvSpPr>
            <p:cNvPr id="271" name="Прямоугольник 270"/>
            <p:cNvSpPr/>
            <p:nvPr/>
          </p:nvSpPr>
          <p:spPr>
            <a:xfrm>
              <a:off x="4368891" y="3125734"/>
              <a:ext cx="1796555" cy="431988"/>
            </a:xfrm>
            <a:prstGeom prst="rect">
              <a:avLst/>
            </a:prstGeom>
          </p:spPr>
          <p:txBody>
            <a:bodyPr wrap="square" lIns="46536" tIns="23269" rIns="46536" bIns="23269">
              <a:spAutoFit/>
            </a:bodyPr>
            <a:lstStyle/>
            <a:p>
              <a:pPr defTabSz="530788"/>
              <a:r>
                <a:rPr lang="ru-RU" sz="900" b="1" dirty="0">
                  <a:solidFill>
                    <a:srgbClr val="FAC566"/>
                  </a:solidFill>
                  <a:latin typeface="Segoe UI Light" panose="020B0502040204020203" pitchFamily="34" charset="0"/>
                  <a:ea typeface="Calibri" pitchFamily="34" charset="0"/>
                  <a:cs typeface="Segoe UI Light" panose="020B0502040204020203" pitchFamily="34" charset="0"/>
                </a:rPr>
                <a:t>ПРОМПАРК «МАСТЕР»</a:t>
              </a:r>
            </a:p>
            <a:p>
              <a:pPr defTabSz="530788"/>
              <a:r>
                <a:rPr lang="ru-RU" sz="900" dirty="0">
                  <a:solidFill>
                    <a:prstClr val="white">
                      <a:lumMod val="65000"/>
                    </a:prstClr>
                  </a:solidFill>
                  <a:latin typeface="Segoe UI Light" panose="020B0502040204020203" pitchFamily="34" charset="0"/>
                  <a:ea typeface="Calibri" pitchFamily="34" charset="0"/>
                  <a:cs typeface="Segoe UI Light" panose="020B0502040204020203" pitchFamily="34" charset="0"/>
                </a:rPr>
                <a:t>г. Тутаев</a:t>
              </a:r>
              <a:endParaRPr lang="ru-RU" sz="525" dirty="0">
                <a:solidFill>
                  <a:prstClr val="white">
                    <a:lumMod val="65000"/>
                  </a:prstClr>
                </a:solidFill>
                <a:latin typeface="Segoe UI Light" panose="020B0502040204020203" pitchFamily="34" charset="0"/>
                <a:ea typeface="Calibri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272" name="Рисунок 271" descr="Склад">
              <a:extLst>
                <a:ext uri="{FF2B5EF4-FFF2-40B4-BE49-F238E27FC236}">
                  <a16:creationId xmlns:a16="http://schemas.microsoft.com/office/drawing/2014/main" id="{24C20EC4-6085-452C-AED0-E01EDF175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44756" y="3629615"/>
              <a:ext cx="362155" cy="362155"/>
            </a:xfrm>
            <a:prstGeom prst="rect">
              <a:avLst/>
            </a:prstGeom>
          </p:spPr>
        </p:pic>
        <p:sp>
          <p:nvSpPr>
            <p:cNvPr id="273" name="Прямоугольник 272"/>
            <p:cNvSpPr/>
            <p:nvPr/>
          </p:nvSpPr>
          <p:spPr>
            <a:xfrm>
              <a:off x="4706911" y="3670333"/>
              <a:ext cx="2808768" cy="656407"/>
            </a:xfrm>
            <a:prstGeom prst="rect">
              <a:avLst/>
            </a:prstGeom>
          </p:spPr>
          <p:txBody>
            <a:bodyPr wrap="square" lIns="53204" tIns="26602" rIns="53204" bIns="26602">
              <a:spAutoFit/>
            </a:bodyPr>
            <a:lstStyle/>
            <a:p>
              <a:pPr defTabSz="531995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свободная площадь для сдачи в аренду</a:t>
              </a:r>
            </a:p>
            <a:p>
              <a:pPr defTabSz="531995"/>
              <a:r>
                <a:rPr lang="ru-RU" sz="105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2,7</a:t>
              </a:r>
              <a:r>
                <a:rPr lang="ru-RU" sz="9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тыс. м</a:t>
              </a:r>
              <a:r>
                <a:rPr lang="ru-RU" sz="900" baseline="300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74" name="Прямоугольник 273"/>
            <p:cNvSpPr/>
            <p:nvPr/>
          </p:nvSpPr>
          <p:spPr>
            <a:xfrm>
              <a:off x="4735099" y="4852474"/>
              <a:ext cx="2432320" cy="471741"/>
            </a:xfrm>
            <a:prstGeom prst="rect">
              <a:avLst/>
            </a:prstGeom>
          </p:spPr>
          <p:txBody>
            <a:bodyPr wrap="square" lIns="53204" tIns="26602" rIns="53204" bIns="26602">
              <a:spAutoFit/>
            </a:bodyPr>
            <a:lstStyle/>
            <a:p>
              <a:pPr defTabSz="531995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допустимый класс опасности производств </a:t>
              </a:r>
              <a:r>
                <a:rPr lang="ru-RU" sz="9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– </a:t>
              </a:r>
              <a:r>
                <a:rPr lang="en-US" sz="105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IV</a:t>
              </a:r>
              <a:endParaRPr lang="ru-RU" sz="1050" baseline="30000" dirty="0">
                <a:solidFill>
                  <a:srgbClr val="891A1C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275" name="Picture 2" descr="C:\Users\lebedevate\Desktop\Презентации\Icons Maps\Icons_3\h.png">
              <a:extLst>
                <a:ext uri="{FF2B5EF4-FFF2-40B4-BE49-F238E27FC236}">
                  <a16:creationId xmlns:a16="http://schemas.microsoft.com/office/drawing/2014/main" id="{3DD12C3C-08B2-44AB-9359-D90C9CDF2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346" y="4920070"/>
              <a:ext cx="356969" cy="336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" name="Picture 5" descr="D:\Проекты\_ЯО\2017_07_04 РЦИ\work\coins.png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 l="13429" t="7135" r="12861" b="20506"/>
            <a:stretch>
              <a:fillRect/>
            </a:stretch>
          </p:blipFill>
          <p:spPr bwMode="auto">
            <a:xfrm flipH="1">
              <a:off x="4338346" y="4338547"/>
              <a:ext cx="325596" cy="319626"/>
            </a:xfrm>
            <a:prstGeom prst="rect">
              <a:avLst/>
            </a:prstGeom>
            <a:noFill/>
          </p:spPr>
        </p:pic>
        <p:sp>
          <p:nvSpPr>
            <p:cNvPr id="284" name="Прямоугольник 283"/>
            <p:cNvSpPr/>
            <p:nvPr/>
          </p:nvSpPr>
          <p:spPr>
            <a:xfrm>
              <a:off x="4727023" y="4160747"/>
              <a:ext cx="3111886" cy="748740"/>
            </a:xfrm>
            <a:prstGeom prst="rect">
              <a:avLst/>
            </a:prstGeom>
          </p:spPr>
          <p:txBody>
            <a:bodyPr wrap="square" lIns="53204" tIns="26602" rIns="53204" bIns="26602">
              <a:spAutoFit/>
            </a:bodyPr>
            <a:lstStyle/>
            <a:p>
              <a:pPr defTabSz="531995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средняя стоимость аренды: </a:t>
              </a:r>
            </a:p>
            <a:p>
              <a:pPr defTabSz="531995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• производственные площади </a:t>
              </a:r>
              <a:r>
                <a:rPr lang="ru-RU" sz="900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</a:t>
              </a: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9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150 руб./м</a:t>
              </a:r>
              <a:r>
                <a:rPr lang="ru-RU" sz="900" baseline="300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  <a:p>
              <a:pPr defTabSz="531995"/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• офисные помещения </a:t>
              </a:r>
              <a:r>
                <a:rPr lang="ru-RU" sz="900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от</a:t>
              </a:r>
              <a:r>
                <a:rPr 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ru-RU" sz="9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200 руб./м</a:t>
              </a:r>
              <a:r>
                <a:rPr lang="ru-RU" sz="900" baseline="30000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  <a:p>
              <a:pPr defTabSz="531995"/>
              <a:endParaRPr lang="ru-RU" sz="900" baseline="30000" dirty="0">
                <a:solidFill>
                  <a:srgbClr val="9C674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70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5221819" y="4115379"/>
            <a:ext cx="2391198" cy="844251"/>
            <a:chOff x="552712" y="2427734"/>
            <a:chExt cx="3188264" cy="112566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52712" y="2601743"/>
              <a:ext cx="3188264" cy="951659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952" tIns="31476" rIns="62952" bIns="31476" rtlCol="0" anchor="ctr"/>
            <a:lstStyle/>
            <a:p>
              <a:pPr algn="just" defTabSz="685800"/>
              <a:endParaRPr lang="ru-RU" sz="13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" name="Прямоугольник 26"/>
            <p:cNvSpPr>
              <a:spLocks noChangeArrowheads="1"/>
            </p:cNvSpPr>
            <p:nvPr/>
          </p:nvSpPr>
          <p:spPr bwMode="auto">
            <a:xfrm>
              <a:off x="1326731" y="2427734"/>
              <a:ext cx="1604339" cy="3001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62952" tIns="31476" rIns="62952" bIns="31476">
              <a:spAutoFit/>
            </a:bodyPr>
            <a:lstStyle/>
            <a:p>
              <a:pPr algn="ctr" defTabSz="685800"/>
              <a:r>
                <a:rPr lang="ru-RU" altLang="ru-RU" sz="105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КООПЕРАЦИЯ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236087" y="2776939"/>
              <a:ext cx="620491" cy="429465"/>
            </a:xfrm>
            <a:prstGeom prst="rect">
              <a:avLst/>
            </a:prstGeom>
          </p:spPr>
          <p:txBody>
            <a:bodyPr wrap="none" lIns="62952" tIns="31476" rIns="62952" bIns="31476">
              <a:spAutoFit/>
            </a:bodyPr>
            <a:lstStyle/>
            <a:p>
              <a:pPr algn="ctr" defTabSz="629532">
                <a:lnSpc>
                  <a:spcPct val="80000"/>
                </a:lnSpc>
              </a:pPr>
              <a:r>
                <a:rPr lang="ru-RU" sz="210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5,5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44323" y="2893929"/>
              <a:ext cx="990249" cy="269421"/>
            </a:xfrm>
            <a:prstGeom prst="rect">
              <a:avLst/>
            </a:prstGeom>
          </p:spPr>
          <p:txBody>
            <a:bodyPr wrap="none" lIns="62952" tIns="31476" rIns="62952" bIns="31476">
              <a:spAutoFit/>
            </a:bodyPr>
            <a:lstStyle/>
            <a:p>
              <a:pPr algn="ctr" defTabSz="629532">
                <a:lnSpc>
                  <a:spcPct val="80000"/>
                </a:lnSpc>
              </a:pPr>
              <a:r>
                <a:rPr lang="ru-RU" sz="1125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млрд руб.</a:t>
              </a:r>
              <a:endParaRPr lang="ru-RU" sz="1125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123728" y="3099314"/>
              <a:ext cx="1506959" cy="454088"/>
            </a:xfrm>
            <a:prstGeom prst="rect">
              <a:avLst/>
            </a:prstGeom>
          </p:spPr>
          <p:txBody>
            <a:bodyPr wrap="square" lIns="62952" tIns="31476" rIns="62952" bIns="31476">
              <a:spAutoFit/>
            </a:bodyPr>
            <a:lstStyle/>
            <a:p>
              <a:pPr algn="ctr" defTabSz="685800"/>
              <a:r>
                <a:rPr lang="ru-RU" altLang="ru-RU" sz="9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СУММА </a:t>
              </a:r>
            </a:p>
            <a:p>
              <a:pPr algn="ctr" defTabSz="685800"/>
              <a:r>
                <a:rPr lang="ru-RU" altLang="ru-RU" sz="9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КОНТРАКТОВ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89748" y="2788025"/>
              <a:ext cx="669648" cy="429465"/>
            </a:xfrm>
            <a:prstGeom prst="rect">
              <a:avLst/>
            </a:prstGeom>
          </p:spPr>
          <p:txBody>
            <a:bodyPr wrap="none" lIns="62952" tIns="31476" rIns="62952" bIns="31476">
              <a:spAutoFit/>
            </a:bodyPr>
            <a:lstStyle/>
            <a:p>
              <a:pPr algn="ctr" defTabSz="629532">
                <a:lnSpc>
                  <a:spcPct val="80000"/>
                </a:lnSpc>
              </a:pPr>
              <a:r>
                <a:rPr lang="ru-RU" sz="210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136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22555" y="3155193"/>
              <a:ext cx="1697521" cy="269421"/>
            </a:xfrm>
            <a:prstGeom prst="rect">
              <a:avLst/>
            </a:prstGeom>
          </p:spPr>
          <p:txBody>
            <a:bodyPr wrap="square" lIns="62952" tIns="31476" rIns="62952" bIns="31476">
              <a:spAutoFit/>
            </a:bodyPr>
            <a:lstStyle/>
            <a:p>
              <a:pPr algn="ctr" defTabSz="685800"/>
              <a:r>
                <a:rPr lang="ru-RU" altLang="ru-RU" sz="9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ПРЕДПРИЯТИЙ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42232" y="183643"/>
            <a:ext cx="709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Поддержка МСП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46208" y="622799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73"/>
          <p:cNvGrpSpPr/>
          <p:nvPr/>
        </p:nvGrpSpPr>
        <p:grpSpPr>
          <a:xfrm>
            <a:off x="292208" y="3300085"/>
            <a:ext cx="3699870" cy="1111035"/>
            <a:chOff x="4350557" y="1515168"/>
            <a:chExt cx="3892332" cy="1264642"/>
          </a:xfrm>
        </p:grpSpPr>
        <p:sp>
          <p:nvSpPr>
            <p:cNvPr id="75" name="Прямоугольник 33">
              <a:extLst>
                <a:ext uri="{FF2B5EF4-FFF2-40B4-BE49-F238E27FC236}">
                  <a16:creationId xmlns:a16="http://schemas.microsoft.com/office/drawing/2014/main" id="{0A7B6D84-084B-4E92-92FF-59686338A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557" y="1515168"/>
              <a:ext cx="3572035" cy="21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6496" tIns="23249" rIns="46496" bIns="23249">
              <a:spAutoFit/>
            </a:bodyPr>
            <a:lstStyle/>
            <a:p>
              <a:pPr algn="ctr" defTabSz="685800"/>
              <a:r>
                <a:rPr lang="ru-RU" altLang="ru-RU" sz="9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КОЛИЧЕСТВО ПОЛУЧАТЕЛЕЙ ПОДДЕРЖКИ</a:t>
              </a:r>
            </a:p>
          </p:txBody>
        </p:sp>
        <p:sp>
          <p:nvSpPr>
            <p:cNvPr id="76" name="Прямоугольник 86">
              <a:extLst>
                <a:ext uri="{FF2B5EF4-FFF2-40B4-BE49-F238E27FC236}">
                  <a16:creationId xmlns:a16="http://schemas.microsoft.com/office/drawing/2014/main" id="{C7F33E2D-5676-4EC9-8171-ABC943DE6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0521" y="1860201"/>
              <a:ext cx="1206054" cy="2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6505" tIns="23252" rIns="46505" bIns="23252">
              <a:spAutoFit/>
            </a:bodyPr>
            <a:lstStyle/>
            <a:p>
              <a:pPr algn="ctr" defTabSz="529678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2753</a:t>
              </a:r>
              <a:endParaRPr lang="ru-RU" sz="788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7" name="Прямоугольник 86">
              <a:extLst>
                <a:ext uri="{FF2B5EF4-FFF2-40B4-BE49-F238E27FC236}">
                  <a16:creationId xmlns:a16="http://schemas.microsoft.com/office/drawing/2014/main" id="{1FC2B977-87AC-4C8A-BECE-EAEA3977F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9955" y="1860201"/>
              <a:ext cx="908433" cy="2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6505" tIns="23252" rIns="46505" bIns="23252">
              <a:spAutoFit/>
            </a:bodyPr>
            <a:lstStyle/>
            <a:p>
              <a:pPr algn="ctr" defTabSz="529678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2757</a:t>
              </a:r>
              <a:endParaRPr lang="ru-RU" sz="788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8" name="Прямоугольник 86">
              <a:extLst>
                <a:ext uri="{FF2B5EF4-FFF2-40B4-BE49-F238E27FC236}">
                  <a16:creationId xmlns:a16="http://schemas.microsoft.com/office/drawing/2014/main" id="{DD6E62C9-F150-40C7-B711-DB2731DC1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473" y="1860678"/>
              <a:ext cx="648427" cy="2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6505" tIns="23252" rIns="46505" bIns="23252">
              <a:spAutoFit/>
            </a:bodyPr>
            <a:lstStyle/>
            <a:p>
              <a:pPr algn="ctr" defTabSz="529678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2841</a:t>
              </a:r>
              <a:endParaRPr lang="ru-RU" sz="788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79" name="Прямая со стрелкой 78">
              <a:extLst>
                <a:ext uri="{FF2B5EF4-FFF2-40B4-BE49-F238E27FC236}">
                  <a16:creationId xmlns:a16="http://schemas.microsoft.com/office/drawing/2014/main" id="{89219175-8C60-4538-9470-6EEFCC2176AF}"/>
                </a:ext>
              </a:extLst>
            </p:cNvPr>
            <p:cNvCxnSpPr>
              <a:cxnSpLocks/>
            </p:cNvCxnSpPr>
            <p:nvPr/>
          </p:nvCxnSpPr>
          <p:spPr>
            <a:xfrm>
              <a:off x="4522103" y="2302105"/>
              <a:ext cx="3444820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65965ABF-9951-4B1F-ADF2-76F43EED4CA7}"/>
                </a:ext>
              </a:extLst>
            </p:cNvPr>
            <p:cNvSpPr/>
            <p:nvPr/>
          </p:nvSpPr>
          <p:spPr>
            <a:xfrm>
              <a:off x="4539963" y="2387389"/>
              <a:ext cx="529146" cy="230010"/>
            </a:xfrm>
            <a:prstGeom prst="rect">
              <a:avLst/>
            </a:prstGeom>
            <a:noFill/>
          </p:spPr>
          <p:txBody>
            <a:bodyPr wrap="square" lIns="62958" tIns="31479" rIns="62958" bIns="31479">
              <a:spAutoFit/>
            </a:bodyPr>
            <a:lstStyle/>
            <a:p>
              <a:pPr algn="ctr" defTabSz="685800"/>
              <a:r>
                <a:rPr lang="ru-RU" sz="9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2019</a:t>
              </a: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B0A7BC68-1914-4723-B461-565F602E90BC}"/>
                </a:ext>
              </a:extLst>
            </p:cNvPr>
            <p:cNvSpPr/>
            <p:nvPr/>
          </p:nvSpPr>
          <p:spPr>
            <a:xfrm>
              <a:off x="5244618" y="2390522"/>
              <a:ext cx="529146" cy="230010"/>
            </a:xfrm>
            <a:prstGeom prst="rect">
              <a:avLst/>
            </a:prstGeom>
            <a:noFill/>
          </p:spPr>
          <p:txBody>
            <a:bodyPr wrap="square" lIns="62958" tIns="31479" rIns="62958" bIns="31479">
              <a:spAutoFit/>
            </a:bodyPr>
            <a:lstStyle/>
            <a:p>
              <a:pPr algn="ctr" defTabSz="685800"/>
              <a:r>
                <a:rPr lang="ru-RU" sz="9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2020</a:t>
              </a:r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E6561C27-A579-4D8C-9C22-617E531C0523}"/>
                </a:ext>
              </a:extLst>
            </p:cNvPr>
            <p:cNvSpPr/>
            <p:nvPr/>
          </p:nvSpPr>
          <p:spPr>
            <a:xfrm>
              <a:off x="5650601" y="2387387"/>
              <a:ext cx="1178426" cy="230010"/>
            </a:xfrm>
            <a:prstGeom prst="rect">
              <a:avLst/>
            </a:prstGeom>
            <a:noFill/>
          </p:spPr>
          <p:txBody>
            <a:bodyPr wrap="square" lIns="62958" tIns="31479" rIns="62958" bIns="31479">
              <a:spAutoFit/>
            </a:bodyPr>
            <a:lstStyle/>
            <a:p>
              <a:pPr algn="ctr" defTabSz="685800"/>
              <a:r>
                <a:rPr lang="ru-RU" sz="9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2021</a:t>
              </a: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E6561C27-A579-4D8C-9C22-617E531C0523}"/>
                </a:ext>
              </a:extLst>
            </p:cNvPr>
            <p:cNvSpPr/>
            <p:nvPr/>
          </p:nvSpPr>
          <p:spPr>
            <a:xfrm>
              <a:off x="6370681" y="2390522"/>
              <a:ext cx="1178426" cy="230010"/>
            </a:xfrm>
            <a:prstGeom prst="rect">
              <a:avLst/>
            </a:prstGeom>
            <a:noFill/>
          </p:spPr>
          <p:txBody>
            <a:bodyPr wrap="square" lIns="62958" tIns="31479" rIns="62958" bIns="31479">
              <a:spAutoFit/>
            </a:bodyPr>
            <a:lstStyle/>
            <a:p>
              <a:pPr algn="ctr" defTabSz="685800"/>
              <a:r>
                <a:rPr lang="ru-RU" sz="9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2022</a:t>
              </a:r>
            </a:p>
          </p:txBody>
        </p:sp>
        <p:sp>
          <p:nvSpPr>
            <p:cNvPr id="84" name="Прямоугольник 86">
              <a:extLst>
                <a:ext uri="{FF2B5EF4-FFF2-40B4-BE49-F238E27FC236}">
                  <a16:creationId xmlns:a16="http://schemas.microsoft.com/office/drawing/2014/main" id="{1FC2B977-87AC-4C8A-BECE-EAEA3977F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534" y="1856278"/>
              <a:ext cx="908433" cy="2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6505" tIns="23252" rIns="46505" bIns="23252">
              <a:spAutoFit/>
            </a:bodyPr>
            <a:lstStyle/>
            <a:p>
              <a:pPr algn="ctr" defTabSz="529678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2820</a:t>
              </a:r>
              <a:endParaRPr lang="ru-RU" sz="788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5" name="Овал 84"/>
            <p:cNvSpPr/>
            <p:nvPr/>
          </p:nvSpPr>
          <p:spPr>
            <a:xfrm>
              <a:off x="4744873" y="2244666"/>
              <a:ext cx="97700" cy="97700"/>
            </a:xfrm>
            <a:prstGeom prst="ellipse">
              <a:avLst/>
            </a:prstGeom>
            <a:pattFill prst="dkUpDiag">
              <a:fgClr>
                <a:srgbClr val="D8D8D8"/>
              </a:fgClr>
              <a:bgClr>
                <a:srgbClr val="FFFFFF"/>
              </a:bgClr>
            </a:patt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74467" tIns="37241" rIns="74467" bIns="37241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9437"/>
              <a:endParaRPr lang="ru-RU" sz="1725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5460341" y="2254629"/>
              <a:ext cx="97700" cy="97700"/>
            </a:xfrm>
            <a:prstGeom prst="ellipse">
              <a:avLst/>
            </a:prstGeom>
            <a:pattFill prst="dkUpDiag">
              <a:fgClr>
                <a:srgbClr val="D8D8D8"/>
              </a:fgClr>
              <a:bgClr>
                <a:srgbClr val="FFFFFF"/>
              </a:bgClr>
            </a:patt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74467" tIns="37241" rIns="74467" bIns="37241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9437"/>
              <a:endParaRPr lang="ru-RU" sz="1725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6185321" y="2244666"/>
              <a:ext cx="97700" cy="97700"/>
            </a:xfrm>
            <a:prstGeom prst="ellipse">
              <a:avLst/>
            </a:prstGeom>
            <a:pattFill prst="dkUpDiag">
              <a:fgClr>
                <a:srgbClr val="D8D8D8"/>
              </a:fgClr>
              <a:bgClr>
                <a:srgbClr val="FFFFFF"/>
              </a:bgClr>
            </a:patt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74467" tIns="37241" rIns="74467" bIns="37241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9437"/>
              <a:endParaRPr lang="ru-RU" sz="1725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6882719" y="2249257"/>
              <a:ext cx="97700" cy="97700"/>
            </a:xfrm>
            <a:prstGeom prst="ellipse">
              <a:avLst/>
            </a:prstGeom>
            <a:pattFill prst="dkUpDiag">
              <a:fgClr>
                <a:srgbClr val="D8D8D8"/>
              </a:fgClr>
              <a:bgClr>
                <a:srgbClr val="FFFFFF"/>
              </a:bgClr>
            </a:patt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74467" tIns="37241" rIns="74467" bIns="37241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9437"/>
              <a:endParaRPr lang="ru-RU" sz="1725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E6561C27-A579-4D8C-9C22-617E531C0523}"/>
                </a:ext>
              </a:extLst>
            </p:cNvPr>
            <p:cNvSpPr/>
            <p:nvPr/>
          </p:nvSpPr>
          <p:spPr>
            <a:xfrm>
              <a:off x="7064463" y="2392152"/>
              <a:ext cx="1178426" cy="387658"/>
            </a:xfrm>
            <a:prstGeom prst="rect">
              <a:avLst/>
            </a:prstGeom>
            <a:noFill/>
          </p:spPr>
          <p:txBody>
            <a:bodyPr wrap="square" lIns="62958" tIns="31479" rIns="62958" bIns="31479">
              <a:spAutoFit/>
            </a:bodyPr>
            <a:lstStyle/>
            <a:p>
              <a:pPr algn="ctr" defTabSz="685800"/>
              <a:r>
                <a:rPr lang="ru-RU" sz="9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2023</a:t>
              </a:r>
            </a:p>
            <a:p>
              <a:pPr algn="ctr" defTabSz="685800"/>
              <a:r>
                <a:rPr lang="ru-RU" sz="9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план</a:t>
              </a:r>
            </a:p>
          </p:txBody>
        </p:sp>
        <p:sp>
          <p:nvSpPr>
            <p:cNvPr id="90" name="Прямоугольник 86">
              <a:extLst>
                <a:ext uri="{FF2B5EF4-FFF2-40B4-BE49-F238E27FC236}">
                  <a16:creationId xmlns:a16="http://schemas.microsoft.com/office/drawing/2014/main" id="{1FC2B977-87AC-4C8A-BECE-EAEA3977F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316" y="1857908"/>
              <a:ext cx="908433" cy="289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6505" tIns="23252" rIns="46505" bIns="23252">
              <a:spAutoFit/>
            </a:bodyPr>
            <a:lstStyle/>
            <a:p>
              <a:pPr algn="ctr" defTabSz="529678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5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3649</a:t>
              </a:r>
              <a:endParaRPr lang="ru-RU" sz="788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1" name="Овал 90"/>
            <p:cNvSpPr/>
            <p:nvPr/>
          </p:nvSpPr>
          <p:spPr>
            <a:xfrm>
              <a:off x="7576501" y="2250887"/>
              <a:ext cx="97700" cy="97700"/>
            </a:xfrm>
            <a:prstGeom prst="ellipse">
              <a:avLst/>
            </a:prstGeom>
            <a:pattFill prst="dkUpDiag">
              <a:fgClr>
                <a:srgbClr val="D8D8D8"/>
              </a:fgClr>
              <a:bgClr>
                <a:srgbClr val="FFFFFF"/>
              </a:bgClr>
            </a:patt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74467" tIns="37241" rIns="74467" bIns="37241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9437"/>
              <a:endParaRPr lang="ru-RU" sz="1725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5146974" y="2756958"/>
            <a:ext cx="2391198" cy="844251"/>
            <a:chOff x="552712" y="2427734"/>
            <a:chExt cx="3188264" cy="1125668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552712" y="2601743"/>
              <a:ext cx="3188264" cy="951659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952" tIns="31476" rIns="62952" bIns="31476" rtlCol="0" anchor="ctr"/>
            <a:lstStyle/>
            <a:p>
              <a:pPr algn="just" defTabSz="685800"/>
              <a:endParaRPr lang="ru-RU" sz="13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4" name="Прямоугольник 26"/>
            <p:cNvSpPr>
              <a:spLocks noChangeArrowheads="1"/>
            </p:cNvSpPr>
            <p:nvPr/>
          </p:nvSpPr>
          <p:spPr bwMode="auto">
            <a:xfrm>
              <a:off x="1326731" y="2427734"/>
              <a:ext cx="1604339" cy="3001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62952" tIns="31476" rIns="62952" bIns="31476">
              <a:spAutoFit/>
            </a:bodyPr>
            <a:lstStyle/>
            <a:p>
              <a:pPr algn="ctr" defTabSz="685800"/>
              <a:r>
                <a:rPr lang="ru-RU" altLang="ru-RU" sz="1050" b="1" dirty="0">
                  <a:solidFill>
                    <a:srgbClr val="F9B2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ИНЖИНИРИНГ</a:t>
              </a: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425032" y="2774585"/>
              <a:ext cx="1353597" cy="429465"/>
            </a:xfrm>
            <a:prstGeom prst="rect">
              <a:avLst/>
            </a:prstGeom>
          </p:spPr>
          <p:txBody>
            <a:bodyPr wrap="none" lIns="62952" tIns="31476" rIns="62952" bIns="31476">
              <a:spAutoFit/>
            </a:bodyPr>
            <a:lstStyle/>
            <a:p>
              <a:pPr algn="ctr" defTabSz="629532">
                <a:lnSpc>
                  <a:spcPct val="80000"/>
                </a:lnSpc>
              </a:pPr>
              <a:r>
                <a:rPr lang="ru-RU" sz="105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БОЛЕЕ</a:t>
              </a:r>
              <a:r>
                <a:rPr lang="ru-RU" sz="210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 550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253069" y="3144107"/>
              <a:ext cx="1697521" cy="269421"/>
            </a:xfrm>
            <a:prstGeom prst="rect">
              <a:avLst/>
            </a:prstGeom>
          </p:spPr>
          <p:txBody>
            <a:bodyPr wrap="square" lIns="62952" tIns="31476" rIns="62952" bIns="31476">
              <a:spAutoFit/>
            </a:bodyPr>
            <a:lstStyle/>
            <a:p>
              <a:pPr algn="ctr" defTabSz="685800"/>
              <a:r>
                <a:rPr lang="ru-RU" altLang="ru-RU" sz="9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УСЛУГ</a:t>
              </a: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732698" y="1399138"/>
            <a:ext cx="2391198" cy="1494485"/>
            <a:chOff x="552712" y="1836698"/>
            <a:chExt cx="3188264" cy="1992647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552712" y="2601743"/>
              <a:ext cx="3188264" cy="1227602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952" tIns="31476" rIns="62952" bIns="31476" rtlCol="0" anchor="ctr"/>
            <a:lstStyle/>
            <a:p>
              <a:pPr algn="just" defTabSz="685800"/>
              <a:endParaRPr lang="ru-RU" sz="13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3" name="Прямоугольник 26"/>
            <p:cNvSpPr>
              <a:spLocks noChangeArrowheads="1"/>
            </p:cNvSpPr>
            <p:nvPr/>
          </p:nvSpPr>
          <p:spPr bwMode="auto">
            <a:xfrm>
              <a:off x="1326731" y="2427734"/>
              <a:ext cx="1604339" cy="3001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62952" tIns="31476" rIns="62952" bIns="31476">
              <a:spAutoFit/>
            </a:bodyPr>
            <a:lstStyle/>
            <a:p>
              <a:pPr algn="ctr" defTabSz="685800"/>
              <a:r>
                <a:rPr lang="ru-RU" altLang="ru-RU" sz="105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ЗА 5 ЛЕТ</a:t>
              </a: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1590571" y="2777107"/>
              <a:ext cx="960328" cy="429465"/>
            </a:xfrm>
            <a:prstGeom prst="rect">
              <a:avLst/>
            </a:prstGeom>
          </p:spPr>
          <p:txBody>
            <a:bodyPr wrap="none" lIns="62952" tIns="31476" rIns="62952" bIns="31476">
              <a:spAutoFit/>
            </a:bodyPr>
            <a:lstStyle/>
            <a:p>
              <a:pPr algn="ctr" defTabSz="629532">
                <a:lnSpc>
                  <a:spcPct val="80000"/>
                </a:lnSpc>
              </a:pPr>
              <a:r>
                <a:rPr lang="ru-RU" sz="210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16 </a:t>
              </a:r>
              <a:r>
                <a:rPr lang="ru-RU" sz="105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ТЫС.</a:t>
              </a:r>
              <a:endParaRPr lang="ru-RU" sz="210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1233549" y="3148489"/>
              <a:ext cx="1697521" cy="638753"/>
            </a:xfrm>
            <a:prstGeom prst="rect">
              <a:avLst/>
            </a:prstGeom>
          </p:spPr>
          <p:txBody>
            <a:bodyPr wrap="square" lIns="62952" tIns="31476" rIns="62952" bIns="31476">
              <a:spAutoFit/>
            </a:bodyPr>
            <a:lstStyle/>
            <a:p>
              <a:pPr algn="ctr" defTabSz="685800"/>
              <a:r>
                <a:rPr lang="ru-RU" altLang="ru-RU" sz="9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СУБЪЕКТОВ МСП ПОЛУЧИЛИ ПОДДЕРЖКУ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1187694" y="1836698"/>
              <a:ext cx="1872068" cy="551843"/>
            </a:xfrm>
            <a:prstGeom prst="rect">
              <a:avLst/>
            </a:prstGeom>
            <a:solidFill>
              <a:srgbClr val="FAC566"/>
            </a:solidFill>
          </p:spPr>
          <p:txBody>
            <a:bodyPr wrap="square" lIns="61545" tIns="30773" rIns="61545" bIns="30773" anchor="ctr">
              <a:noAutofit/>
            </a:bodyPr>
            <a:lstStyle/>
            <a:p>
              <a:pPr algn="ctr" defTabSz="685800">
                <a:lnSpc>
                  <a:spcPct val="80000"/>
                </a:lnSpc>
              </a:pPr>
              <a:r>
                <a:rPr lang="ru-RU" sz="825" b="1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ЦЕНТР «МОЙ БИЗНЕС»</a:t>
              </a: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3721474" y="1554679"/>
            <a:ext cx="2417407" cy="591702"/>
            <a:chOff x="548855" y="2495522"/>
            <a:chExt cx="3223209" cy="788936"/>
          </a:xfrm>
        </p:grpSpPr>
        <p:sp>
          <p:nvSpPr>
            <p:cNvPr id="110" name="Прямоугольник 109"/>
            <p:cNvSpPr/>
            <p:nvPr/>
          </p:nvSpPr>
          <p:spPr>
            <a:xfrm>
              <a:off x="552712" y="2601743"/>
              <a:ext cx="3188264" cy="682715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952" tIns="31476" rIns="62952" bIns="31476" rtlCol="0" anchor="ctr"/>
            <a:lstStyle/>
            <a:p>
              <a:pPr algn="just" defTabSz="685800"/>
              <a:endParaRPr lang="ru-RU" sz="13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1" name="Прямоугольник 26"/>
            <p:cNvSpPr>
              <a:spLocks noChangeArrowheads="1"/>
            </p:cNvSpPr>
            <p:nvPr/>
          </p:nvSpPr>
          <p:spPr bwMode="auto">
            <a:xfrm>
              <a:off x="1312961" y="2495522"/>
              <a:ext cx="1604339" cy="2571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62952" tIns="31476" rIns="62952" bIns="31476">
              <a:spAutoFit/>
            </a:bodyPr>
            <a:lstStyle/>
            <a:p>
              <a:pPr algn="ctr" defTabSz="685800">
                <a:lnSpc>
                  <a:spcPct val="80000"/>
                </a:lnSpc>
              </a:pPr>
              <a:r>
                <a:rPr lang="ru-RU" sz="105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ЗАЙМЫ</a:t>
              </a: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2576631" y="2763605"/>
              <a:ext cx="1195433" cy="429465"/>
            </a:xfrm>
            <a:prstGeom prst="rect">
              <a:avLst/>
            </a:prstGeom>
          </p:spPr>
          <p:txBody>
            <a:bodyPr wrap="none" lIns="62952" tIns="31476" rIns="62952" bIns="31476">
              <a:spAutoFit/>
            </a:bodyPr>
            <a:lstStyle/>
            <a:p>
              <a:pPr algn="ctr" defTabSz="629532">
                <a:lnSpc>
                  <a:spcPct val="80000"/>
                </a:lnSpc>
              </a:pPr>
              <a:r>
                <a:rPr lang="ru-RU" sz="210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2 </a:t>
              </a:r>
              <a:r>
                <a:rPr lang="ru-RU" sz="90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МЛРД РУБ.</a:t>
              </a: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548855" y="2750553"/>
              <a:ext cx="2140137" cy="429465"/>
            </a:xfrm>
            <a:prstGeom prst="rect">
              <a:avLst/>
            </a:prstGeom>
          </p:spPr>
          <p:txBody>
            <a:bodyPr wrap="none" lIns="62952" tIns="31476" rIns="62952" bIns="31476">
              <a:spAutoFit/>
            </a:bodyPr>
            <a:lstStyle/>
            <a:p>
              <a:pPr algn="ctr" defTabSz="629532">
                <a:lnSpc>
                  <a:spcPct val="80000"/>
                </a:lnSpc>
              </a:pPr>
              <a:r>
                <a:rPr lang="ru-RU" sz="9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БОЛЕЕ</a:t>
              </a:r>
              <a:r>
                <a:rPr lang="ru-RU" sz="210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 1 </a:t>
              </a:r>
              <a:r>
                <a:rPr lang="ru-RU" sz="105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ТЫС. </a:t>
              </a:r>
              <a:r>
                <a:rPr lang="ru-RU" sz="9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НА СУММУ</a:t>
              </a: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6339479" y="1554679"/>
            <a:ext cx="2538085" cy="591702"/>
            <a:chOff x="468103" y="2495522"/>
            <a:chExt cx="3384113" cy="788936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552712" y="2601743"/>
              <a:ext cx="3188264" cy="682715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952" tIns="31476" rIns="62952" bIns="31476" rtlCol="0" anchor="ctr"/>
            <a:lstStyle/>
            <a:p>
              <a:pPr algn="just" defTabSz="685800"/>
              <a:endParaRPr lang="ru-RU" sz="13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9" name="Прямоугольник 26"/>
            <p:cNvSpPr>
              <a:spLocks noChangeArrowheads="1"/>
            </p:cNvSpPr>
            <p:nvPr/>
          </p:nvSpPr>
          <p:spPr bwMode="auto">
            <a:xfrm>
              <a:off x="1292156" y="2495522"/>
              <a:ext cx="1691969" cy="2571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62952" tIns="31476" rIns="62952" bIns="31476">
              <a:spAutoFit/>
            </a:bodyPr>
            <a:lstStyle/>
            <a:p>
              <a:pPr algn="ctr" defTabSz="685800">
                <a:lnSpc>
                  <a:spcPct val="80000"/>
                </a:lnSpc>
              </a:pPr>
              <a:r>
                <a:rPr lang="ru-RU" sz="105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ПОРУЧИТЕЛЬСТВА</a:t>
              </a: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2496481" y="2763605"/>
              <a:ext cx="1355735" cy="429465"/>
            </a:xfrm>
            <a:prstGeom prst="rect">
              <a:avLst/>
            </a:prstGeom>
          </p:spPr>
          <p:txBody>
            <a:bodyPr wrap="none" lIns="62952" tIns="31476" rIns="62952" bIns="31476">
              <a:spAutoFit/>
            </a:bodyPr>
            <a:lstStyle/>
            <a:p>
              <a:pPr algn="ctr" defTabSz="629532">
                <a:lnSpc>
                  <a:spcPct val="80000"/>
                </a:lnSpc>
              </a:pPr>
              <a:r>
                <a:rPr lang="ru-RU" sz="210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2,7</a:t>
              </a:r>
              <a:r>
                <a:rPr lang="ru-RU" sz="90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МЛРД РУБ.</a:t>
              </a: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468103" y="2758449"/>
              <a:ext cx="2142275" cy="429465"/>
            </a:xfrm>
            <a:prstGeom prst="rect">
              <a:avLst/>
            </a:prstGeom>
          </p:spPr>
          <p:txBody>
            <a:bodyPr wrap="none" lIns="62952" tIns="31476" rIns="62952" bIns="31476">
              <a:spAutoFit/>
            </a:bodyPr>
            <a:lstStyle/>
            <a:p>
              <a:pPr algn="ctr" defTabSz="629532">
                <a:lnSpc>
                  <a:spcPct val="80000"/>
                </a:lnSpc>
              </a:pPr>
              <a:r>
                <a:rPr lang="ru-RU" sz="9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БОЛЕЕ</a:t>
              </a:r>
              <a:r>
                <a:rPr lang="ru-RU" sz="210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 280 </a:t>
              </a:r>
              <a:r>
                <a:rPr lang="ru-RU" sz="9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НА СУММУ</a:t>
              </a:r>
            </a:p>
          </p:txBody>
        </p:sp>
      </p:grpSp>
      <p:sp>
        <p:nvSpPr>
          <p:cNvPr id="123" name="Прямоугольник 122"/>
          <p:cNvSpPr/>
          <p:nvPr/>
        </p:nvSpPr>
        <p:spPr>
          <a:xfrm>
            <a:off x="5526692" y="752731"/>
            <a:ext cx="1404051" cy="413882"/>
          </a:xfrm>
          <a:prstGeom prst="rect">
            <a:avLst/>
          </a:prstGeom>
          <a:solidFill>
            <a:srgbClr val="FAC566"/>
          </a:solidFill>
        </p:spPr>
        <p:txBody>
          <a:bodyPr wrap="square" lIns="61545" tIns="30773" rIns="61545" bIns="30773" anchor="ctr">
            <a:noAutofit/>
          </a:bodyPr>
          <a:lstStyle/>
          <a:p>
            <a:pPr algn="ctr" defTabSz="685800">
              <a:lnSpc>
                <a:spcPct val="80000"/>
              </a:lnSpc>
            </a:pPr>
            <a:r>
              <a:rPr lang="ru-RU" sz="825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5 ЛЕТ</a:t>
            </a: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09" y="1232641"/>
            <a:ext cx="1406797" cy="306221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039" y="2264259"/>
            <a:ext cx="921546" cy="440707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07" y="756616"/>
            <a:ext cx="1421983" cy="565813"/>
          </a:xfrm>
          <a:prstGeom prst="rect">
            <a:avLst/>
          </a:prstGeom>
        </p:spPr>
      </p:pic>
      <p:sp>
        <p:nvSpPr>
          <p:cNvPr id="129" name="Прямоугольник 128"/>
          <p:cNvSpPr>
            <a:spLocks noChangeArrowheads="1"/>
          </p:cNvSpPr>
          <p:nvPr/>
        </p:nvSpPr>
        <p:spPr bwMode="auto">
          <a:xfrm>
            <a:off x="5592769" y="3741663"/>
            <a:ext cx="2075407" cy="34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952" tIns="31476" rIns="62952" bIns="31476">
            <a:spAutoFit/>
          </a:bodyPr>
          <a:lstStyle/>
          <a:p>
            <a:pPr algn="ctr" defTabSz="685800">
              <a:defRPr/>
            </a:pPr>
            <a:r>
              <a:rPr lang="ru-RU" altLang="ru-RU" sz="9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КООРДИНАЦИОННЫЙ СОВЕТ ПО ПРОИЗВОДСТВЕННОЙ КООПЕРАЦИИ</a:t>
            </a:r>
          </a:p>
        </p:txBody>
      </p:sp>
      <p:grpSp>
        <p:nvGrpSpPr>
          <p:cNvPr id="134" name="Группа 133"/>
          <p:cNvGrpSpPr/>
          <p:nvPr/>
        </p:nvGrpSpPr>
        <p:grpSpPr>
          <a:xfrm>
            <a:off x="5191897" y="3696556"/>
            <a:ext cx="420329" cy="420329"/>
            <a:chOff x="6970777" y="4948651"/>
            <a:chExt cx="560439" cy="560439"/>
          </a:xfrm>
        </p:grpSpPr>
        <p:sp>
          <p:nvSpPr>
            <p:cNvPr id="132" name="Овал 131"/>
            <p:cNvSpPr/>
            <p:nvPr/>
          </p:nvSpPr>
          <p:spPr>
            <a:xfrm>
              <a:off x="6970777" y="4948651"/>
              <a:ext cx="560439" cy="560439"/>
            </a:xfrm>
            <a:prstGeom prst="ellipse">
              <a:avLst/>
            </a:prstGeom>
            <a:solidFill>
              <a:srgbClr val="FAC5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33" name="Picture 5" descr="D:\Проекты\меры поддержки пром-ти\work\handshake-outline.pn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lum bright="40000"/>
            </a:blip>
            <a:stretch>
              <a:fillRect/>
            </a:stretch>
          </p:blipFill>
          <p:spPr bwMode="auto">
            <a:xfrm>
              <a:off x="7077399" y="5069702"/>
              <a:ext cx="347193" cy="34719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356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единительная линия 49"/>
          <p:cNvCxnSpPr/>
          <p:nvPr/>
        </p:nvCxnSpPr>
        <p:spPr>
          <a:xfrm>
            <a:off x="893710" y="699542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39203" y="164380"/>
            <a:ext cx="709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Поддержка экспортеров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1150" y="862075"/>
            <a:ext cx="40145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Segoe UI Light" panose="020B0502040204020203" pitchFamily="34" charset="0"/>
              </a:rPr>
              <a:t>Программы Центра экспорта Ярославской области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214523" y="798348"/>
            <a:ext cx="0" cy="366474"/>
          </a:xfrm>
          <a:prstGeom prst="line">
            <a:avLst/>
          </a:prstGeom>
          <a:ln w="31750">
            <a:solidFill>
              <a:srgbClr val="FAC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14524" y="1247937"/>
            <a:ext cx="2372618" cy="319523"/>
          </a:xfrm>
          <a:prstGeom prst="rect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10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МЕРЫ ПОДДЕРЖКИ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5254867" y="2331581"/>
            <a:ext cx="3203133" cy="1348167"/>
            <a:chOff x="552711" y="1811723"/>
            <a:chExt cx="4270843" cy="1797557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552711" y="2601743"/>
              <a:ext cx="4270309" cy="951659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952" tIns="31476" rIns="62952" bIns="31476" rtlCol="0" anchor="ctr"/>
            <a:lstStyle/>
            <a:p>
              <a:pPr algn="just" defTabSz="685800"/>
              <a:endParaRPr lang="ru-RU" sz="13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6" name="Прямоугольник 26"/>
            <p:cNvSpPr>
              <a:spLocks noChangeArrowheads="1"/>
            </p:cNvSpPr>
            <p:nvPr/>
          </p:nvSpPr>
          <p:spPr bwMode="auto">
            <a:xfrm>
              <a:off x="1829032" y="2444668"/>
              <a:ext cx="1604339" cy="3001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62952" tIns="31476" rIns="62952" bIns="31476">
              <a:spAutoFit/>
            </a:bodyPr>
            <a:lstStyle/>
            <a:p>
              <a:pPr algn="ctr" defTabSz="685800"/>
              <a:r>
                <a:rPr lang="ru-RU" altLang="ru-RU" sz="105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УЧАСТНИКИ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2265598" y="2805749"/>
              <a:ext cx="1223219" cy="429465"/>
            </a:xfrm>
            <a:prstGeom prst="rect">
              <a:avLst/>
            </a:prstGeom>
          </p:spPr>
          <p:txBody>
            <a:bodyPr wrap="none" lIns="62952" tIns="31476" rIns="62952" bIns="31476">
              <a:spAutoFit/>
            </a:bodyPr>
            <a:lstStyle/>
            <a:p>
              <a:pPr algn="ctr" defTabSz="629532">
                <a:lnSpc>
                  <a:spcPct val="80000"/>
                </a:lnSpc>
              </a:pPr>
              <a:r>
                <a:rPr lang="ru-RU" sz="9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БОЛЕЕ</a:t>
              </a:r>
              <a:r>
                <a:rPr lang="ru-RU" sz="210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 100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3373777" y="2885770"/>
              <a:ext cx="1449777" cy="269421"/>
            </a:xfrm>
            <a:prstGeom prst="rect">
              <a:avLst/>
            </a:prstGeom>
          </p:spPr>
          <p:txBody>
            <a:bodyPr wrap="none" lIns="62952" tIns="31476" rIns="62952" bIns="31476">
              <a:spAutoFit/>
            </a:bodyPr>
            <a:lstStyle/>
            <a:p>
              <a:pPr algn="ctr" defTabSz="629532">
                <a:lnSpc>
                  <a:spcPct val="80000"/>
                </a:lnSpc>
              </a:pPr>
              <a:r>
                <a:rPr lang="ru-RU" sz="1125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млн долл. США</a:t>
              </a:r>
              <a:endParaRPr lang="ru-RU" sz="1125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687865" y="3127253"/>
              <a:ext cx="1506958" cy="454088"/>
            </a:xfrm>
            <a:prstGeom prst="rect">
              <a:avLst/>
            </a:prstGeom>
          </p:spPr>
          <p:txBody>
            <a:bodyPr wrap="square" lIns="62952" tIns="31476" rIns="62952" bIns="31476">
              <a:spAutoFit/>
            </a:bodyPr>
            <a:lstStyle/>
            <a:p>
              <a:pPr algn="ctr" defTabSz="685800"/>
              <a:r>
                <a:rPr lang="ru-RU" altLang="ru-RU" sz="9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СУММА </a:t>
              </a:r>
            </a:p>
            <a:p>
              <a:pPr algn="ctr" defTabSz="685800"/>
              <a:r>
                <a:rPr lang="ru-RU" altLang="ru-RU" sz="9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КОНТРАКТОВ</a:t>
              </a: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784110" y="2788023"/>
              <a:ext cx="1280928" cy="429465"/>
            </a:xfrm>
            <a:prstGeom prst="rect">
              <a:avLst/>
            </a:prstGeom>
          </p:spPr>
          <p:txBody>
            <a:bodyPr wrap="none" lIns="62952" tIns="31476" rIns="62952" bIns="31476">
              <a:spAutoFit/>
            </a:bodyPr>
            <a:lstStyle/>
            <a:p>
              <a:pPr algn="ctr" defTabSz="629532">
                <a:lnSpc>
                  <a:spcPct val="80000"/>
                </a:lnSpc>
              </a:pPr>
              <a:r>
                <a:rPr lang="ru-RU" sz="9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БОЛЕЕ</a:t>
              </a:r>
              <a:r>
                <a:rPr lang="ru-RU" sz="210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 800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22555" y="3155192"/>
              <a:ext cx="1697521" cy="454088"/>
            </a:xfrm>
            <a:prstGeom prst="rect">
              <a:avLst/>
            </a:prstGeom>
          </p:spPr>
          <p:txBody>
            <a:bodyPr wrap="square" lIns="62952" tIns="31476" rIns="62952" bIns="31476">
              <a:spAutoFit/>
            </a:bodyPr>
            <a:lstStyle/>
            <a:p>
              <a:pPr algn="ctr" defTabSz="685800"/>
              <a:r>
                <a:rPr lang="ru-RU" altLang="ru-RU" sz="9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ЭКСПОРТНЫХ КОНТРАКТОВ</a:t>
              </a: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695167" y="1811723"/>
              <a:ext cx="1872068" cy="551843"/>
            </a:xfrm>
            <a:prstGeom prst="rect">
              <a:avLst/>
            </a:prstGeom>
            <a:solidFill>
              <a:srgbClr val="FAC566"/>
            </a:solidFill>
          </p:spPr>
          <p:txBody>
            <a:bodyPr wrap="square" lIns="61545" tIns="30773" rIns="61545" bIns="30773" anchor="ctr">
              <a:noAutofit/>
            </a:bodyPr>
            <a:lstStyle/>
            <a:p>
              <a:pPr algn="ctr" defTabSz="685800">
                <a:lnSpc>
                  <a:spcPct val="80000"/>
                </a:lnSpc>
              </a:pPr>
              <a:r>
                <a:rPr lang="ru-RU" sz="825" b="1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ЗА 5 ЛЕТ</a:t>
              </a:r>
            </a:p>
          </p:txBody>
        </p:sp>
      </p:grpSp>
      <p:pic>
        <p:nvPicPr>
          <p:cNvPr id="75" name="Рисунок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68" y="1244067"/>
            <a:ext cx="2582729" cy="7708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6011" y="1805524"/>
            <a:ext cx="5237195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ü"/>
            </a:pPr>
            <a:endParaRPr lang="ru-RU" sz="12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Сопровождение экспортного контракта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Поиск иностранного покупателя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Международные бизнес-миссии и </a:t>
            </a:r>
            <a:r>
              <a:rPr lang="ru-RU" sz="1050" dirty="0" err="1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выставочно</a:t>
            </a:r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-ярморочные мероприятия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Выход на электронные торговые площадки (включая временное хранение продукции за рубежом)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Консультационные услуги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Обучающие мероприятия по темам ВЭД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endParaRPr lang="ru-RU" sz="12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685800"/>
            <a:endParaRPr lang="ru-RU" sz="12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endParaRPr lang="ru-RU" sz="12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Содействие сертификации и оформлении товарного знака за рубежом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Маркетинговые исследования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Транспортировка продукции</a:t>
            </a:r>
          </a:p>
          <a:p>
            <a:pPr marL="214313" indent="-214313" defTabSz="68580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Акселерация (комплексная обучающая программа по выходу на экспорт)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61D3F99-DEE8-94DA-8E8E-D93408A1C55D}"/>
              </a:ext>
            </a:extLst>
          </p:cNvPr>
          <p:cNvSpPr/>
          <p:nvPr/>
        </p:nvSpPr>
        <p:spPr>
          <a:xfrm>
            <a:off x="214523" y="1681761"/>
            <a:ext cx="1554118" cy="292291"/>
          </a:xfrm>
          <a:prstGeom prst="rect">
            <a:avLst/>
          </a:prstGeom>
          <a:solidFill>
            <a:srgbClr val="FAC566"/>
          </a:solidFill>
        </p:spPr>
        <p:txBody>
          <a:bodyPr wrap="square" lIns="61545" tIns="30773" rIns="61545" bIns="30773" anchor="ctr">
            <a:noAutofit/>
          </a:bodyPr>
          <a:lstStyle/>
          <a:p>
            <a:pPr algn="ctr" defTabSz="685800">
              <a:lnSpc>
                <a:spcPct val="80000"/>
              </a:lnSpc>
            </a:pPr>
            <a:r>
              <a:rPr lang="ru-RU" sz="825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Бесплатно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5EC5AD-2A36-B203-6841-AF6CAC861F1C}"/>
              </a:ext>
            </a:extLst>
          </p:cNvPr>
          <p:cNvSpPr/>
          <p:nvPr/>
        </p:nvSpPr>
        <p:spPr>
          <a:xfrm>
            <a:off x="214523" y="3178964"/>
            <a:ext cx="1487492" cy="413882"/>
          </a:xfrm>
          <a:prstGeom prst="rect">
            <a:avLst/>
          </a:prstGeom>
          <a:solidFill>
            <a:srgbClr val="FAC566"/>
          </a:solidFill>
        </p:spPr>
        <p:txBody>
          <a:bodyPr wrap="square" lIns="61545" tIns="30773" rIns="61545" bIns="30773" anchor="ctr">
            <a:noAutofit/>
          </a:bodyPr>
          <a:lstStyle/>
          <a:p>
            <a:pPr algn="ctr" defTabSz="685800">
              <a:lnSpc>
                <a:spcPct val="80000"/>
              </a:lnSpc>
            </a:pPr>
            <a:r>
              <a:rPr lang="ru-RU" sz="825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условиях софинансирования (до 80%)</a:t>
            </a:r>
          </a:p>
        </p:txBody>
      </p:sp>
    </p:spTree>
    <p:extLst>
      <p:ext uri="{BB962C8B-B14F-4D97-AF65-F5344CB8AC3E}">
        <p14:creationId xmlns:p14="http://schemas.microsoft.com/office/powerpoint/2010/main" val="25586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901342" y="622799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1" y="411117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5886" y="184218"/>
            <a:ext cx="779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Комбинирование мер поддержки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151601" y="1145425"/>
            <a:ext cx="7814430" cy="448154"/>
            <a:chOff x="558048" y="1547886"/>
            <a:chExt cx="10419240" cy="597538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03330" y="1547886"/>
              <a:ext cx="10373958" cy="597538"/>
              <a:chOff x="603330" y="1547886"/>
              <a:chExt cx="10373958" cy="597538"/>
            </a:xfrm>
          </p:grpSpPr>
          <p:sp>
            <p:nvSpPr>
              <p:cNvPr id="39" name="object 10"/>
              <p:cNvSpPr/>
              <p:nvPr/>
            </p:nvSpPr>
            <p:spPr>
              <a:xfrm>
                <a:off x="4897465" y="1547886"/>
                <a:ext cx="1990399" cy="597538"/>
              </a:xfrm>
              <a:custGeom>
                <a:avLst/>
                <a:gdLst/>
                <a:ahLst/>
                <a:cxnLst/>
                <a:rect l="l" t="t" r="r" b="b"/>
                <a:pathLst>
                  <a:path w="713739" h="72390">
                    <a:moveTo>
                      <a:pt x="713435" y="0"/>
                    </a:moveTo>
                    <a:lnTo>
                      <a:pt x="0" y="0"/>
                    </a:lnTo>
                    <a:lnTo>
                      <a:pt x="0" y="71996"/>
                    </a:lnTo>
                    <a:lnTo>
                      <a:pt x="713435" y="71996"/>
                    </a:lnTo>
                    <a:lnTo>
                      <a:pt x="713435" y="0"/>
                    </a:lnTo>
                    <a:close/>
                  </a:path>
                </a:pathLst>
              </a:custGeom>
              <a:solidFill>
                <a:srgbClr val="F26532"/>
              </a:solidFill>
            </p:spPr>
            <p:txBody>
              <a:bodyPr wrap="square" lIns="0" tIns="0" rIns="0" bIns="0" rtlCol="0"/>
              <a:lstStyle/>
              <a:p>
                <a:pPr defTabSz="685800"/>
                <a:endParaRPr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object 11"/>
              <p:cNvSpPr/>
              <p:nvPr/>
            </p:nvSpPr>
            <p:spPr>
              <a:xfrm>
                <a:off x="6870884" y="1547886"/>
                <a:ext cx="2117640" cy="597538"/>
              </a:xfrm>
              <a:custGeom>
                <a:avLst/>
                <a:gdLst/>
                <a:ahLst/>
                <a:cxnLst/>
                <a:rect l="l" t="t" r="r" b="b"/>
                <a:pathLst>
                  <a:path w="713739" h="72390">
                    <a:moveTo>
                      <a:pt x="713435" y="0"/>
                    </a:moveTo>
                    <a:lnTo>
                      <a:pt x="0" y="0"/>
                    </a:lnTo>
                    <a:lnTo>
                      <a:pt x="0" y="71996"/>
                    </a:lnTo>
                    <a:lnTo>
                      <a:pt x="713435" y="71996"/>
                    </a:lnTo>
                    <a:lnTo>
                      <a:pt x="713435" y="0"/>
                    </a:lnTo>
                    <a:close/>
                  </a:path>
                </a:pathLst>
              </a:custGeom>
              <a:solidFill>
                <a:srgbClr val="F05035"/>
              </a:solidFill>
            </p:spPr>
            <p:txBody>
              <a:bodyPr wrap="square" lIns="0" tIns="0" rIns="0" bIns="0" rtlCol="0"/>
              <a:lstStyle/>
              <a:p>
                <a:pPr defTabSz="685800"/>
                <a:endParaRPr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object 12"/>
              <p:cNvSpPr/>
              <p:nvPr/>
            </p:nvSpPr>
            <p:spPr>
              <a:xfrm>
                <a:off x="8988523" y="1547886"/>
                <a:ext cx="1988765" cy="597538"/>
              </a:xfrm>
              <a:custGeom>
                <a:avLst/>
                <a:gdLst/>
                <a:ahLst/>
                <a:cxnLst/>
                <a:rect l="l" t="t" r="r" b="b"/>
                <a:pathLst>
                  <a:path w="713739" h="72390">
                    <a:moveTo>
                      <a:pt x="713435" y="0"/>
                    </a:moveTo>
                    <a:lnTo>
                      <a:pt x="0" y="0"/>
                    </a:lnTo>
                    <a:lnTo>
                      <a:pt x="0" y="71996"/>
                    </a:lnTo>
                    <a:lnTo>
                      <a:pt x="713435" y="71996"/>
                    </a:lnTo>
                    <a:lnTo>
                      <a:pt x="713435" y="0"/>
                    </a:lnTo>
                    <a:close/>
                  </a:path>
                </a:pathLst>
              </a:custGeom>
              <a:solidFill>
                <a:srgbClr val="C02730"/>
              </a:solidFill>
            </p:spPr>
            <p:txBody>
              <a:bodyPr wrap="square" lIns="0" tIns="0" rIns="0" bIns="0" rtlCol="0"/>
              <a:lstStyle/>
              <a:p>
                <a:pPr defTabSz="685800"/>
                <a:endParaRPr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object 13"/>
              <p:cNvSpPr/>
              <p:nvPr/>
            </p:nvSpPr>
            <p:spPr>
              <a:xfrm>
                <a:off x="2611232" y="1547886"/>
                <a:ext cx="2286234" cy="597538"/>
              </a:xfrm>
              <a:custGeom>
                <a:avLst/>
                <a:gdLst/>
                <a:ahLst/>
                <a:cxnLst/>
                <a:rect l="l" t="t" r="r" b="b"/>
                <a:pathLst>
                  <a:path w="713739" h="72390">
                    <a:moveTo>
                      <a:pt x="713435" y="0"/>
                    </a:moveTo>
                    <a:lnTo>
                      <a:pt x="0" y="0"/>
                    </a:lnTo>
                    <a:lnTo>
                      <a:pt x="0" y="71996"/>
                    </a:lnTo>
                    <a:lnTo>
                      <a:pt x="713435" y="71996"/>
                    </a:lnTo>
                    <a:lnTo>
                      <a:pt x="713435" y="0"/>
                    </a:lnTo>
                    <a:close/>
                  </a:path>
                </a:pathLst>
              </a:custGeom>
              <a:solidFill>
                <a:srgbClr val="F79433"/>
              </a:solidFill>
            </p:spPr>
            <p:txBody>
              <a:bodyPr wrap="square" lIns="0" tIns="0" rIns="0" bIns="0" rtlCol="0"/>
              <a:lstStyle/>
              <a:p>
                <a:pPr defTabSz="685800"/>
                <a:endParaRPr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bject 14"/>
              <p:cNvSpPr/>
              <p:nvPr/>
            </p:nvSpPr>
            <p:spPr>
              <a:xfrm>
                <a:off x="603330" y="1547886"/>
                <a:ext cx="2007902" cy="597538"/>
              </a:xfrm>
              <a:custGeom>
                <a:avLst/>
                <a:gdLst/>
                <a:ahLst/>
                <a:cxnLst/>
                <a:rect l="l" t="t" r="r" b="b"/>
                <a:pathLst>
                  <a:path w="711200" h="72390">
                    <a:moveTo>
                      <a:pt x="710768" y="0"/>
                    </a:moveTo>
                    <a:lnTo>
                      <a:pt x="0" y="0"/>
                    </a:lnTo>
                    <a:lnTo>
                      <a:pt x="0" y="71996"/>
                    </a:lnTo>
                    <a:lnTo>
                      <a:pt x="710768" y="71996"/>
                    </a:lnTo>
                    <a:lnTo>
                      <a:pt x="710768" y="0"/>
                    </a:lnTo>
                    <a:close/>
                  </a:path>
                </a:pathLst>
              </a:custGeom>
              <a:solidFill>
                <a:srgbClr val="FBAD31"/>
              </a:solidFill>
            </p:spPr>
            <p:txBody>
              <a:bodyPr wrap="square" lIns="0" tIns="0" rIns="0" bIns="0" rtlCol="0"/>
              <a:lstStyle/>
              <a:p>
                <a:pPr defTabSz="685800"/>
                <a:endParaRPr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2" name="object 15"/>
            <p:cNvSpPr txBox="1"/>
            <p:nvPr/>
          </p:nvSpPr>
          <p:spPr>
            <a:xfrm rot="5400000">
              <a:off x="5655751" y="848580"/>
              <a:ext cx="369332" cy="1954844"/>
            </a:xfrm>
            <a:prstGeom prst="rect">
              <a:avLst/>
            </a:prstGeom>
          </p:spPr>
          <p:txBody>
            <a:bodyPr vert="vert270" wrap="square" lIns="0" tIns="2858" rIns="0" bIns="0" rtlCol="0">
              <a:spAutoFit/>
            </a:bodyPr>
            <a:lstStyle/>
            <a:p>
              <a:pPr marL="9525" algn="ctr" defTabSz="685800">
                <a:spcBef>
                  <a:spcPts val="23"/>
                </a:spcBef>
              </a:pPr>
              <a:r>
                <a:rPr lang="ru-RU" sz="900" b="1" spc="53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Налог </a:t>
              </a:r>
              <a:r>
                <a:rPr lang="ru-RU" sz="900" b="1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</a:t>
              </a:r>
            </a:p>
            <a:p>
              <a:pPr marL="9525" algn="ctr" defTabSz="685800"/>
              <a:r>
                <a:rPr lang="ru-RU" sz="900" b="1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имущество</a:t>
              </a:r>
              <a:endParaRPr lang="ru-RU" sz="900" b="1" spc="-34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3" name="object 16"/>
            <p:cNvSpPr txBox="1"/>
            <p:nvPr/>
          </p:nvSpPr>
          <p:spPr>
            <a:xfrm rot="5400000">
              <a:off x="7787504" y="809354"/>
              <a:ext cx="184665" cy="2017905"/>
            </a:xfrm>
            <a:prstGeom prst="rect">
              <a:avLst/>
            </a:prstGeom>
          </p:spPr>
          <p:txBody>
            <a:bodyPr vert="vert270" wrap="square" lIns="0" tIns="2858" rIns="0" bIns="0" rtlCol="0">
              <a:spAutoFit/>
            </a:bodyPr>
            <a:lstStyle/>
            <a:p>
              <a:pPr marL="9525" marR="3810" algn="ctr" defTabSz="685800">
                <a:spcBef>
                  <a:spcPts val="23"/>
                </a:spcBef>
              </a:pPr>
              <a:r>
                <a:rPr sz="900" b="1" spc="-56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</a:t>
              </a:r>
              <a:r>
                <a:rPr sz="900" b="1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paнcпo</a:t>
              </a:r>
              <a:r>
                <a:rPr sz="900" b="1" spc="-11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</a:t>
              </a:r>
              <a:r>
                <a:rPr sz="900" b="1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тный  </a:t>
              </a:r>
              <a:r>
                <a:rPr sz="900" b="1" spc="49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нaлoг</a:t>
              </a:r>
              <a:endParaRPr sz="90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4" name="object 17"/>
            <p:cNvSpPr txBox="1"/>
            <p:nvPr/>
          </p:nvSpPr>
          <p:spPr>
            <a:xfrm rot="5400000">
              <a:off x="9911385" y="873140"/>
              <a:ext cx="184665" cy="1890333"/>
            </a:xfrm>
            <a:prstGeom prst="rect">
              <a:avLst/>
            </a:prstGeom>
          </p:spPr>
          <p:txBody>
            <a:bodyPr vert="vert270" wrap="square" lIns="0" tIns="2858" rIns="0" bIns="0" rtlCol="0">
              <a:spAutoFit/>
            </a:bodyPr>
            <a:lstStyle/>
            <a:p>
              <a:pPr marL="9525" marR="3810" algn="ctr" defTabSz="685800">
                <a:spcBef>
                  <a:spcPts val="23"/>
                </a:spcBef>
              </a:pPr>
              <a:r>
                <a:rPr sz="900" b="1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3eмeльный  </a:t>
              </a:r>
              <a:r>
                <a:rPr sz="900" b="1" spc="49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нaлoг</a:t>
              </a:r>
              <a:endParaRPr sz="90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5" name="object 18"/>
            <p:cNvSpPr txBox="1"/>
            <p:nvPr/>
          </p:nvSpPr>
          <p:spPr>
            <a:xfrm rot="5400000">
              <a:off x="1364960" y="825651"/>
              <a:ext cx="369332" cy="1983156"/>
            </a:xfrm>
            <a:prstGeom prst="rect">
              <a:avLst/>
            </a:prstGeom>
          </p:spPr>
          <p:txBody>
            <a:bodyPr vert="vert270" wrap="square" lIns="0" tIns="2858" rIns="0" bIns="0" rtlCol="0">
              <a:spAutoFit/>
            </a:bodyPr>
            <a:lstStyle/>
            <a:p>
              <a:pPr marL="9525" algn="ctr" defTabSz="685800">
                <a:spcBef>
                  <a:spcPts val="23"/>
                </a:spcBef>
              </a:pPr>
              <a:r>
                <a:rPr lang="ru-RU" sz="900" b="1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Налог на прибыль</a:t>
              </a:r>
              <a:endParaRPr sz="90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9525" algn="ctr" defTabSz="685800"/>
              <a:r>
                <a:rPr sz="900" b="1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(фeд.cтaвкa)</a:t>
              </a:r>
            </a:p>
          </p:txBody>
        </p:sp>
        <p:sp>
          <p:nvSpPr>
            <p:cNvPr id="38" name="object 19"/>
            <p:cNvSpPr txBox="1"/>
            <p:nvPr/>
          </p:nvSpPr>
          <p:spPr>
            <a:xfrm rot="5400000">
              <a:off x="3501506" y="809116"/>
              <a:ext cx="369332" cy="2066503"/>
            </a:xfrm>
            <a:prstGeom prst="rect">
              <a:avLst/>
            </a:prstGeom>
          </p:spPr>
          <p:txBody>
            <a:bodyPr vert="vert270" wrap="square" lIns="0" tIns="2858" rIns="0" bIns="0" rtlCol="0">
              <a:spAutoFit/>
            </a:bodyPr>
            <a:lstStyle/>
            <a:p>
              <a:pPr marL="9525" algn="ctr" defTabSz="685800">
                <a:spcBef>
                  <a:spcPts val="23"/>
                </a:spcBef>
              </a:pPr>
              <a:r>
                <a:rPr lang="ru-RU" sz="900" b="1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Налог на прибыль</a:t>
              </a:r>
              <a:endParaRPr sz="90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9525" algn="ctr" defTabSz="685800"/>
              <a:r>
                <a:rPr sz="900" b="1" spc="8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(peг.cтaвкa)</a:t>
              </a:r>
              <a:endParaRPr sz="900" b="1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56" name="object 20"/>
          <p:cNvGraphicFramePr>
            <a:graphicFrameLocks noGrp="1"/>
          </p:cNvGraphicFramePr>
          <p:nvPr>
            <p:extLst/>
          </p:nvPr>
        </p:nvGraphicFramePr>
        <p:xfrm>
          <a:off x="185562" y="1614495"/>
          <a:ext cx="7768153" cy="3118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1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412">
                <a:tc gridSpan="5">
                  <a:txBody>
                    <a:bodyPr/>
                    <a:lstStyle/>
                    <a:p>
                      <a:pPr marL="41275" algn="l">
                        <a:lnSpc>
                          <a:spcPts val="1100"/>
                        </a:lnSpc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Без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поддержки</a:t>
                      </a:r>
                      <a:endParaRPr sz="900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19">
                <a:tc>
                  <a:txBody>
                    <a:bodyPr/>
                    <a:lstStyle/>
                    <a:p>
                      <a:pPr marL="191135" marR="57785" algn="ctr">
                        <a:lnSpc>
                          <a:spcPct val="100000"/>
                        </a:lnSpc>
                      </a:pPr>
                      <a:r>
                        <a:rPr sz="800" spc="1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r>
                        <a:rPr sz="800" spc="-4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800" spc="-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(3)%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905" marB="0" anchor="ctr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 marR="577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18 (17)%</a:t>
                      </a:r>
                      <a:endParaRPr sz="800" b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429" marB="0" anchor="ctr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DFE1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algn="ctr">
                        <a:lnSpc>
                          <a:spcPct val="100000"/>
                        </a:lnSpc>
                      </a:pPr>
                      <a:r>
                        <a:rPr sz="800" b="0" spc="-2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2,2%</a:t>
                      </a:r>
                      <a:endParaRPr sz="800" b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429" marB="0" anchor="ctr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lang="ru-RU" sz="800" spc="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Зависит</a:t>
                      </a:r>
                      <a:r>
                        <a:rPr lang="ru-RU" sz="800" spc="5" baseline="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от </a:t>
                      </a:r>
                      <a:r>
                        <a:rPr lang="ru-RU" sz="800" spc="5" baseline="0" dirty="0" err="1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л.с</a:t>
                      </a:r>
                      <a:r>
                        <a:rPr lang="ru-RU" sz="800" spc="5" baseline="0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429" marB="0" anchor="ctr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DFE1E1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0,3-1,5%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429" marB="0" anchor="ctr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166">
                <a:tc gridSpan="5">
                  <a:txBody>
                    <a:bodyPr/>
                    <a:lstStyle/>
                    <a:p>
                      <a:pPr marR="12065" algn="l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spc="11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</a:t>
                      </a:r>
                      <a:r>
                        <a:rPr lang="ru-RU" sz="900" b="1" spc="11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</a:t>
                      </a:r>
                      <a:r>
                        <a:rPr sz="900" b="1" spc="11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</a:t>
                      </a:r>
                      <a:r>
                        <a:rPr sz="900" b="1" spc="-7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b="1" spc="15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ЯO</a:t>
                      </a:r>
                      <a:r>
                        <a:rPr sz="900" b="1" spc="-65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b="1" spc="35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900" b="1" spc="35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 </a:t>
                      </a:r>
                      <a:r>
                        <a:rPr lang="ru-RU" sz="900" b="1" spc="0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период</a:t>
                      </a:r>
                      <a:r>
                        <a:rPr lang="ru-RU" sz="900" b="1" spc="0" baseline="0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господдержки</a:t>
                      </a:r>
                      <a:r>
                        <a:rPr sz="900" b="1" spc="60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)</a:t>
                      </a:r>
                      <a:endParaRPr sz="900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620" marB="0" anchor="ctr">
                    <a:lnL w="3175">
                      <a:solidFill>
                        <a:srgbClr val="1A181D"/>
                      </a:solidFill>
                      <a:prstDash val="solid"/>
                    </a:lnL>
                    <a:lnR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DFE1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DFE1E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18">
                <a:tc gridSpan="2">
                  <a:txBody>
                    <a:bodyPr/>
                    <a:lstStyle/>
                    <a:p>
                      <a:pPr lvl="0" algn="l" defTabSz="816296"/>
                      <a:r>
                        <a:rPr lang="ru-RU" sz="800" b="1" i="1" spc="25" baseline="0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800" b="0" i="0" spc="25" baseline="0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Инвестиционный</a:t>
                      </a:r>
                      <a:r>
                        <a:rPr lang="ru-RU" sz="800" b="0" i="0" spc="0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800" b="0" i="0" spc="3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</a:t>
                      </a:r>
                      <a:r>
                        <a:rPr lang="en-US" sz="800" b="0" i="0" spc="3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</a:t>
                      </a:r>
                      <a:r>
                        <a:rPr lang="ru-RU" sz="800" b="0" i="0" spc="3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</a:t>
                      </a:r>
                      <a:r>
                        <a:rPr lang="en-US" sz="800" b="0" i="0" spc="3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</a:t>
                      </a:r>
                      <a:r>
                        <a:rPr lang="ru-RU" sz="800" b="0" i="0" spc="3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</a:t>
                      </a:r>
                      <a:r>
                        <a:rPr lang="en-US" sz="800" b="0" i="0" spc="3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</a:t>
                      </a:r>
                      <a:r>
                        <a:rPr lang="ru-RU" sz="800" b="0" i="0" spc="3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вый</a:t>
                      </a:r>
                      <a:r>
                        <a:rPr lang="ru-RU" sz="800" b="0" i="0" spc="-2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800" b="0" i="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вычет </a:t>
                      </a:r>
                      <a:r>
                        <a:rPr lang="ru-RU" sz="800" b="0" i="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 налогу на прибыль </a:t>
                      </a:r>
                      <a:r>
                        <a:rPr lang="ru-RU" sz="800" b="0" i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организаций</a:t>
                      </a:r>
                    </a:p>
                    <a:p>
                      <a:pPr lvl="0" algn="l" defTabSz="816296"/>
                      <a:r>
                        <a:rPr lang="ru-RU" sz="800" b="1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90 </a:t>
                      </a:r>
                      <a:r>
                        <a:rPr lang="ru-RU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 </a:t>
                      </a:r>
                      <a:r>
                        <a:rPr lang="ru-RU" sz="7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суммы расходов, возможен перенос остатка вычета на срок господдержки</a:t>
                      </a:r>
                    </a:p>
                  </a:txBody>
                  <a:tcPr marL="0" marR="0" marT="23813" marB="0">
                    <a:lnL w="3175">
                      <a:solidFill>
                        <a:srgbClr val="1A181D"/>
                      </a:solidFill>
                      <a:prstDash val="solid"/>
                    </a:lnL>
                    <a:lnR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49225" marR="577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05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1750" marB="0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DFE1E1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800" b="0" spc="3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Льгота </a:t>
                      </a:r>
                    </a:p>
                    <a:p>
                      <a:pPr marR="7429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800" b="0" spc="3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до </a:t>
                      </a:r>
                      <a:r>
                        <a:rPr lang="ru-RU" sz="800" b="0" spc="30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</a:t>
                      </a:r>
                      <a:endParaRPr lang="ru-RU" sz="800" b="0" spc="30" dirty="0">
                        <a:solidFill>
                          <a:srgbClr val="1A181D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3813" marB="0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spc="3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Льгoтa</a:t>
                      </a:r>
                      <a:r>
                        <a:rPr sz="800" spc="-4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800" spc="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3336" marB="0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DFE1E1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spc="-1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0,3-1,5%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3813" marB="0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034">
                <a:tc gridSpan="5">
                  <a:txBody>
                    <a:bodyPr/>
                    <a:lstStyle/>
                    <a:p>
                      <a:pPr marL="48260" algn="l">
                        <a:lnSpc>
                          <a:spcPts val="1135"/>
                        </a:lnSpc>
                      </a:pPr>
                      <a:r>
                        <a:rPr sz="900" b="1" spc="9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TOP</a:t>
                      </a:r>
                      <a:r>
                        <a:rPr sz="900" b="1" spc="-50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900" b="1" spc="35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900" b="1" spc="35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</a:t>
                      </a:r>
                      <a:r>
                        <a:rPr lang="ru-RU" sz="900" b="1" spc="35" baseline="0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период функционирования</a:t>
                      </a:r>
                      <a:r>
                        <a:rPr sz="900" b="1" spc="45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)</a:t>
                      </a:r>
                      <a:endParaRPr sz="900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R="84455" algn="ctr">
                        <a:lnSpc>
                          <a:spcPts val="1040"/>
                        </a:lnSpc>
                        <a:spcBef>
                          <a:spcPts val="135"/>
                        </a:spcBef>
                      </a:pPr>
                      <a:r>
                        <a:rPr sz="800" spc="3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R="84455" algn="ctr">
                        <a:lnSpc>
                          <a:spcPts val="1040"/>
                        </a:lnSpc>
                      </a:pPr>
                      <a:r>
                        <a:rPr sz="80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(5 </a:t>
                      </a:r>
                      <a:r>
                        <a:rPr lang="ru-RU" sz="800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лет</a:t>
                      </a:r>
                      <a:r>
                        <a:rPr sz="800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)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R="84455" algn="ctr">
                        <a:lnSpc>
                          <a:spcPts val="1040"/>
                        </a:lnSpc>
                        <a:spcBef>
                          <a:spcPts val="320"/>
                        </a:spcBef>
                      </a:pPr>
                      <a:r>
                        <a:rPr sz="80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 (3)%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R="84455" algn="ctr">
                        <a:lnSpc>
                          <a:spcPts val="1040"/>
                        </a:lnSpc>
                      </a:pPr>
                      <a:r>
                        <a:rPr sz="800" spc="1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(&gt;</a:t>
                      </a:r>
                      <a:r>
                        <a:rPr sz="800" spc="-3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800" spc="3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  <a:r>
                        <a:rPr sz="800" spc="-2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800" spc="-2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лет</a:t>
                      </a:r>
                      <a:r>
                        <a:rPr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)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2859" marB="0" anchor="ctr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marR="57785" algn="ctr">
                        <a:lnSpc>
                          <a:spcPts val="1040"/>
                        </a:lnSpc>
                        <a:spcBef>
                          <a:spcPts val="130"/>
                        </a:spcBef>
                      </a:pPr>
                      <a:r>
                        <a:rPr sz="800" b="0" spc="3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  <a:endParaRPr sz="800" b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16510" marR="57785" algn="ctr">
                        <a:lnSpc>
                          <a:spcPts val="1040"/>
                        </a:lnSpc>
                      </a:pPr>
                      <a:r>
                        <a:rPr sz="800" b="0" spc="2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(5</a:t>
                      </a:r>
                      <a:r>
                        <a:rPr sz="800" b="0" spc="-4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800" b="0" spc="-4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лет</a:t>
                      </a:r>
                      <a:r>
                        <a:rPr sz="800" b="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)</a:t>
                      </a:r>
                      <a:endParaRPr sz="800" b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16510" marR="57785" algn="ctr">
                        <a:lnSpc>
                          <a:spcPts val="1040"/>
                        </a:lnSpc>
                        <a:spcBef>
                          <a:spcPts val="325"/>
                        </a:spcBef>
                      </a:pPr>
                      <a:r>
                        <a:rPr sz="800" b="0" spc="-3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10%</a:t>
                      </a:r>
                      <a:endParaRPr sz="800" b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16510" marR="57785" algn="ctr">
                        <a:lnSpc>
                          <a:spcPts val="1040"/>
                        </a:lnSpc>
                      </a:pPr>
                      <a:r>
                        <a:rPr sz="800" b="0" spc="1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(&gt;</a:t>
                      </a:r>
                      <a:r>
                        <a:rPr sz="800" b="0" spc="-3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800" b="0" spc="3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  <a:r>
                        <a:rPr sz="800" b="0" spc="-2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800" b="0" spc="-2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лет</a:t>
                      </a:r>
                      <a:r>
                        <a:rPr sz="800" b="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)</a:t>
                      </a:r>
                      <a:endParaRPr sz="800" b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2383" marB="0" anchor="ctr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DFE1E1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040"/>
                        </a:lnSpc>
                        <a:spcBef>
                          <a:spcPts val="130"/>
                        </a:spcBef>
                      </a:pPr>
                      <a:r>
                        <a:rPr sz="800" b="0" spc="3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  <a:endParaRPr sz="800" b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17780" algn="ctr">
                        <a:lnSpc>
                          <a:spcPts val="1040"/>
                        </a:lnSpc>
                      </a:pPr>
                      <a:r>
                        <a:rPr sz="800" b="0" spc="2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(5</a:t>
                      </a:r>
                      <a:r>
                        <a:rPr sz="800" b="0" spc="-4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800" b="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лет</a:t>
                      </a:r>
                      <a:r>
                        <a:rPr sz="800" b="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)</a:t>
                      </a:r>
                      <a:endParaRPr sz="800" b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17780" algn="ctr">
                        <a:lnSpc>
                          <a:spcPts val="1040"/>
                        </a:lnSpc>
                        <a:spcBef>
                          <a:spcPts val="320"/>
                        </a:spcBef>
                      </a:pPr>
                      <a:r>
                        <a:rPr sz="800" b="0" spc="-114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1,1</a:t>
                      </a:r>
                      <a:r>
                        <a:rPr lang="ru-RU" sz="800" b="0" spc="-114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800" b="0" spc="-114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sz="800" b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17780" algn="ctr">
                        <a:lnSpc>
                          <a:spcPts val="1040"/>
                        </a:lnSpc>
                      </a:pPr>
                      <a:r>
                        <a:rPr sz="800" b="0" spc="1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(&gt;</a:t>
                      </a:r>
                      <a:r>
                        <a:rPr sz="800" b="0" spc="-3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800" b="0" spc="3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  <a:r>
                        <a:rPr sz="800" b="0" spc="-2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800" b="0" spc="-2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лет</a:t>
                      </a:r>
                      <a:r>
                        <a:rPr sz="800" b="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)</a:t>
                      </a:r>
                      <a:endParaRPr sz="800" b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2383" marB="0" anchor="ctr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</a:t>
                      </a:r>
                      <a:r>
                        <a:rPr lang="en-US"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</a:t>
                      </a:r>
                      <a:r>
                        <a:rPr lang="ru-RU"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т</a:t>
                      </a:r>
                      <a:endParaRPr lang="ru-RU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DFE1E1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1040"/>
                        </a:lnSpc>
                        <a:spcBef>
                          <a:spcPts val="130"/>
                        </a:spcBef>
                      </a:pPr>
                      <a:r>
                        <a:rPr sz="800" spc="3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48895" algn="ctr">
                        <a:lnSpc>
                          <a:spcPts val="1040"/>
                        </a:lnSpc>
                      </a:pPr>
                      <a:r>
                        <a:rPr sz="800" spc="1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(3</a:t>
                      </a:r>
                      <a:r>
                        <a:rPr sz="800" spc="-3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800" spc="3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гoдa)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2383" marB="0" anchor="ctr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359">
                <a:tc gridSpan="5">
                  <a:txBody>
                    <a:bodyPr/>
                    <a:lstStyle/>
                    <a:p>
                      <a:pPr marR="84455" algn="l">
                        <a:lnSpc>
                          <a:spcPts val="1040"/>
                        </a:lnSpc>
                      </a:pPr>
                      <a:r>
                        <a:rPr lang="ru-RU" sz="800" b="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+ льгота по налогу на добычу полезных ископаемых </a:t>
                      </a:r>
                    </a:p>
                    <a:p>
                      <a:pPr marR="84455" algn="l">
                        <a:lnSpc>
                          <a:spcPts val="1040"/>
                        </a:lnSpc>
                      </a:pPr>
                      <a:r>
                        <a:rPr lang="ru-RU" sz="7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7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коэффициент</a:t>
                      </a:r>
                      <a:r>
                        <a:rPr lang="ru-RU" sz="7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характеризующий территорию добычи полезного ископаемого)</a:t>
                      </a:r>
                      <a:endParaRPr sz="7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2859" marB="0" anchor="ctr">
                    <a:lnL w="3175">
                      <a:solidFill>
                        <a:srgbClr val="1A181D"/>
                      </a:solidFill>
                      <a:prstDash val="solid"/>
                    </a:lnL>
                    <a:lnR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6510" marR="57785" algn="ctr">
                        <a:lnSpc>
                          <a:spcPts val="1040"/>
                        </a:lnSpc>
                      </a:pPr>
                      <a:endParaRPr sz="105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6510" marB="0" anchor="ctr">
                    <a:lnL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DFE1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780" algn="ctr">
                        <a:lnSpc>
                          <a:spcPts val="1040"/>
                        </a:lnSpc>
                      </a:pPr>
                      <a:endParaRPr sz="105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6510" marB="0" anchor="ctr">
                    <a:lnL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05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DFE1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8895" algn="ctr">
                        <a:lnSpc>
                          <a:spcPts val="1040"/>
                        </a:lnSpc>
                      </a:pPr>
                      <a:endParaRPr sz="105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6510" marB="0" anchor="ctr">
                    <a:lnL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376359"/>
                  </a:ext>
                </a:extLst>
              </a:tr>
              <a:tr h="179279">
                <a:tc gridSpan="5">
                  <a:txBody>
                    <a:bodyPr/>
                    <a:lstStyle/>
                    <a:p>
                      <a:pPr marL="41275" algn="l">
                        <a:lnSpc>
                          <a:spcPts val="1195"/>
                        </a:lnSpc>
                      </a:pPr>
                      <a:r>
                        <a:rPr sz="900" b="1" spc="105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CП</a:t>
                      </a:r>
                      <a:r>
                        <a:rPr lang="ru-RU" sz="900" b="1" spc="105" dirty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</a:t>
                      </a:r>
                      <a:r>
                        <a:rPr sz="900" b="1" spc="105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K</a:t>
                      </a:r>
                      <a:r>
                        <a:rPr lang="ru-RU" sz="900" b="1" spc="105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2.0</a:t>
                      </a:r>
                      <a:endParaRPr sz="900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194"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spc="3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  <a:endParaRPr sz="8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8577" marB="0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marR="5778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00" b="0" spc="3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  <a:endParaRPr sz="800" b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8101" marB="0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DFE1E1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00" b="0" spc="3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  <a:endParaRPr sz="800" b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8101" marB="0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spc="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нeт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9051" marB="0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DFE1E1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800" spc="-1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0,3-1,5%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8576" marB="0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737">
                <a:tc gridSpan="5">
                  <a:txBody>
                    <a:bodyPr/>
                    <a:lstStyle/>
                    <a:p>
                      <a:pPr marR="84455" algn="l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ru-RU" sz="800" b="1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РИП</a:t>
                      </a:r>
                      <a:endParaRPr sz="800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8577" marB="0">
                    <a:lnL w="3175">
                      <a:solidFill>
                        <a:srgbClr val="1A181D"/>
                      </a:solidFill>
                      <a:prstDash val="solid"/>
                    </a:lnL>
                    <a:lnR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6510" marR="5778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05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64135" marB="0">
                    <a:lnL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DFE1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05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64135" marB="0">
                    <a:lnL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5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8735" marB="0">
                    <a:lnL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DFE1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14414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05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51435" marB="0">
                    <a:lnL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665145"/>
                  </a:ext>
                </a:extLst>
              </a:tr>
              <a:tr h="183194">
                <a:tc>
                  <a:txBody>
                    <a:bodyPr/>
                    <a:lstStyle/>
                    <a:p>
                      <a:pPr marL="0" marR="8445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</a:t>
                      </a:r>
                      <a:r>
                        <a:rPr lang="en-US"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</a:t>
                      </a:r>
                      <a:r>
                        <a:rPr lang="ru-RU"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т</a:t>
                      </a:r>
                      <a:endParaRPr lang="ru-RU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8577" marB="0">
                    <a:lnL w="3175">
                      <a:solidFill>
                        <a:srgbClr val="1A181D"/>
                      </a:solidFill>
                      <a:prstDash val="solid"/>
                    </a:lnL>
                    <a:lnR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marR="5778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800" b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10%</a:t>
                      </a:r>
                      <a:endParaRPr sz="800" b="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8101" marB="0">
                    <a:lnL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DFE1E1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</a:t>
                      </a:r>
                      <a:r>
                        <a:rPr lang="en-US"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</a:t>
                      </a:r>
                      <a:r>
                        <a:rPr lang="ru-RU"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т</a:t>
                      </a:r>
                      <a:endParaRPr lang="ru-RU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48101" marB="0">
                    <a:lnL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444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</a:t>
                      </a:r>
                      <a:r>
                        <a:rPr lang="en-US"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</a:t>
                      </a:r>
                      <a:r>
                        <a:rPr lang="ru-RU"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т</a:t>
                      </a:r>
                      <a:endParaRPr lang="ru-RU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29051" marB="0">
                    <a:lnL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D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414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</a:t>
                      </a:r>
                      <a:r>
                        <a:rPr lang="en-US"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</a:t>
                      </a:r>
                      <a:r>
                        <a:rPr lang="ru-RU"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т</a:t>
                      </a:r>
                      <a:endParaRPr lang="ru-RU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38576" marB="0">
                    <a:lnL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 cap="flat" cmpd="sng" algn="ctr">
                      <a:solidFill>
                        <a:srgbClr val="1A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225908"/>
                  </a:ext>
                </a:extLst>
              </a:tr>
              <a:tr h="122850">
                <a:tc gridSpan="5">
                  <a:txBody>
                    <a:bodyPr/>
                    <a:lstStyle/>
                    <a:p>
                      <a:pPr marL="40640">
                        <a:lnSpc>
                          <a:spcPts val="1135"/>
                        </a:lnSpc>
                      </a:pPr>
                      <a:r>
                        <a:rPr lang="ru-RU" sz="900" b="1" spc="60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Резиденты</a:t>
                      </a:r>
                      <a:r>
                        <a:rPr lang="ru-RU" sz="900" b="1" spc="60" baseline="0" dirty="0" smtClean="0">
                          <a:solidFill>
                            <a:schemeClr val="bg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инвестиционных площадок</a:t>
                      </a:r>
                      <a:endParaRPr sz="900" b="1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390"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800" spc="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нeт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60960" marB="0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marR="5778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800" spc="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нeт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60960" marB="0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DFE1E1"/>
                    </a:solidFill>
                  </a:tcPr>
                </a:tc>
                <a:tc>
                  <a:txBody>
                    <a:bodyPr/>
                    <a:lstStyle/>
                    <a:p>
                      <a:pPr marR="9969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800" spc="3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  <a:r>
                        <a:rPr sz="800" spc="-3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800" spc="2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(5</a:t>
                      </a:r>
                      <a:r>
                        <a:rPr sz="800" spc="-3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800" spc="-30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лет</a:t>
                      </a:r>
                      <a:r>
                        <a:rPr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)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69056" marB="0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3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Льгoтa</a:t>
                      </a:r>
                      <a:r>
                        <a:rPr sz="800" spc="-4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sz="800" spc="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sz="800" spc="2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(5</a:t>
                      </a:r>
                      <a:r>
                        <a:rPr sz="800" spc="-45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лет</a:t>
                      </a:r>
                      <a:r>
                        <a:rPr sz="800" spc="5" dirty="0" smtClean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)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13335" marB="0" anchor="ctr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  <a:solidFill>
                      <a:srgbClr val="DFE1E1"/>
                    </a:solidFill>
                  </a:tcPr>
                </a:tc>
                <a:tc>
                  <a:txBody>
                    <a:bodyPr/>
                    <a:lstStyle/>
                    <a:p>
                      <a:pPr marR="11874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800" spc="-10" dirty="0">
                          <a:solidFill>
                            <a:srgbClr val="1A181D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0,3-1,5%</a:t>
                      </a:r>
                      <a:endParaRPr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70485" marB="0">
                    <a:lnL w="3175">
                      <a:solidFill>
                        <a:srgbClr val="1A181D"/>
                      </a:solidFill>
                      <a:prstDash val="solid"/>
                    </a:lnL>
                    <a:lnR w="3175">
                      <a:solidFill>
                        <a:srgbClr val="1A181D"/>
                      </a:solidFill>
                      <a:prstDash val="solid"/>
                    </a:lnR>
                    <a:lnT w="3175">
                      <a:solidFill>
                        <a:srgbClr val="1A181D"/>
                      </a:solidFill>
                      <a:prstDash val="solid"/>
                    </a:lnT>
                    <a:lnB w="3175">
                      <a:solidFill>
                        <a:srgbClr val="1A18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197499" y="715132"/>
            <a:ext cx="653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b="1" dirty="0">
                <a:solidFill>
                  <a:prstClr val="black"/>
                </a:solidFill>
                <a:latin typeface="Segoe UI Light" panose="020B0502040204020203" pitchFamily="34" charset="0"/>
              </a:rPr>
              <a:t>Сравнение льготных налоговых режимов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202673" y="714890"/>
            <a:ext cx="0" cy="366474"/>
          </a:xfrm>
          <a:prstGeom prst="line">
            <a:avLst/>
          </a:prstGeom>
          <a:ln w="31750">
            <a:solidFill>
              <a:srgbClr val="FFC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6916029" y="4753712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8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483768" y="3681814"/>
            <a:ext cx="38018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</a:rPr>
              <a:t>НАЛОГОВЫЕ ЛЬГОТЫ</a:t>
            </a:r>
            <a:endParaRPr lang="ru-RU" sz="270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390584" y="3449291"/>
            <a:ext cx="0" cy="972879"/>
          </a:xfrm>
          <a:prstGeom prst="line">
            <a:avLst/>
          </a:prstGeom>
          <a:ln w="38100">
            <a:gradFill>
              <a:gsLst>
                <a:gs pos="100000">
                  <a:srgbClr val="FFDF60"/>
                </a:gs>
                <a:gs pos="74000">
                  <a:srgbClr val="F69322"/>
                </a:gs>
                <a:gs pos="57918">
                  <a:srgbClr val="F27925"/>
                </a:gs>
                <a:gs pos="31000">
                  <a:srgbClr val="BE2325"/>
                </a:gs>
                <a:gs pos="0">
                  <a:srgbClr val="891A1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0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886" y="184218"/>
            <a:ext cx="779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Комбинирование мер поддержки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01342" y="622799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ject 17"/>
          <p:cNvSpPr txBox="1"/>
          <p:nvPr/>
        </p:nvSpPr>
        <p:spPr>
          <a:xfrm rot="5400000">
            <a:off x="3589016" y="1035072"/>
            <a:ext cx="230832" cy="666163"/>
          </a:xfrm>
          <a:prstGeom prst="rect">
            <a:avLst/>
          </a:prstGeom>
        </p:spPr>
        <p:txBody>
          <a:bodyPr vert="vert270" wrap="square" lIns="0" tIns="2858" rIns="0" bIns="0" rtlCol="0">
            <a:spAutoFit/>
          </a:bodyPr>
          <a:lstStyle/>
          <a:p>
            <a:pPr marL="9525" marR="3810" algn="ctr" defTabSz="685800">
              <a:spcBef>
                <a:spcPts val="23"/>
              </a:spcBef>
            </a:pPr>
            <a:r>
              <a:rPr sz="750" b="1" dirty="0">
                <a:solidFill>
                  <a:prstClr val="white"/>
                </a:solidFill>
                <a:latin typeface="Trebuchet MS"/>
                <a:cs typeface="Trebuchet MS"/>
              </a:rPr>
              <a:t>3eмeльный  </a:t>
            </a:r>
            <a:r>
              <a:rPr sz="750" b="1" spc="49" dirty="0">
                <a:solidFill>
                  <a:prstClr val="white"/>
                </a:solidFill>
                <a:latin typeface="Trebuchet MS"/>
                <a:cs typeface="Trebuchet MS"/>
              </a:rPr>
              <a:t>нaлoг</a:t>
            </a:r>
            <a:endParaRPr sz="750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197499" y="698197"/>
          <a:ext cx="4646415" cy="2894551"/>
        </p:xfrm>
        <a:graphic>
          <a:graphicData uri="http://schemas.openxmlformats.org/drawingml/2006/table">
            <a:tbl>
              <a:tblPr firstRow="1" firstCol="1" bandRow="1"/>
              <a:tblGrid>
                <a:gridCol w="657519">
                  <a:extLst>
                    <a:ext uri="{9D8B030D-6E8A-4147-A177-3AD203B41FA5}">
                      <a16:colId xmlns:a16="http://schemas.microsoft.com/office/drawing/2014/main" val="2559163746"/>
                    </a:ext>
                  </a:extLst>
                </a:gridCol>
                <a:gridCol w="479531">
                  <a:extLst>
                    <a:ext uri="{9D8B030D-6E8A-4147-A177-3AD203B41FA5}">
                      <a16:colId xmlns:a16="http://schemas.microsoft.com/office/drawing/2014/main" val="1625138547"/>
                    </a:ext>
                  </a:extLst>
                </a:gridCol>
                <a:gridCol w="510974">
                  <a:extLst>
                    <a:ext uri="{9D8B030D-6E8A-4147-A177-3AD203B41FA5}">
                      <a16:colId xmlns:a16="http://schemas.microsoft.com/office/drawing/2014/main" val="811632101"/>
                    </a:ext>
                  </a:extLst>
                </a:gridCol>
                <a:gridCol w="464540">
                  <a:extLst>
                    <a:ext uri="{9D8B030D-6E8A-4147-A177-3AD203B41FA5}">
                      <a16:colId xmlns:a16="http://schemas.microsoft.com/office/drawing/2014/main" val="4189218431"/>
                    </a:ext>
                  </a:extLst>
                </a:gridCol>
                <a:gridCol w="382604">
                  <a:extLst>
                    <a:ext uri="{9D8B030D-6E8A-4147-A177-3AD203B41FA5}">
                      <a16:colId xmlns:a16="http://schemas.microsoft.com/office/drawing/2014/main" val="2187182587"/>
                    </a:ext>
                  </a:extLst>
                </a:gridCol>
                <a:gridCol w="382604">
                  <a:extLst>
                    <a:ext uri="{9D8B030D-6E8A-4147-A177-3AD203B41FA5}">
                      <a16:colId xmlns:a16="http://schemas.microsoft.com/office/drawing/2014/main" val="674129190"/>
                    </a:ext>
                  </a:extLst>
                </a:gridCol>
                <a:gridCol w="425918">
                  <a:extLst>
                    <a:ext uri="{9D8B030D-6E8A-4147-A177-3AD203B41FA5}">
                      <a16:colId xmlns:a16="http://schemas.microsoft.com/office/drawing/2014/main" val="159800092"/>
                    </a:ext>
                  </a:extLst>
                </a:gridCol>
                <a:gridCol w="397042">
                  <a:extLst>
                    <a:ext uri="{9D8B030D-6E8A-4147-A177-3AD203B41FA5}">
                      <a16:colId xmlns:a16="http://schemas.microsoft.com/office/drawing/2014/main" val="4188083255"/>
                    </a:ext>
                  </a:extLst>
                </a:gridCol>
                <a:gridCol w="454794">
                  <a:extLst>
                    <a:ext uri="{9D8B030D-6E8A-4147-A177-3AD203B41FA5}">
                      <a16:colId xmlns:a16="http://schemas.microsoft.com/office/drawing/2014/main" val="1443700090"/>
                    </a:ext>
                  </a:extLst>
                </a:gridCol>
                <a:gridCol w="490889">
                  <a:extLst>
                    <a:ext uri="{9D8B030D-6E8A-4147-A177-3AD203B41FA5}">
                      <a16:colId xmlns:a16="http://schemas.microsoft.com/office/drawing/2014/main" val="2045909168"/>
                    </a:ext>
                  </a:extLst>
                </a:gridCol>
              </a:tblGrid>
              <a:tr h="293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ПИП</a:t>
                      </a:r>
                      <a:endParaRPr lang="ru-RU" sz="8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СЗПК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СПИК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2.0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ТОР</a:t>
                      </a:r>
                      <a:endParaRPr lang="ru-RU" sz="8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РИП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НИП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МИП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ВЭБ.РФ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ФРП РФ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498693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ПИП</a:t>
                      </a:r>
                      <a:endParaRPr lang="ru-RU" sz="8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34767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СЗПК</a:t>
                      </a:r>
                      <a:endParaRPr lang="ru-RU" sz="8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12828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СПИК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2.0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69689"/>
                  </a:ext>
                </a:extLst>
              </a:tr>
              <a:tr h="328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ТОР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59191"/>
                  </a:ext>
                </a:extLst>
              </a:tr>
              <a:tr h="278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РИП</a:t>
                      </a:r>
                      <a:endParaRPr lang="ru-RU" sz="8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10047"/>
                  </a:ext>
                </a:extLst>
              </a:tr>
              <a:tr h="278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НИП</a:t>
                      </a:r>
                      <a:endParaRPr lang="ru-RU" sz="8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357187"/>
                  </a:ext>
                </a:extLst>
              </a:tr>
              <a:tr h="278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МИП</a:t>
                      </a:r>
                      <a:endParaRPr lang="ru-RU" sz="8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589050"/>
                  </a:ext>
                </a:extLst>
              </a:tr>
              <a:tr h="278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ВЭБ.РФ</a:t>
                      </a:r>
                      <a:endParaRPr lang="ru-RU" sz="8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17538"/>
                  </a:ext>
                </a:extLst>
              </a:tr>
              <a:tr h="278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ФРП РФ</a:t>
                      </a:r>
                      <a:endParaRPr lang="ru-RU" sz="8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84487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05967" y="3902395"/>
            <a:ext cx="2542645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750" dirty="0">
                <a:solidFill>
                  <a:prstClr val="black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- возможно комбинирование мер поддержки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71351" y="3856975"/>
            <a:ext cx="28150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750" dirty="0">
                <a:solidFill>
                  <a:prstClr val="black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- возможно комбинирование, но налоговые льготы не должна пересекаться, а именно:</a:t>
            </a:r>
          </a:p>
          <a:p>
            <a:pPr defTabSz="685800"/>
            <a:endParaRPr lang="ru-RU" sz="750" dirty="0">
              <a:solidFill>
                <a:prstClr val="black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ru-RU" sz="750" dirty="0">
                <a:solidFill>
                  <a:prstClr val="black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В отношении </a:t>
            </a:r>
            <a:r>
              <a:rPr lang="ru-RU" sz="750" b="1" dirty="0">
                <a:solidFill>
                  <a:prstClr val="black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ТОР и СПИК </a:t>
            </a:r>
            <a:r>
              <a:rPr lang="ru-RU" sz="750" dirty="0">
                <a:solidFill>
                  <a:prstClr val="black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– инвестор может осуществлять деятельность на территории ТОР, но не являться резидентом ТОР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endParaRPr lang="ru-RU" sz="750" dirty="0">
              <a:solidFill>
                <a:prstClr val="black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ru-RU" sz="750" dirty="0">
                <a:solidFill>
                  <a:prstClr val="black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В отношении </a:t>
            </a:r>
            <a:r>
              <a:rPr lang="ru-RU" sz="750" b="1" dirty="0">
                <a:solidFill>
                  <a:prstClr val="black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ПИП и СПИК </a:t>
            </a:r>
            <a:r>
              <a:rPr lang="ru-RU" sz="750" dirty="0">
                <a:solidFill>
                  <a:prstClr val="black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– налоговые льготы, которые предоставляются и в ПИП, и СПИК не должны пересекаться.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91074" y="3893742"/>
            <a:ext cx="1830266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</a:pPr>
            <a:r>
              <a:rPr lang="ru-RU" sz="750" dirty="0">
                <a:solidFill>
                  <a:prstClr val="black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-  комбинирование мер поддержки не предусмотрено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7499" y="3893743"/>
            <a:ext cx="497906" cy="2724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862883" y="3902395"/>
            <a:ext cx="497906" cy="272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274289" y="3893743"/>
            <a:ext cx="497906" cy="272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8004" y="660559"/>
            <a:ext cx="3916114" cy="311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lang="ru-RU" sz="900" b="1" spc="38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ПИП</a:t>
            </a:r>
          </a:p>
          <a:p>
            <a:pPr marL="9525" defTabSz="685800">
              <a:spcBef>
                <a:spcPts val="75"/>
              </a:spcBef>
            </a:pPr>
            <a:r>
              <a:rPr lang="ru-RU" sz="900" spc="2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инвестиционный налоговый вычет, льготы по налогу на имущество и транспортному налогу</a:t>
            </a:r>
          </a:p>
          <a:p>
            <a:pPr marL="9525" defTabSz="685800">
              <a:spcBef>
                <a:spcPts val="75"/>
              </a:spcBef>
            </a:pPr>
            <a:r>
              <a:rPr lang="ru-RU" sz="900" b="1" spc="19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СЗПК</a:t>
            </a:r>
          </a:p>
          <a:p>
            <a:pPr marL="9525" defTabSz="685800">
              <a:spcBef>
                <a:spcPts val="75"/>
              </a:spcBef>
            </a:pPr>
            <a:r>
              <a:rPr lang="ru-RU" sz="900" spc="19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стабилизационная оговорка, возмещение затрат на инфраструктуру</a:t>
            </a:r>
            <a:endParaRPr lang="ru-RU" sz="9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9525" defTabSz="685800">
              <a:spcBef>
                <a:spcPts val="75"/>
              </a:spcBef>
            </a:pPr>
            <a:r>
              <a:rPr lang="ru-RU" sz="900" b="1" spc="41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CПИK 2.0</a:t>
            </a:r>
          </a:p>
          <a:p>
            <a:pPr marL="9525" defTabSz="685800">
              <a:spcBef>
                <a:spcPts val="75"/>
              </a:spcBef>
            </a:pPr>
            <a:r>
              <a:rPr lang="ru-RU" sz="900" spc="19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льготы по налогу на прибыль, имущество, земельный налог </a:t>
            </a:r>
          </a:p>
          <a:p>
            <a:pPr marL="9525" defTabSz="685800">
              <a:spcBef>
                <a:spcPts val="75"/>
              </a:spcBef>
            </a:pPr>
            <a:r>
              <a:rPr lang="ru-RU" sz="900" b="1" spc="23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TOP</a:t>
            </a:r>
          </a:p>
          <a:p>
            <a:pPr marL="9525" defTabSz="685800">
              <a:spcBef>
                <a:spcPts val="75"/>
              </a:spcBef>
            </a:pPr>
            <a:r>
              <a:rPr lang="ru-RU" sz="900" spc="1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льготы по страховым взносам, налогу на  прибыль, имущество, транспортному налогу, налогу по добыче полезных ископаемых</a:t>
            </a:r>
            <a:endParaRPr lang="ru-RU" sz="9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9525" defTabSz="685800">
              <a:spcBef>
                <a:spcPts val="75"/>
              </a:spcBef>
            </a:pPr>
            <a:r>
              <a:rPr lang="ru-RU" sz="900" b="1" spc="23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РИП</a:t>
            </a:r>
          </a:p>
          <a:p>
            <a:pPr marL="9525" defTabSz="685800">
              <a:spcBef>
                <a:spcPts val="75"/>
              </a:spcBef>
            </a:pPr>
            <a:r>
              <a:rPr lang="ru-RU" sz="900" spc="2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льгота по налогу на прибыль</a:t>
            </a:r>
            <a:endParaRPr lang="ru-RU" sz="9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9525" defTabSz="685800"/>
            <a:r>
              <a:rPr lang="ru-RU" sz="900" b="1" spc="23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НИП</a:t>
            </a:r>
          </a:p>
          <a:p>
            <a:pPr marL="9525" defTabSz="685800"/>
            <a:r>
              <a:rPr lang="ru-RU" sz="900" spc="2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возмещение затрат на инфраструктуру</a:t>
            </a:r>
          </a:p>
          <a:p>
            <a:pPr marL="9525" defTabSz="685800"/>
            <a:r>
              <a:rPr lang="ru-RU" sz="900" b="1" spc="23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МИП</a:t>
            </a:r>
          </a:p>
          <a:p>
            <a:pPr marL="9525" defTabSz="685800"/>
            <a:r>
              <a:rPr lang="ru-RU" sz="900" spc="2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предоставление земельных участков по льготной арендной ставке</a:t>
            </a:r>
          </a:p>
          <a:p>
            <a:pPr marL="9525" defTabSz="685800"/>
            <a:r>
              <a:rPr lang="ru-RU" sz="900" b="1" spc="23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ВЭБ.РФ</a:t>
            </a:r>
          </a:p>
          <a:p>
            <a:pPr marL="9525" defTabSz="685800"/>
            <a:r>
              <a:rPr lang="ru-RU" sz="900" spc="2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льготное кредитование, </a:t>
            </a:r>
            <a:r>
              <a:rPr lang="ru-RU" sz="900" spc="23" dirty="0" err="1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софинансирование</a:t>
            </a:r>
            <a:r>
              <a:rPr lang="ru-RU" sz="900" spc="2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строительства инфраструктуры</a:t>
            </a:r>
          </a:p>
          <a:p>
            <a:pPr marL="9525" defTabSz="685800"/>
            <a:r>
              <a:rPr lang="ru-RU" sz="900" b="1" spc="23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ФРП РФ</a:t>
            </a:r>
          </a:p>
          <a:p>
            <a:pPr marL="9525" defTabSz="685800"/>
            <a:r>
              <a:rPr lang="ru-RU" sz="900" spc="2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фонд развития промышленности РФ, льготные займы</a:t>
            </a:r>
            <a:endParaRPr lang="ru-RU" sz="9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6842346" y="4731990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8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893710" y="622799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3709" y="119418"/>
            <a:ext cx="779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Нам доверяют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40" y="691385"/>
            <a:ext cx="449121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ООО «ПСМ </a:t>
            </a:r>
            <a:r>
              <a:rPr lang="ru-RU" sz="1200" b="1" dirty="0" err="1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Прайм</a:t>
            </a:r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 </a:t>
            </a:r>
          </a:p>
          <a:p>
            <a:pPr algn="ctr" defTabSz="685800"/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Организация производства </a:t>
            </a:r>
            <a:r>
              <a:rPr lang="ru-RU" sz="900" dirty="0" err="1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блочно</a:t>
            </a: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-комплектных </a:t>
            </a:r>
          </a:p>
          <a:p>
            <a:pPr algn="ctr" defTabSz="685800"/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электростанций большой мощности</a:t>
            </a:r>
          </a:p>
          <a:p>
            <a:pPr algn="ctr" defTabSz="685800"/>
            <a:r>
              <a:rPr lang="ru-RU" sz="105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Инвестиции</a:t>
            </a:r>
            <a:r>
              <a:rPr lang="ru-RU" sz="1050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 defTabSz="685800"/>
            <a:r>
              <a:rPr lang="en-US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</a:t>
            </a:r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400 млн руб.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8" y="1505755"/>
            <a:ext cx="3395816" cy="191014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441861" y="3471371"/>
            <a:ext cx="869327" cy="403146"/>
          </a:xfrm>
          <a:prstGeom prst="rect">
            <a:avLst/>
          </a:prstGeom>
          <a:solidFill>
            <a:schemeClr val="bg1"/>
          </a:solidFill>
          <a:ln>
            <a:solidFill>
              <a:srgbClr val="89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825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Возмещение затрат на инфраструктуру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77494" y="3464042"/>
            <a:ext cx="869327" cy="426861"/>
          </a:xfrm>
          <a:prstGeom prst="rect">
            <a:avLst/>
          </a:prstGeom>
          <a:solidFill>
            <a:schemeClr val="bg1"/>
          </a:solidFill>
          <a:ln>
            <a:solidFill>
              <a:srgbClr val="89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Займы ВЭБ.РФ</a:t>
            </a:r>
          </a:p>
        </p:txBody>
      </p:sp>
      <p:sp>
        <p:nvSpPr>
          <p:cNvPr id="23" name="Плюс 22"/>
          <p:cNvSpPr/>
          <p:nvPr/>
        </p:nvSpPr>
        <p:spPr>
          <a:xfrm>
            <a:off x="960601" y="3539956"/>
            <a:ext cx="341639" cy="305669"/>
          </a:xfrm>
          <a:prstGeom prst="mathPlus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69870" y="651676"/>
            <a:ext cx="42185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АО «Р-</a:t>
            </a:r>
            <a:r>
              <a:rPr lang="ru-RU" sz="1200" b="1" dirty="0" err="1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Фарм</a:t>
            </a:r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 </a:t>
            </a:r>
          </a:p>
          <a:p>
            <a:pPr algn="ctr" defTabSz="685800"/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нового биотехнологического производства. </a:t>
            </a:r>
          </a:p>
          <a:p>
            <a:pPr algn="ctr" defTabSz="685800"/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Производство вакцин Спутник </a:t>
            </a:r>
            <a:r>
              <a:rPr lang="en-US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</a:t>
            </a:r>
            <a:endParaRPr lang="ru-RU" sz="9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defTabSz="685800"/>
            <a:r>
              <a:rPr lang="ru-RU" sz="105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Инвестиции</a:t>
            </a:r>
            <a:r>
              <a:rPr lang="ru-RU" sz="1050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 defTabSz="685800"/>
            <a:r>
              <a:rPr lang="en-US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</a:t>
            </a:r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2,5 млрд руб.</a:t>
            </a:r>
          </a:p>
        </p:txBody>
      </p:sp>
      <p:sp>
        <p:nvSpPr>
          <p:cNvPr id="26" name="Равно 25"/>
          <p:cNvSpPr/>
          <p:nvPr/>
        </p:nvSpPr>
        <p:spPr>
          <a:xfrm>
            <a:off x="2146433" y="3979494"/>
            <a:ext cx="304349" cy="224375"/>
          </a:xfrm>
          <a:prstGeom prst="mathEqual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59079" y="3439183"/>
            <a:ext cx="1012210" cy="442070"/>
          </a:xfrm>
          <a:prstGeom prst="rect">
            <a:avLst/>
          </a:prstGeom>
          <a:solidFill>
            <a:schemeClr val="bg1"/>
          </a:solidFill>
          <a:ln>
            <a:solidFill>
              <a:srgbClr val="89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825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Инвестиционный налоговый вычет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218948" y="3438405"/>
            <a:ext cx="941093" cy="452497"/>
          </a:xfrm>
          <a:prstGeom prst="rect">
            <a:avLst/>
          </a:prstGeom>
          <a:solidFill>
            <a:schemeClr val="bg1"/>
          </a:solidFill>
          <a:ln>
            <a:solidFill>
              <a:srgbClr val="89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СЗПК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3586" y="3471371"/>
            <a:ext cx="869327" cy="403146"/>
          </a:xfrm>
          <a:prstGeom prst="rect">
            <a:avLst/>
          </a:prstGeom>
          <a:solidFill>
            <a:schemeClr val="bg1"/>
          </a:solidFill>
          <a:ln>
            <a:solidFill>
              <a:srgbClr val="89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Резидент ТОР</a:t>
            </a:r>
          </a:p>
        </p:txBody>
      </p:sp>
      <p:sp>
        <p:nvSpPr>
          <p:cNvPr id="30" name="Плюс 29"/>
          <p:cNvSpPr/>
          <p:nvPr/>
        </p:nvSpPr>
        <p:spPr>
          <a:xfrm>
            <a:off x="2127788" y="3539956"/>
            <a:ext cx="341639" cy="305669"/>
          </a:xfrm>
          <a:prstGeom prst="mathPlus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Плюс 30"/>
          <p:cNvSpPr/>
          <p:nvPr/>
        </p:nvSpPr>
        <p:spPr>
          <a:xfrm>
            <a:off x="3319888" y="3530398"/>
            <a:ext cx="341639" cy="305669"/>
          </a:xfrm>
          <a:prstGeom prst="mathPlus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54178" y="3471371"/>
            <a:ext cx="869327" cy="403146"/>
          </a:xfrm>
          <a:prstGeom prst="rect">
            <a:avLst/>
          </a:prstGeom>
          <a:solidFill>
            <a:schemeClr val="bg1"/>
          </a:solidFill>
          <a:ln>
            <a:solidFill>
              <a:srgbClr val="89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788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Земельный участок по льготной аренде</a:t>
            </a:r>
          </a:p>
        </p:txBody>
      </p:sp>
      <p:sp>
        <p:nvSpPr>
          <p:cNvPr id="33" name="Плюс 32"/>
          <p:cNvSpPr/>
          <p:nvPr/>
        </p:nvSpPr>
        <p:spPr>
          <a:xfrm>
            <a:off x="6724298" y="3499860"/>
            <a:ext cx="341639" cy="305669"/>
          </a:xfrm>
          <a:prstGeom prst="mathPlus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Равно 33"/>
          <p:cNvSpPr/>
          <p:nvPr/>
        </p:nvSpPr>
        <p:spPr>
          <a:xfrm>
            <a:off x="6742943" y="3959986"/>
            <a:ext cx="304349" cy="224375"/>
          </a:xfrm>
          <a:prstGeom prst="mathEqual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736334" y="4203869"/>
            <a:ext cx="3202732" cy="831550"/>
            <a:chOff x="552711" y="2444669"/>
            <a:chExt cx="4270309" cy="1108733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52711" y="2601743"/>
              <a:ext cx="4270309" cy="951659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952" tIns="31476" rIns="62952" bIns="31476" rtlCol="0" anchor="ctr"/>
            <a:lstStyle/>
            <a:p>
              <a:pPr algn="just" defTabSz="685800"/>
              <a:endParaRPr lang="ru-RU" sz="13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7" name="Прямоугольник 26"/>
            <p:cNvSpPr>
              <a:spLocks noChangeArrowheads="1"/>
            </p:cNvSpPr>
            <p:nvPr/>
          </p:nvSpPr>
          <p:spPr bwMode="auto">
            <a:xfrm>
              <a:off x="1829032" y="2444669"/>
              <a:ext cx="1604339" cy="5156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62952" tIns="31476" rIns="62952" bIns="31476">
              <a:spAutoFit/>
            </a:bodyPr>
            <a:lstStyle/>
            <a:p>
              <a:pPr algn="ctr" defTabSz="685800"/>
              <a:r>
                <a:rPr lang="ru-RU" altLang="ru-RU" sz="105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Общий объем поддержки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917779" y="2902653"/>
              <a:ext cx="1285203" cy="429465"/>
            </a:xfrm>
            <a:prstGeom prst="rect">
              <a:avLst/>
            </a:prstGeom>
          </p:spPr>
          <p:txBody>
            <a:bodyPr wrap="none" lIns="62952" tIns="31476" rIns="62952" bIns="31476">
              <a:spAutoFit/>
            </a:bodyPr>
            <a:lstStyle/>
            <a:p>
              <a:pPr algn="ctr" defTabSz="629532">
                <a:lnSpc>
                  <a:spcPct val="80000"/>
                </a:lnSpc>
              </a:pPr>
              <a:r>
                <a:rPr lang="ru-RU" sz="9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БОЛЕЕ</a:t>
              </a:r>
              <a:r>
                <a:rPr lang="ru-RU" sz="210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 400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782440" y="3233270"/>
              <a:ext cx="1697521" cy="269421"/>
            </a:xfrm>
            <a:prstGeom prst="rect">
              <a:avLst/>
            </a:prstGeom>
          </p:spPr>
          <p:txBody>
            <a:bodyPr wrap="square" lIns="62952" tIns="31476" rIns="62952" bIns="31476">
              <a:spAutoFit/>
            </a:bodyPr>
            <a:lstStyle/>
            <a:p>
              <a:pPr algn="ctr" defTabSz="685800"/>
              <a:r>
                <a:rPr lang="ru-RU" altLang="ru-RU" sz="9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млн рублей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293752" y="4203869"/>
            <a:ext cx="3202732" cy="831550"/>
            <a:chOff x="552711" y="2444669"/>
            <a:chExt cx="4270309" cy="110873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52711" y="2601743"/>
              <a:ext cx="4270309" cy="951659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952" tIns="31476" rIns="62952" bIns="31476" rtlCol="0" anchor="ctr"/>
            <a:lstStyle/>
            <a:p>
              <a:pPr algn="just" defTabSz="685800"/>
              <a:endParaRPr lang="ru-RU" sz="13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2" name="Прямоугольник 26"/>
            <p:cNvSpPr>
              <a:spLocks noChangeArrowheads="1"/>
            </p:cNvSpPr>
            <p:nvPr/>
          </p:nvSpPr>
          <p:spPr bwMode="auto">
            <a:xfrm>
              <a:off x="1829032" y="2444669"/>
              <a:ext cx="1604339" cy="5156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62952" tIns="31476" rIns="62952" bIns="31476">
              <a:spAutoFit/>
            </a:bodyPr>
            <a:lstStyle/>
            <a:p>
              <a:pPr algn="ctr" defTabSz="685800"/>
              <a:r>
                <a:rPr lang="ru-RU" altLang="ru-RU" sz="105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Общий объем поддержки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990736" y="2902653"/>
              <a:ext cx="1280928" cy="429465"/>
            </a:xfrm>
            <a:prstGeom prst="rect">
              <a:avLst/>
            </a:prstGeom>
          </p:spPr>
          <p:txBody>
            <a:bodyPr wrap="none" lIns="62952" tIns="31476" rIns="62952" bIns="31476">
              <a:spAutoFit/>
            </a:bodyPr>
            <a:lstStyle/>
            <a:p>
              <a:pPr algn="ctr" defTabSz="629532">
                <a:lnSpc>
                  <a:spcPct val="80000"/>
                </a:lnSpc>
              </a:pPr>
              <a:r>
                <a:rPr lang="ru-RU" sz="9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БОЛЕЕ</a:t>
              </a:r>
              <a:r>
                <a:rPr lang="ru-RU" sz="210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 520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782440" y="3233270"/>
              <a:ext cx="1697521" cy="269421"/>
            </a:xfrm>
            <a:prstGeom prst="rect">
              <a:avLst/>
            </a:prstGeom>
          </p:spPr>
          <p:txBody>
            <a:bodyPr wrap="square" lIns="62952" tIns="31476" rIns="62952" bIns="31476">
              <a:spAutoFit/>
            </a:bodyPr>
            <a:lstStyle/>
            <a:p>
              <a:pPr algn="ctr" defTabSz="685800"/>
              <a:r>
                <a:rPr lang="ru-RU" altLang="ru-RU" sz="9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млн рублей</a:t>
              </a:r>
            </a:p>
          </p:txBody>
        </p:sp>
      </p:grpSp>
      <p:pic>
        <p:nvPicPr>
          <p:cNvPr id="1026" name="Picture 2" descr="https://i.ibb.co/ZLgJWgr/DSC0000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81" y="1473697"/>
            <a:ext cx="2874170" cy="19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9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894415" y="600447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6745" y="129006"/>
            <a:ext cx="709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Нам доверяют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40" y="651676"/>
            <a:ext cx="4491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ООО «</a:t>
            </a:r>
            <a:r>
              <a:rPr lang="ru-RU" sz="1200" b="1" dirty="0" err="1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Айсберри</a:t>
            </a:r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-ФМ» </a:t>
            </a:r>
          </a:p>
          <a:p>
            <a:pPr algn="ctr" defTabSz="685800"/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Строительство фабрики по производству мороженного </a:t>
            </a:r>
          </a:p>
          <a:p>
            <a:pPr algn="ctr" defTabSz="685800"/>
            <a:r>
              <a:rPr lang="ru-RU" sz="105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Инвестиции</a:t>
            </a:r>
            <a:r>
              <a:rPr lang="ru-RU" sz="1050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 defTabSz="685800"/>
            <a:r>
              <a:rPr lang="en-US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</a:t>
            </a:r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2,2 млрд руб.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4" y="1352459"/>
            <a:ext cx="3045390" cy="203125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719571" y="3461213"/>
            <a:ext cx="1174832" cy="403146"/>
          </a:xfrm>
          <a:prstGeom prst="rect">
            <a:avLst/>
          </a:prstGeom>
          <a:solidFill>
            <a:schemeClr val="bg1"/>
          </a:solidFill>
          <a:ln>
            <a:solidFill>
              <a:srgbClr val="89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825" dirty="0" err="1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Софинансирование</a:t>
            </a:r>
            <a:r>
              <a:rPr lang="ru-RU" sz="825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инфраструктуры ВЭБ.РФ</a:t>
            </a:r>
          </a:p>
        </p:txBody>
      </p:sp>
      <p:sp>
        <p:nvSpPr>
          <p:cNvPr id="26" name="Плюс 25"/>
          <p:cNvSpPr/>
          <p:nvPr/>
        </p:nvSpPr>
        <p:spPr>
          <a:xfrm>
            <a:off x="1343932" y="3529798"/>
            <a:ext cx="341639" cy="305669"/>
          </a:xfrm>
          <a:prstGeom prst="mathPlus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2140348" y="3927794"/>
            <a:ext cx="304349" cy="224375"/>
          </a:xfrm>
          <a:prstGeom prst="mathEqual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6917" y="3461213"/>
            <a:ext cx="869327" cy="403146"/>
          </a:xfrm>
          <a:prstGeom prst="rect">
            <a:avLst/>
          </a:prstGeom>
          <a:solidFill>
            <a:schemeClr val="bg1"/>
          </a:solidFill>
          <a:ln>
            <a:solidFill>
              <a:srgbClr val="89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Резидент ТОР</a:t>
            </a:r>
          </a:p>
        </p:txBody>
      </p:sp>
      <p:sp>
        <p:nvSpPr>
          <p:cNvPr id="29" name="Плюс 28"/>
          <p:cNvSpPr/>
          <p:nvPr/>
        </p:nvSpPr>
        <p:spPr>
          <a:xfrm>
            <a:off x="3015157" y="3509951"/>
            <a:ext cx="341639" cy="305669"/>
          </a:xfrm>
          <a:prstGeom prst="mathPlus">
            <a:avLst/>
          </a:prstGeom>
          <a:solidFill>
            <a:srgbClr val="FA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77552" y="3449355"/>
            <a:ext cx="869327" cy="426861"/>
          </a:xfrm>
          <a:prstGeom prst="rect">
            <a:avLst/>
          </a:prstGeom>
          <a:solidFill>
            <a:schemeClr val="bg1"/>
          </a:solidFill>
          <a:ln>
            <a:solidFill>
              <a:srgbClr val="89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788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Земельный участок по льготной аренде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705620" y="4215604"/>
            <a:ext cx="3202732" cy="831550"/>
            <a:chOff x="552711" y="2444669"/>
            <a:chExt cx="4270309" cy="110873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52711" y="2601743"/>
              <a:ext cx="4270309" cy="951659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952" tIns="31476" rIns="62952" bIns="31476" rtlCol="0" anchor="ctr"/>
            <a:lstStyle/>
            <a:p>
              <a:pPr algn="just" defTabSz="685800"/>
              <a:endParaRPr lang="ru-RU" sz="13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3" name="Прямоугольник 26"/>
            <p:cNvSpPr>
              <a:spLocks noChangeArrowheads="1"/>
            </p:cNvSpPr>
            <p:nvPr/>
          </p:nvSpPr>
          <p:spPr bwMode="auto">
            <a:xfrm>
              <a:off x="1829032" y="2444669"/>
              <a:ext cx="1604339" cy="5156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62952" tIns="31476" rIns="62952" bIns="31476">
              <a:spAutoFit/>
            </a:bodyPr>
            <a:lstStyle/>
            <a:p>
              <a:pPr algn="ctr" defTabSz="685800"/>
              <a:r>
                <a:rPr lang="ru-RU" altLang="ru-RU" sz="105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Общий объем поддержки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134718" y="2902653"/>
              <a:ext cx="851323" cy="429465"/>
            </a:xfrm>
            <a:prstGeom prst="rect">
              <a:avLst/>
            </a:prstGeom>
          </p:spPr>
          <p:txBody>
            <a:bodyPr wrap="none" lIns="62952" tIns="31476" rIns="62952" bIns="31476">
              <a:spAutoFit/>
            </a:bodyPr>
            <a:lstStyle/>
            <a:p>
              <a:pPr algn="ctr" defTabSz="629532">
                <a:lnSpc>
                  <a:spcPct val="80000"/>
                </a:lnSpc>
              </a:pPr>
              <a:r>
                <a:rPr lang="ru-RU" sz="9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БОЛЕЕ</a:t>
              </a:r>
              <a:r>
                <a:rPr lang="ru-RU" sz="210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 1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782440" y="3233270"/>
              <a:ext cx="1697521" cy="269421"/>
            </a:xfrm>
            <a:prstGeom prst="rect">
              <a:avLst/>
            </a:prstGeom>
          </p:spPr>
          <p:txBody>
            <a:bodyPr wrap="square" lIns="62952" tIns="31476" rIns="62952" bIns="31476">
              <a:spAutoFit/>
            </a:bodyPr>
            <a:lstStyle/>
            <a:p>
              <a:pPr algn="ctr" defTabSz="685800"/>
              <a:r>
                <a:rPr lang="ru-RU" altLang="ru-RU" sz="9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млрд рублей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858352" y="1234441"/>
            <a:ext cx="3720855" cy="2214915"/>
            <a:chOff x="552712" y="1836698"/>
            <a:chExt cx="3188264" cy="1992647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52712" y="2601743"/>
              <a:ext cx="3188264" cy="1227602"/>
            </a:xfrm>
            <a:prstGeom prst="rect">
              <a:avLst/>
            </a:prstGeom>
            <a:noFill/>
            <a:ln w="9525">
              <a:solidFill>
                <a:srgbClr val="8A8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952" tIns="31476" rIns="62952" bIns="31476" rtlCol="0" anchor="ctr"/>
            <a:lstStyle/>
            <a:p>
              <a:pPr algn="just" defTabSz="685800"/>
              <a:endParaRPr lang="ru-RU" sz="13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8" name="Прямоугольник 26"/>
            <p:cNvSpPr>
              <a:spLocks noChangeArrowheads="1"/>
            </p:cNvSpPr>
            <p:nvPr/>
          </p:nvSpPr>
          <p:spPr bwMode="auto">
            <a:xfrm>
              <a:off x="1326731" y="2427734"/>
              <a:ext cx="1604339" cy="3894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62952" tIns="31476" rIns="62952" bIns="31476">
              <a:spAutoFit/>
            </a:bodyPr>
            <a:lstStyle/>
            <a:p>
              <a:pPr algn="ctr" defTabSz="685800"/>
              <a:r>
                <a:rPr lang="ru-RU" altLang="ru-RU" sz="12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ЗА 5 ЛЕТ</a:t>
              </a:r>
            </a:p>
            <a:p>
              <a:pPr algn="ctr" defTabSz="685800"/>
              <a:r>
                <a:rPr lang="ru-RU" altLang="ru-RU" sz="120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РЕАЛИЗОВАНО*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89482" y="2807449"/>
              <a:ext cx="796428" cy="289776"/>
            </a:xfrm>
            <a:prstGeom prst="rect">
              <a:avLst/>
            </a:prstGeom>
          </p:spPr>
          <p:txBody>
            <a:bodyPr wrap="none" lIns="62952" tIns="31476" rIns="62952" bIns="31476">
              <a:spAutoFit/>
            </a:bodyPr>
            <a:lstStyle/>
            <a:p>
              <a:pPr algn="ctr" defTabSz="629532">
                <a:lnSpc>
                  <a:spcPct val="80000"/>
                </a:lnSpc>
              </a:pPr>
              <a:r>
                <a:rPr lang="ru-RU" sz="12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БОЛЕЕ</a:t>
              </a:r>
              <a:r>
                <a:rPr lang="ru-RU" sz="2100" b="1" dirty="0">
                  <a:solidFill>
                    <a:srgbClr val="802723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Wingdings"/>
                </a:rPr>
                <a:t> 65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00634" y="3215544"/>
              <a:ext cx="1174121" cy="306390"/>
            </a:xfrm>
            <a:prstGeom prst="rect">
              <a:avLst/>
            </a:prstGeom>
          </p:spPr>
          <p:txBody>
            <a:bodyPr wrap="square" lIns="62952" tIns="31476" rIns="62952" bIns="31476">
              <a:spAutoFit/>
            </a:bodyPr>
            <a:lstStyle/>
            <a:p>
              <a:pPr algn="ctr" defTabSz="685800"/>
              <a:r>
                <a:rPr lang="ru-RU" altLang="ru-RU" sz="9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ИНВЕСТИЦИОННЫХ</a:t>
              </a:r>
            </a:p>
            <a:p>
              <a:pPr algn="ctr" defTabSz="685800"/>
              <a:r>
                <a:rPr lang="ru-RU" altLang="ru-RU" sz="9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ПРОЕКТОВ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187694" y="1836698"/>
              <a:ext cx="1872068" cy="551843"/>
            </a:xfrm>
            <a:prstGeom prst="rect">
              <a:avLst/>
            </a:prstGeom>
            <a:solidFill>
              <a:srgbClr val="FAC566"/>
            </a:solidFill>
          </p:spPr>
          <p:txBody>
            <a:bodyPr wrap="square" lIns="61545" tIns="30773" rIns="61545" bIns="30773" anchor="ctr">
              <a:noAutofit/>
            </a:bodyPr>
            <a:lstStyle/>
            <a:p>
              <a:pPr algn="ctr" defTabSz="685800">
                <a:lnSpc>
                  <a:spcPct val="80000"/>
                </a:lnSpc>
              </a:pPr>
              <a:r>
                <a:rPr lang="ru-RU" sz="1200" b="1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ВСЕГО В ЯРОСЛАВСКОЙ ОБЛАСТИ</a:t>
              </a: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4858352" y="3605257"/>
            <a:ext cx="375649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defTabSz="685800"/>
            <a:r>
              <a:rPr lang="ru-RU" sz="9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*В СФЕРАХ ПРОМЫШЛЕННОСТИ, ТУРИЗМА И АГРОПРОМЫШЛЕННОГО КОМПЛЕКСА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233906" y="2335038"/>
            <a:ext cx="1124202" cy="322099"/>
          </a:xfrm>
          <a:prstGeom prst="rect">
            <a:avLst/>
          </a:prstGeom>
        </p:spPr>
        <p:txBody>
          <a:bodyPr wrap="none" lIns="62952" tIns="31476" rIns="62952" bIns="31476">
            <a:spAutoFit/>
          </a:bodyPr>
          <a:lstStyle/>
          <a:p>
            <a:pPr algn="ctr" defTabSz="629532">
              <a:lnSpc>
                <a:spcPct val="80000"/>
              </a:lnSpc>
            </a:pPr>
            <a:r>
              <a:rPr lang="ru-RU" sz="210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rPr>
              <a:t>70 </a:t>
            </a:r>
            <a:r>
              <a:rPr lang="ru-RU" sz="9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rPr>
              <a:t>млрд рублей</a:t>
            </a:r>
            <a:endParaRPr lang="ru-RU" sz="210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Wingding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110881" y="2776651"/>
            <a:ext cx="1370255" cy="340566"/>
          </a:xfrm>
          <a:prstGeom prst="rect">
            <a:avLst/>
          </a:prstGeom>
        </p:spPr>
        <p:txBody>
          <a:bodyPr wrap="square" lIns="62952" tIns="31476" rIns="62952" bIns="31476">
            <a:spAutoFit/>
          </a:bodyPr>
          <a:lstStyle/>
          <a:p>
            <a:pPr algn="ctr" defTabSz="685800"/>
            <a:r>
              <a:rPr lang="ru-RU" altLang="ru-RU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ОБЪЕМ</a:t>
            </a:r>
          </a:p>
          <a:p>
            <a:pPr algn="ctr" defTabSz="685800"/>
            <a:r>
              <a:rPr lang="ru-RU" altLang="ru-RU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ИНВЕСТИЦИЙ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445653" y="2767088"/>
            <a:ext cx="1133555" cy="340566"/>
          </a:xfrm>
          <a:prstGeom prst="rect">
            <a:avLst/>
          </a:prstGeom>
        </p:spPr>
        <p:txBody>
          <a:bodyPr wrap="square" lIns="62952" tIns="31476" rIns="62952" bIns="31476">
            <a:spAutoFit/>
          </a:bodyPr>
          <a:lstStyle/>
          <a:p>
            <a:pPr algn="ctr" defTabSz="685800"/>
            <a:r>
              <a:rPr lang="ru-RU" altLang="ru-RU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РАБОЧИХ </a:t>
            </a:r>
          </a:p>
          <a:p>
            <a:pPr algn="ctr" defTabSz="685800"/>
            <a:r>
              <a:rPr lang="ru-RU" altLang="ru-RU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МЕСТ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410638" y="2335037"/>
            <a:ext cx="1203583" cy="322099"/>
          </a:xfrm>
          <a:prstGeom prst="rect">
            <a:avLst/>
          </a:prstGeom>
        </p:spPr>
        <p:txBody>
          <a:bodyPr wrap="none" lIns="62952" tIns="31476" rIns="62952" bIns="31476">
            <a:spAutoFit/>
          </a:bodyPr>
          <a:lstStyle/>
          <a:p>
            <a:pPr algn="ctr" defTabSz="629532">
              <a:lnSpc>
                <a:spcPct val="80000"/>
              </a:lnSpc>
            </a:pPr>
            <a:r>
              <a:rPr lang="ru-RU" sz="12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rPr>
              <a:t>БОЛЕЕ</a:t>
            </a:r>
            <a:r>
              <a:rPr lang="ru-RU" sz="2100" b="1" dirty="0">
                <a:solidFill>
                  <a:srgbClr val="802723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Wingdings"/>
              </a:rPr>
              <a:t> 7500</a:t>
            </a:r>
          </a:p>
        </p:txBody>
      </p:sp>
    </p:spTree>
    <p:extLst>
      <p:ext uri="{BB962C8B-B14F-4D97-AF65-F5344CB8AC3E}">
        <p14:creationId xmlns:p14="http://schemas.microsoft.com/office/powerpoint/2010/main" val="11784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3181471" y="660801"/>
            <a:ext cx="2427833" cy="974603"/>
          </a:xfrm>
          <a:prstGeom prst="roundRect">
            <a:avLst/>
          </a:prstGeom>
          <a:noFill/>
          <a:ln>
            <a:solidFill>
              <a:srgbClr val="FAC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94415" y="600447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76745" y="129006"/>
            <a:ext cx="709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Система поддержки</a:t>
            </a:r>
          </a:p>
        </p:txBody>
      </p:sp>
      <p:pic>
        <p:nvPicPr>
          <p:cNvPr id="7" name="Picture 2" descr="https://invest76.ru/public/build/images/logo-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5" y="1834827"/>
            <a:ext cx="1772803" cy="45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3754" y="1362646"/>
            <a:ext cx="2071715" cy="415498"/>
          </a:xfrm>
          <a:prstGeom prst="rect">
            <a:avLst/>
          </a:prstGeom>
          <a:noFill/>
          <a:ln>
            <a:solidFill>
              <a:srgbClr val="F9B233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05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Поддержка инвесторов</a:t>
            </a:r>
          </a:p>
          <a:p>
            <a:pPr algn="ctr" defTabSz="685800"/>
            <a:endParaRPr lang="ru-RU" sz="1050" b="1" dirty="0">
              <a:solidFill>
                <a:srgbClr val="F9B233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1378819" y="945682"/>
            <a:ext cx="1802652" cy="72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5609304" y="937333"/>
            <a:ext cx="1802652" cy="72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1378819" y="952902"/>
            <a:ext cx="3599" cy="4180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7408357" y="944553"/>
            <a:ext cx="3599" cy="4180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5397682" y="1369866"/>
            <a:ext cx="3089207" cy="3704367"/>
            <a:chOff x="-746263" y="1827994"/>
            <a:chExt cx="4118943" cy="493915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38" y="2428510"/>
              <a:ext cx="2845211" cy="56465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22554" y="1827994"/>
              <a:ext cx="2577194" cy="553997"/>
            </a:xfrm>
            <a:prstGeom prst="rect">
              <a:avLst/>
            </a:prstGeom>
            <a:noFill/>
            <a:ln>
              <a:solidFill>
                <a:srgbClr val="F9B233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105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Поддержка МСП</a:t>
              </a:r>
            </a:p>
            <a:p>
              <a:pPr algn="ctr" defTabSz="685800"/>
              <a:endParaRPr lang="ru-RU" sz="1050" b="1" dirty="0">
                <a:solidFill>
                  <a:srgbClr val="F9B233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19194" y="4973356"/>
              <a:ext cx="335295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ru-RU" sz="105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Региональный центр инжиниринга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19194" y="5905375"/>
              <a:ext cx="335295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ru-RU" sz="1050" b="1" dirty="0">
                  <a:solidFill>
                    <a:srgbClr val="FAC566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Региональный центр компетенций</a:t>
              </a: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-19194" y="3068283"/>
              <a:ext cx="3352956" cy="569610"/>
              <a:chOff x="-296651" y="3141666"/>
              <a:chExt cx="3352956" cy="569610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-296646" y="3141666"/>
                <a:ext cx="3352951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800"/>
                <a:r>
                  <a:rPr lang="ru-RU" sz="105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Центр поддержки предпринимательства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-296651" y="3372722"/>
                <a:ext cx="31728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800"/>
                <a:r>
                  <a:rPr lang="ru-RU" sz="105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Комплексная поддержка</a:t>
                </a: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-66355" y="3613864"/>
              <a:ext cx="3400116" cy="594946"/>
              <a:chOff x="-343812" y="3841314"/>
              <a:chExt cx="3400116" cy="594946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-296647" y="3841314"/>
                <a:ext cx="3352951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800"/>
                <a:r>
                  <a:rPr lang="ru-RU" sz="105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Региональная лизинговая компания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-343812" y="4097705"/>
                <a:ext cx="3400111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800"/>
                <a:r>
                  <a:rPr lang="ru-RU" sz="105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Льготные ставки по договорам лизинга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-27430" y="4170868"/>
              <a:ext cx="3400110" cy="851336"/>
              <a:chOff x="-328307" y="4244251"/>
              <a:chExt cx="3400110" cy="851336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-320071" y="4244251"/>
                <a:ext cx="3352951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800"/>
                <a:r>
                  <a:rPr lang="ru-RU" sz="105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Фонд поддержки МСП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-320071" y="4488118"/>
                <a:ext cx="3352951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800"/>
                <a:r>
                  <a:rPr lang="ru-RU" sz="1050" b="1" dirty="0">
                    <a:solidFill>
                      <a:srgbClr val="FAC566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Фонд регионального развития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-328307" y="4757032"/>
                <a:ext cx="3400110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800"/>
                <a:r>
                  <a:rPr lang="ru-RU" sz="1050" dirty="0">
                    <a:solidFill>
                      <a:prstClr val="black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Льготные займы и поручительства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-707338" y="5227178"/>
              <a:ext cx="4080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ru-RU" sz="105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Инженерные услуги, анализ потенциала предприятий, международная сертификация предприятий по ISO 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-746263" y="6213152"/>
              <a:ext cx="408001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ru-RU" sz="105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Повышение эффективности производственных процессов</a:t>
              </a: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303754" y="3998686"/>
            <a:ext cx="32249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/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Услуги по составлению бизнес-планов и финансовых моделей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03754" y="2719273"/>
            <a:ext cx="28404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/>
            <a:r>
              <a:rPr lang="ru-RU" sz="1050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Дополнительные услуги</a:t>
            </a:r>
          </a:p>
          <a:p>
            <a:pPr defTabSz="514350"/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Передача в субаренду земельных участков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03754" y="3565758"/>
            <a:ext cx="32249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/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Услуги водоотведения и водоснабжения (транспортировка)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03754" y="3113714"/>
            <a:ext cx="36112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/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Услуги по предоставлению в пользование земельных участков (аренда/сервитуты)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03754" y="2390325"/>
            <a:ext cx="374462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/>
            <a:r>
              <a: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Индивидуальное комплексное сопровождение инвесторов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884" y="698563"/>
            <a:ext cx="1760254" cy="93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54462" y="2207008"/>
            <a:ext cx="4948587" cy="769411"/>
            <a:chOff x="2067926" y="1317348"/>
            <a:chExt cx="4948587" cy="76941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477" t="26460" r="74724" b="49348"/>
            <a:stretch>
              <a:fillRect/>
            </a:stretch>
          </p:blipFill>
          <p:spPr bwMode="auto">
            <a:xfrm>
              <a:off x="2067926" y="1317348"/>
              <a:ext cx="767795" cy="769411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2918447" y="1401622"/>
              <a:ext cx="4098066" cy="652878"/>
            </a:xfrm>
            <a:prstGeom prst="rect">
              <a:avLst/>
            </a:prstGeom>
            <a:noFill/>
          </p:spPr>
          <p:txBody>
            <a:bodyPr wrap="square" lIns="61348" tIns="30674" rIns="61348" bIns="30674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b="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МИНИСТЕРСТВО</a:t>
              </a:r>
              <a:endPara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1600" b="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ИНВЕСТИЦИЙ И ПРОМЫШЛЕННОСТИ</a:t>
              </a:r>
              <a:endPara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Ярославской области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46533" y="3080535"/>
            <a:ext cx="3442786" cy="1924388"/>
            <a:chOff x="2411760" y="2207943"/>
            <a:chExt cx="3442786" cy="1924388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2411760" y="3824163"/>
              <a:ext cx="34427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2987824" y="3824163"/>
              <a:ext cx="1606159" cy="308168"/>
            </a:xfrm>
            <a:prstGeom prst="rect">
              <a:avLst/>
            </a:prstGeom>
          </p:spPr>
          <p:txBody>
            <a:bodyPr wrap="none" lIns="61348" tIns="30674" rIns="61348" bIns="30674">
              <a:spAutoFit/>
            </a:bodyPr>
            <a:lstStyle/>
            <a:p>
              <a:r>
                <a:rPr lang="en-US" sz="1600" dirty="0" smtClean="0">
                  <a:solidFill>
                    <a:srgbClr val="8A8A89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www.yarregion.ru</a:t>
              </a:r>
              <a:endParaRPr lang="ru-RU" sz="1600" dirty="0">
                <a:solidFill>
                  <a:srgbClr val="8A8A89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2653970" y="2207943"/>
              <a:ext cx="3103623" cy="1723941"/>
              <a:chOff x="2653970" y="2207943"/>
              <a:chExt cx="3103623" cy="1723941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918447" y="2207943"/>
                <a:ext cx="2839146" cy="1723941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61348" tIns="30674" rIns="61348" bIns="30674">
                <a:spAutoFit/>
              </a:bodyPr>
              <a:lstStyle/>
              <a:p>
                <a:r>
                  <a:rPr lang="ru-RU" sz="1200" dirty="0" smtClean="0">
                    <a:solidFill>
                      <a:srgbClr val="C0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Отдел инвестиционной политики</a:t>
                </a:r>
              </a:p>
              <a:p>
                <a:endParaRPr lang="ru-RU" sz="1200" dirty="0" smtClean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r>
                  <a:rPr lang="en-US" sz="1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shelepov@yarregion.ru shutovaee@yarregion.ru</a:t>
                </a:r>
                <a:endParaRPr lang="ru-RU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endPara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r>
                  <a:rPr lang="ru-RU" sz="1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</a:t>
                </a:r>
                <a:r>
                  <a:rPr lang="ru-RU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4852) </a:t>
                </a:r>
                <a:r>
                  <a:rPr lang="ru-RU" sz="1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40</a:t>
                </a:r>
                <a:r>
                  <a:rPr lang="en-US" sz="1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</a:t>
                </a:r>
                <a:r>
                  <a:rPr lang="ru-RU" sz="1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-</a:t>
                </a:r>
                <a:r>
                  <a:rPr lang="en-US" sz="1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910</a:t>
                </a:r>
                <a:r>
                  <a:rPr lang="ru-RU" sz="1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, 400-</a:t>
                </a:r>
                <a:r>
                  <a:rPr lang="en-US" sz="1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136</a:t>
                </a:r>
                <a:endParaRPr lang="en-US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endParaRPr lang="ru-RU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r>
                  <a:rPr lang="ru-RU" sz="1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150014</a:t>
                </a:r>
                <a:r>
                  <a:rPr lang="ru-RU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, г. Ярославль, ул. Свободы, 62</a:t>
                </a:r>
                <a:endParaRPr lang="en-US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endParaRPr lang="ru-RU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2653970" y="2754116"/>
                <a:ext cx="196161" cy="94495"/>
                <a:chOff x="3442391" y="3507854"/>
                <a:chExt cx="361316" cy="217170"/>
              </a:xfrm>
            </p:grpSpPr>
            <p:sp>
              <p:nvSpPr>
                <p:cNvPr id="11" name="object 15"/>
                <p:cNvSpPr/>
                <p:nvPr/>
              </p:nvSpPr>
              <p:spPr>
                <a:xfrm>
                  <a:off x="3442392" y="3507854"/>
                  <a:ext cx="361315" cy="217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15" h="217170">
                      <a:moveTo>
                        <a:pt x="342760" y="217004"/>
                      </a:moveTo>
                      <a:lnTo>
                        <a:pt x="18249" y="217004"/>
                      </a:lnTo>
                      <a:lnTo>
                        <a:pt x="11149" y="215569"/>
                      </a:lnTo>
                      <a:lnTo>
                        <a:pt x="5348" y="211656"/>
                      </a:lnTo>
                      <a:lnTo>
                        <a:pt x="1435" y="205855"/>
                      </a:lnTo>
                      <a:lnTo>
                        <a:pt x="0" y="198755"/>
                      </a:lnTo>
                      <a:lnTo>
                        <a:pt x="0" y="18262"/>
                      </a:lnTo>
                      <a:lnTo>
                        <a:pt x="1435" y="11154"/>
                      </a:lnTo>
                      <a:lnTo>
                        <a:pt x="5348" y="5349"/>
                      </a:lnTo>
                      <a:lnTo>
                        <a:pt x="11149" y="1435"/>
                      </a:lnTo>
                      <a:lnTo>
                        <a:pt x="18249" y="0"/>
                      </a:lnTo>
                      <a:lnTo>
                        <a:pt x="342760" y="0"/>
                      </a:lnTo>
                      <a:lnTo>
                        <a:pt x="349865" y="1435"/>
                      </a:lnTo>
                      <a:lnTo>
                        <a:pt x="355666" y="5349"/>
                      </a:lnTo>
                      <a:lnTo>
                        <a:pt x="359576" y="11154"/>
                      </a:lnTo>
                      <a:lnTo>
                        <a:pt x="361010" y="18262"/>
                      </a:lnTo>
                      <a:lnTo>
                        <a:pt x="361010" y="198755"/>
                      </a:lnTo>
                      <a:lnTo>
                        <a:pt x="359576" y="205855"/>
                      </a:lnTo>
                      <a:lnTo>
                        <a:pt x="355666" y="211656"/>
                      </a:lnTo>
                      <a:lnTo>
                        <a:pt x="349865" y="215569"/>
                      </a:lnTo>
                      <a:lnTo>
                        <a:pt x="342760" y="217004"/>
                      </a:lnTo>
                      <a:close/>
                    </a:path>
                  </a:pathLst>
                </a:custGeom>
                <a:ln w="12700">
                  <a:solidFill>
                    <a:srgbClr val="A63D2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12" name="object 16"/>
                <p:cNvSpPr/>
                <p:nvPr/>
              </p:nvSpPr>
              <p:spPr>
                <a:xfrm>
                  <a:off x="3442391" y="3538475"/>
                  <a:ext cx="361315" cy="74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15" h="74929">
                      <a:moveTo>
                        <a:pt x="0" y="0"/>
                      </a:moveTo>
                      <a:lnTo>
                        <a:pt x="180517" y="74472"/>
                      </a:lnTo>
                      <a:lnTo>
                        <a:pt x="361022" y="0"/>
                      </a:lnTo>
                    </a:path>
                  </a:pathLst>
                </a:custGeom>
                <a:ln w="12700">
                  <a:solidFill>
                    <a:srgbClr val="A63D2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2668380" y="3155129"/>
                <a:ext cx="167341" cy="150492"/>
                <a:chOff x="4674739" y="3904139"/>
                <a:chExt cx="183568" cy="237927"/>
              </a:xfrm>
            </p:grpSpPr>
            <p:sp>
              <p:nvSpPr>
                <p:cNvPr id="14" name="object 9"/>
                <p:cNvSpPr/>
                <p:nvPr/>
              </p:nvSpPr>
              <p:spPr>
                <a:xfrm>
                  <a:off x="4709381" y="3904139"/>
                  <a:ext cx="148926" cy="237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14" h="417195">
                      <a:moveTo>
                        <a:pt x="68903" y="416748"/>
                      </a:moveTo>
                      <a:lnTo>
                        <a:pt x="11372" y="384655"/>
                      </a:lnTo>
                      <a:lnTo>
                        <a:pt x="4459" y="378689"/>
                      </a:lnTo>
                      <a:lnTo>
                        <a:pt x="574" y="370788"/>
                      </a:lnTo>
                      <a:lnTo>
                        <a:pt x="0" y="362004"/>
                      </a:lnTo>
                      <a:lnTo>
                        <a:pt x="3016" y="353387"/>
                      </a:lnTo>
                      <a:lnTo>
                        <a:pt x="28162" y="311363"/>
                      </a:lnTo>
                      <a:lnTo>
                        <a:pt x="33946" y="304918"/>
                      </a:lnTo>
                      <a:lnTo>
                        <a:pt x="41462" y="301214"/>
                      </a:lnTo>
                      <a:lnTo>
                        <a:pt x="49811" y="300499"/>
                      </a:lnTo>
                      <a:lnTo>
                        <a:pt x="58096" y="303019"/>
                      </a:lnTo>
                      <a:lnTo>
                        <a:pt x="86594" y="318170"/>
                      </a:lnTo>
                      <a:lnTo>
                        <a:pt x="138531" y="264112"/>
                      </a:lnTo>
                      <a:lnTo>
                        <a:pt x="165234" y="223458"/>
                      </a:lnTo>
                      <a:lnTo>
                        <a:pt x="175157" y="175840"/>
                      </a:lnTo>
                      <a:lnTo>
                        <a:pt x="176752" y="100886"/>
                      </a:lnTo>
                      <a:lnTo>
                        <a:pt x="145903" y="91412"/>
                      </a:lnTo>
                      <a:lnTo>
                        <a:pt x="138272" y="87327"/>
                      </a:lnTo>
                      <a:lnTo>
                        <a:pt x="142665" y="16837"/>
                      </a:lnTo>
                      <a:lnTo>
                        <a:pt x="161608" y="0"/>
                      </a:lnTo>
                      <a:lnTo>
                        <a:pt x="170719" y="683"/>
                      </a:lnTo>
                      <a:lnTo>
                        <a:pt x="234067" y="18755"/>
                      </a:lnTo>
                      <a:lnTo>
                        <a:pt x="213473" y="181513"/>
                      </a:lnTo>
                      <a:lnTo>
                        <a:pt x="156119" y="307148"/>
                      </a:lnTo>
                      <a:lnTo>
                        <a:pt x="96448" y="388085"/>
                      </a:lnTo>
                      <a:lnTo>
                        <a:pt x="68903" y="416748"/>
                      </a:lnTo>
                      <a:close/>
                    </a:path>
                  </a:pathLst>
                </a:custGeom>
                <a:ln w="12699">
                  <a:solidFill>
                    <a:srgbClr val="A63D2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pic>
              <p:nvPicPr>
                <p:cNvPr id="15" name="object 10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674739" y="3939835"/>
                  <a:ext cx="71903" cy="83267"/>
                </a:xfrm>
                <a:prstGeom prst="rect">
                  <a:avLst/>
                </a:prstGeom>
                <a:ln>
                  <a:solidFill>
                    <a:srgbClr val="A63D2C"/>
                  </a:solidFill>
                </a:ln>
              </p:spPr>
            </p:pic>
          </p:grpSp>
          <p:sp>
            <p:nvSpPr>
              <p:cNvPr id="17" name="object 17"/>
              <p:cNvSpPr/>
              <p:nvPr/>
            </p:nvSpPr>
            <p:spPr>
              <a:xfrm>
                <a:off x="2689433" y="3513852"/>
                <a:ext cx="125237" cy="164318"/>
              </a:xfrm>
              <a:custGeom>
                <a:avLst/>
                <a:gdLst/>
                <a:ahLst/>
                <a:cxnLst/>
                <a:rect l="l" t="t" r="r" b="b"/>
                <a:pathLst>
                  <a:path w="320040" h="447039">
                    <a:moveTo>
                      <a:pt x="159956" y="0"/>
                    </a:moveTo>
                    <a:lnTo>
                      <a:pt x="109393" y="8152"/>
                    </a:lnTo>
                    <a:lnTo>
                      <a:pt x="65482" y="30854"/>
                    </a:lnTo>
                    <a:lnTo>
                      <a:pt x="30858" y="65474"/>
                    </a:lnTo>
                    <a:lnTo>
                      <a:pt x="8153" y="109381"/>
                    </a:lnTo>
                    <a:lnTo>
                      <a:pt x="0" y="159943"/>
                    </a:lnTo>
                    <a:lnTo>
                      <a:pt x="2499" y="232364"/>
                    </a:lnTo>
                    <a:lnTo>
                      <a:pt x="19994" y="286345"/>
                    </a:lnTo>
                    <a:lnTo>
                      <a:pt x="67481" y="348744"/>
                    </a:lnTo>
                    <a:lnTo>
                      <a:pt x="159956" y="446417"/>
                    </a:lnTo>
                    <a:lnTo>
                      <a:pt x="252431" y="331758"/>
                    </a:lnTo>
                    <a:lnTo>
                      <a:pt x="299918" y="241049"/>
                    </a:lnTo>
                    <a:lnTo>
                      <a:pt x="302288" y="232968"/>
                    </a:lnTo>
                    <a:lnTo>
                      <a:pt x="159956" y="232968"/>
                    </a:lnTo>
                    <a:lnTo>
                      <a:pt x="131495" y="227236"/>
                    </a:lnTo>
                    <a:lnTo>
                      <a:pt x="108246" y="211596"/>
                    </a:lnTo>
                    <a:lnTo>
                      <a:pt x="92567" y="188386"/>
                    </a:lnTo>
                    <a:lnTo>
                      <a:pt x="86817" y="159943"/>
                    </a:lnTo>
                    <a:lnTo>
                      <a:pt x="92567" y="131501"/>
                    </a:lnTo>
                    <a:lnTo>
                      <a:pt x="108246" y="108291"/>
                    </a:lnTo>
                    <a:lnTo>
                      <a:pt x="131495" y="92651"/>
                    </a:lnTo>
                    <a:lnTo>
                      <a:pt x="159956" y="86918"/>
                    </a:lnTo>
                    <a:lnTo>
                      <a:pt x="300121" y="86918"/>
                    </a:lnTo>
                    <a:lnTo>
                      <a:pt x="289021" y="65474"/>
                    </a:lnTo>
                    <a:lnTo>
                      <a:pt x="254380" y="30854"/>
                    </a:lnTo>
                    <a:lnTo>
                      <a:pt x="210475" y="8152"/>
                    </a:lnTo>
                    <a:lnTo>
                      <a:pt x="159956" y="0"/>
                    </a:lnTo>
                    <a:close/>
                  </a:path>
                  <a:path w="320040" h="447039">
                    <a:moveTo>
                      <a:pt x="300121" y="86918"/>
                    </a:moveTo>
                    <a:lnTo>
                      <a:pt x="159956" y="86918"/>
                    </a:lnTo>
                    <a:lnTo>
                      <a:pt x="188399" y="92651"/>
                    </a:lnTo>
                    <a:lnTo>
                      <a:pt x="211608" y="108291"/>
                    </a:lnTo>
                    <a:lnTo>
                      <a:pt x="227248" y="131501"/>
                    </a:lnTo>
                    <a:lnTo>
                      <a:pt x="232981" y="159943"/>
                    </a:lnTo>
                    <a:lnTo>
                      <a:pt x="227248" y="188386"/>
                    </a:lnTo>
                    <a:lnTo>
                      <a:pt x="211608" y="211596"/>
                    </a:lnTo>
                    <a:lnTo>
                      <a:pt x="188399" y="227236"/>
                    </a:lnTo>
                    <a:lnTo>
                      <a:pt x="159956" y="232968"/>
                    </a:lnTo>
                    <a:lnTo>
                      <a:pt x="302288" y="232968"/>
                    </a:lnTo>
                    <a:lnTo>
                      <a:pt x="317413" y="181406"/>
                    </a:lnTo>
                    <a:lnTo>
                      <a:pt x="319913" y="159943"/>
                    </a:lnTo>
                    <a:lnTo>
                      <a:pt x="311748" y="109381"/>
                    </a:lnTo>
                    <a:lnTo>
                      <a:pt x="300121" y="86918"/>
                    </a:lnTo>
                    <a:close/>
                  </a:path>
                </a:pathLst>
              </a:custGeom>
              <a:solidFill>
                <a:srgbClr val="9C674E"/>
              </a:solidFill>
              <a:ln>
                <a:solidFill>
                  <a:srgbClr val="A63D2C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875886" y="184218"/>
            <a:ext cx="709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Контактная информация</a:t>
            </a:r>
            <a:endParaRPr lang="ru-RU" dirty="0">
              <a:latin typeface="Segoe UI Light" panose="020B0502040204020203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93709" y="699542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5042713" y="2169690"/>
            <a:ext cx="767795" cy="76941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5789191" y="2291282"/>
            <a:ext cx="3354809" cy="455901"/>
          </a:xfrm>
          <a:prstGeom prst="rect">
            <a:avLst/>
          </a:prstGeom>
          <a:noFill/>
        </p:spPr>
        <p:txBody>
          <a:bodyPr wrap="square" lIns="61348" tIns="30674" rIns="61348" bIns="30674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КОРПОРАЦИЯ РАЗВИТИЯ</a:t>
            </a:r>
            <a:endParaRPr lang="ru-RU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Ярославской области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2976687"/>
            <a:ext cx="2839146" cy="1723941"/>
          </a:xfrm>
          <a:prstGeom prst="rect">
            <a:avLst/>
          </a:prstGeom>
          <a:ln>
            <a:noFill/>
          </a:ln>
        </p:spPr>
        <p:txBody>
          <a:bodyPr wrap="square" lIns="61348" tIns="30674" rIns="61348" bIns="30674">
            <a:spAutoFit/>
          </a:bodyPr>
          <a:lstStyle/>
          <a:p>
            <a:endParaRPr lang="ru-RU" sz="1200" dirty="0" smtClean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200" dirty="0" smtClean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corporation@invest76.ru</a:t>
            </a:r>
            <a:endParaRPr lang="ru-RU" sz="1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4852) </a:t>
            </a: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40</a:t>
            </a: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</a:t>
            </a: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910</a:t>
            </a: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400-</a:t>
            </a: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136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150014</a:t>
            </a:r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г. Ярославль, ул. Свободы, </a:t>
            </a: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71а</a:t>
            </a:r>
            <a:endParaRPr lang="en-US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object 15"/>
          <p:cNvSpPr/>
          <p:nvPr/>
        </p:nvSpPr>
        <p:spPr>
          <a:xfrm>
            <a:off x="5171620" y="3522860"/>
            <a:ext cx="196160" cy="94495"/>
          </a:xfrm>
          <a:custGeom>
            <a:avLst/>
            <a:gdLst/>
            <a:ahLst/>
            <a:cxnLst/>
            <a:rect l="l" t="t" r="r" b="b"/>
            <a:pathLst>
              <a:path w="361315" h="217170">
                <a:moveTo>
                  <a:pt x="342760" y="217004"/>
                </a:moveTo>
                <a:lnTo>
                  <a:pt x="18249" y="217004"/>
                </a:lnTo>
                <a:lnTo>
                  <a:pt x="11149" y="215569"/>
                </a:lnTo>
                <a:lnTo>
                  <a:pt x="5348" y="211656"/>
                </a:lnTo>
                <a:lnTo>
                  <a:pt x="1435" y="205855"/>
                </a:lnTo>
                <a:lnTo>
                  <a:pt x="0" y="198755"/>
                </a:lnTo>
                <a:lnTo>
                  <a:pt x="0" y="18262"/>
                </a:lnTo>
                <a:lnTo>
                  <a:pt x="1435" y="11154"/>
                </a:lnTo>
                <a:lnTo>
                  <a:pt x="5348" y="5349"/>
                </a:lnTo>
                <a:lnTo>
                  <a:pt x="11149" y="1435"/>
                </a:lnTo>
                <a:lnTo>
                  <a:pt x="18249" y="0"/>
                </a:lnTo>
                <a:lnTo>
                  <a:pt x="342760" y="0"/>
                </a:lnTo>
                <a:lnTo>
                  <a:pt x="349865" y="1435"/>
                </a:lnTo>
                <a:lnTo>
                  <a:pt x="355666" y="5349"/>
                </a:lnTo>
                <a:lnTo>
                  <a:pt x="359576" y="11154"/>
                </a:lnTo>
                <a:lnTo>
                  <a:pt x="361010" y="18262"/>
                </a:lnTo>
                <a:lnTo>
                  <a:pt x="361010" y="198755"/>
                </a:lnTo>
                <a:lnTo>
                  <a:pt x="359576" y="205855"/>
                </a:lnTo>
                <a:lnTo>
                  <a:pt x="355666" y="211656"/>
                </a:lnTo>
                <a:lnTo>
                  <a:pt x="349865" y="215569"/>
                </a:lnTo>
                <a:lnTo>
                  <a:pt x="342760" y="217004"/>
                </a:lnTo>
                <a:close/>
              </a:path>
            </a:pathLst>
          </a:custGeom>
          <a:ln w="12700">
            <a:solidFill>
              <a:srgbClr val="A63D2C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16"/>
          <p:cNvSpPr/>
          <p:nvPr/>
        </p:nvSpPr>
        <p:spPr>
          <a:xfrm>
            <a:off x="5171619" y="3536184"/>
            <a:ext cx="196160" cy="32604"/>
          </a:xfrm>
          <a:custGeom>
            <a:avLst/>
            <a:gdLst/>
            <a:ahLst/>
            <a:cxnLst/>
            <a:rect l="l" t="t" r="r" b="b"/>
            <a:pathLst>
              <a:path w="361315" h="74929">
                <a:moveTo>
                  <a:pt x="0" y="0"/>
                </a:moveTo>
                <a:lnTo>
                  <a:pt x="180517" y="74472"/>
                </a:lnTo>
                <a:lnTo>
                  <a:pt x="361022" y="0"/>
                </a:lnTo>
              </a:path>
            </a:pathLst>
          </a:custGeom>
          <a:ln w="12700">
            <a:solidFill>
              <a:srgbClr val="A63D2C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9"/>
          <p:cNvSpPr/>
          <p:nvPr/>
        </p:nvSpPr>
        <p:spPr>
          <a:xfrm>
            <a:off x="5210536" y="3859243"/>
            <a:ext cx="135761" cy="150492"/>
          </a:xfrm>
          <a:custGeom>
            <a:avLst/>
            <a:gdLst/>
            <a:ahLst/>
            <a:cxnLst/>
            <a:rect l="l" t="t" r="r" b="b"/>
            <a:pathLst>
              <a:path w="234314" h="417195">
                <a:moveTo>
                  <a:pt x="68903" y="416748"/>
                </a:moveTo>
                <a:lnTo>
                  <a:pt x="11372" y="384655"/>
                </a:lnTo>
                <a:lnTo>
                  <a:pt x="4459" y="378689"/>
                </a:lnTo>
                <a:lnTo>
                  <a:pt x="574" y="370788"/>
                </a:lnTo>
                <a:lnTo>
                  <a:pt x="0" y="362004"/>
                </a:lnTo>
                <a:lnTo>
                  <a:pt x="3016" y="353387"/>
                </a:lnTo>
                <a:lnTo>
                  <a:pt x="28162" y="311363"/>
                </a:lnTo>
                <a:lnTo>
                  <a:pt x="33946" y="304918"/>
                </a:lnTo>
                <a:lnTo>
                  <a:pt x="41462" y="301214"/>
                </a:lnTo>
                <a:lnTo>
                  <a:pt x="49811" y="300499"/>
                </a:lnTo>
                <a:lnTo>
                  <a:pt x="58096" y="303019"/>
                </a:lnTo>
                <a:lnTo>
                  <a:pt x="86594" y="318170"/>
                </a:lnTo>
                <a:lnTo>
                  <a:pt x="138531" y="264112"/>
                </a:lnTo>
                <a:lnTo>
                  <a:pt x="165234" y="223458"/>
                </a:lnTo>
                <a:lnTo>
                  <a:pt x="175157" y="175840"/>
                </a:lnTo>
                <a:lnTo>
                  <a:pt x="176752" y="100886"/>
                </a:lnTo>
                <a:lnTo>
                  <a:pt x="145903" y="91412"/>
                </a:lnTo>
                <a:lnTo>
                  <a:pt x="138272" y="87327"/>
                </a:lnTo>
                <a:lnTo>
                  <a:pt x="142665" y="16837"/>
                </a:lnTo>
                <a:lnTo>
                  <a:pt x="161608" y="0"/>
                </a:lnTo>
                <a:lnTo>
                  <a:pt x="170719" y="683"/>
                </a:lnTo>
                <a:lnTo>
                  <a:pt x="234067" y="18755"/>
                </a:lnTo>
                <a:lnTo>
                  <a:pt x="213473" y="181513"/>
                </a:lnTo>
                <a:lnTo>
                  <a:pt x="156119" y="307148"/>
                </a:lnTo>
                <a:lnTo>
                  <a:pt x="96448" y="388085"/>
                </a:lnTo>
                <a:lnTo>
                  <a:pt x="68903" y="416748"/>
                </a:lnTo>
                <a:close/>
              </a:path>
            </a:pathLst>
          </a:custGeom>
          <a:ln w="12699">
            <a:solidFill>
              <a:srgbClr val="A63D2C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3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8956" y="3881821"/>
            <a:ext cx="65547" cy="52667"/>
          </a:xfrm>
          <a:prstGeom prst="rect">
            <a:avLst/>
          </a:prstGeom>
          <a:ln>
            <a:solidFill>
              <a:srgbClr val="A63D2C"/>
            </a:solidFill>
          </a:ln>
        </p:spPr>
      </p:pic>
      <p:sp>
        <p:nvSpPr>
          <p:cNvPr id="34" name="object 17"/>
          <p:cNvSpPr/>
          <p:nvPr/>
        </p:nvSpPr>
        <p:spPr>
          <a:xfrm>
            <a:off x="5207082" y="4282596"/>
            <a:ext cx="125237" cy="164318"/>
          </a:xfrm>
          <a:custGeom>
            <a:avLst/>
            <a:gdLst/>
            <a:ahLst/>
            <a:cxnLst/>
            <a:rect l="l" t="t" r="r" b="b"/>
            <a:pathLst>
              <a:path w="320040" h="447039">
                <a:moveTo>
                  <a:pt x="159956" y="0"/>
                </a:moveTo>
                <a:lnTo>
                  <a:pt x="109393" y="8152"/>
                </a:lnTo>
                <a:lnTo>
                  <a:pt x="65482" y="30854"/>
                </a:lnTo>
                <a:lnTo>
                  <a:pt x="30858" y="65474"/>
                </a:lnTo>
                <a:lnTo>
                  <a:pt x="8153" y="109381"/>
                </a:lnTo>
                <a:lnTo>
                  <a:pt x="0" y="159943"/>
                </a:lnTo>
                <a:lnTo>
                  <a:pt x="2499" y="232364"/>
                </a:lnTo>
                <a:lnTo>
                  <a:pt x="19994" y="286345"/>
                </a:lnTo>
                <a:lnTo>
                  <a:pt x="67481" y="348744"/>
                </a:lnTo>
                <a:lnTo>
                  <a:pt x="159956" y="446417"/>
                </a:lnTo>
                <a:lnTo>
                  <a:pt x="252431" y="331758"/>
                </a:lnTo>
                <a:lnTo>
                  <a:pt x="299918" y="241049"/>
                </a:lnTo>
                <a:lnTo>
                  <a:pt x="302288" y="232968"/>
                </a:lnTo>
                <a:lnTo>
                  <a:pt x="159956" y="232968"/>
                </a:lnTo>
                <a:lnTo>
                  <a:pt x="131495" y="227236"/>
                </a:lnTo>
                <a:lnTo>
                  <a:pt x="108246" y="211596"/>
                </a:lnTo>
                <a:lnTo>
                  <a:pt x="92567" y="188386"/>
                </a:lnTo>
                <a:lnTo>
                  <a:pt x="86817" y="159943"/>
                </a:lnTo>
                <a:lnTo>
                  <a:pt x="92567" y="131501"/>
                </a:lnTo>
                <a:lnTo>
                  <a:pt x="108246" y="108291"/>
                </a:lnTo>
                <a:lnTo>
                  <a:pt x="131495" y="92651"/>
                </a:lnTo>
                <a:lnTo>
                  <a:pt x="159956" y="86918"/>
                </a:lnTo>
                <a:lnTo>
                  <a:pt x="300121" y="86918"/>
                </a:lnTo>
                <a:lnTo>
                  <a:pt x="289021" y="65474"/>
                </a:lnTo>
                <a:lnTo>
                  <a:pt x="254380" y="30854"/>
                </a:lnTo>
                <a:lnTo>
                  <a:pt x="210475" y="8152"/>
                </a:lnTo>
                <a:lnTo>
                  <a:pt x="159956" y="0"/>
                </a:lnTo>
                <a:close/>
              </a:path>
              <a:path w="320040" h="447039">
                <a:moveTo>
                  <a:pt x="300121" y="86918"/>
                </a:moveTo>
                <a:lnTo>
                  <a:pt x="159956" y="86918"/>
                </a:lnTo>
                <a:lnTo>
                  <a:pt x="188399" y="92651"/>
                </a:lnTo>
                <a:lnTo>
                  <a:pt x="211608" y="108291"/>
                </a:lnTo>
                <a:lnTo>
                  <a:pt x="227248" y="131501"/>
                </a:lnTo>
                <a:lnTo>
                  <a:pt x="232981" y="159943"/>
                </a:lnTo>
                <a:lnTo>
                  <a:pt x="227248" y="188386"/>
                </a:lnTo>
                <a:lnTo>
                  <a:pt x="211608" y="211596"/>
                </a:lnTo>
                <a:lnTo>
                  <a:pt x="188399" y="227236"/>
                </a:lnTo>
                <a:lnTo>
                  <a:pt x="159956" y="232968"/>
                </a:lnTo>
                <a:lnTo>
                  <a:pt x="302288" y="232968"/>
                </a:lnTo>
                <a:lnTo>
                  <a:pt x="317413" y="181406"/>
                </a:lnTo>
                <a:lnTo>
                  <a:pt x="319913" y="159943"/>
                </a:lnTo>
                <a:lnTo>
                  <a:pt x="311748" y="109381"/>
                </a:lnTo>
                <a:lnTo>
                  <a:pt x="300121" y="86918"/>
                </a:lnTo>
                <a:close/>
              </a:path>
            </a:pathLst>
          </a:custGeom>
          <a:solidFill>
            <a:srgbClr val="9C674E"/>
          </a:solidFill>
          <a:ln>
            <a:solidFill>
              <a:srgbClr val="A63D2C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003049" y="4692556"/>
            <a:ext cx="34427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675133" y="4666173"/>
            <a:ext cx="1831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https://invest76.ru/</a:t>
            </a:r>
          </a:p>
        </p:txBody>
      </p:sp>
    </p:spTree>
    <p:extLst>
      <p:ext uri="{BB962C8B-B14F-4D97-AF65-F5344CB8AC3E}">
        <p14:creationId xmlns:p14="http://schemas.microsoft.com/office/powerpoint/2010/main" val="113650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901342" y="738443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13167" y="176312"/>
            <a:ext cx="779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prstClr val="black"/>
                </a:solidFill>
                <a:latin typeface="Segoe UI Light" panose="020B0502040204020203" pitchFamily="34" charset="0"/>
              </a:rPr>
              <a:t>Региональные налоговые льготы</a:t>
            </a:r>
          </a:p>
        </p:txBody>
      </p:sp>
      <p:pic>
        <p:nvPicPr>
          <p:cNvPr id="37" name="Picture 4" descr="D:\Проекты\_Я\2019_04_01 Инвестклимат ЯО\icon_smallbusines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87166" y="1666252"/>
            <a:ext cx="349505" cy="349505"/>
          </a:xfrm>
          <a:prstGeom prst="rect">
            <a:avLst/>
          </a:prstGeom>
          <a:noFill/>
        </p:spPr>
      </p:pic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260136" y="1165376"/>
            <a:ext cx="2576343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algn="ctr" defTabSz="685800"/>
            <a:r>
              <a:rPr lang="ru-RU" sz="1050" b="1" dirty="0">
                <a:solidFill>
                  <a:srgbClr val="FFC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ИНВЕСТИЦИОННЫЙ НАЛОГОВЫЙ ВЫЧЕТ ПО НАЛОГУ НА ПРИБЫЛЬ</a:t>
            </a:r>
          </a:p>
        </p:txBody>
      </p:sp>
      <p:pic>
        <p:nvPicPr>
          <p:cNvPr id="40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241361" y="1679052"/>
            <a:ext cx="489327" cy="480355"/>
          </a:xfrm>
          <a:prstGeom prst="rect">
            <a:avLst/>
          </a:prstGeom>
          <a:noFill/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/>
          </p:nvPr>
        </p:nvGraphicFramePr>
        <p:xfrm>
          <a:off x="791257" y="1641915"/>
          <a:ext cx="2045222" cy="85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439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суммы расходов = первоначальная стоимость основного средства/величина её изменения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6" name="Прямая соединительная линия 55"/>
          <p:cNvCxnSpPr/>
          <p:nvPr/>
        </p:nvCxnSpPr>
        <p:spPr>
          <a:xfrm>
            <a:off x="300206" y="1591120"/>
            <a:ext cx="2255835" cy="0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6110042" y="1269251"/>
            <a:ext cx="2576343" cy="2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algn="ctr" defTabSz="685800"/>
            <a:r>
              <a:rPr lang="ru-RU" sz="1050" b="1" dirty="0">
                <a:solidFill>
                  <a:srgbClr val="FFC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ТРАНСПОРТНЫЙ НАЛОГ 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284207" y="1560335"/>
            <a:ext cx="2255835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59" name="Таблица 58"/>
          <p:cNvGraphicFramePr>
            <a:graphicFrameLocks noGrp="1"/>
          </p:cNvGraphicFramePr>
          <p:nvPr>
            <p:extLst/>
          </p:nvPr>
        </p:nvGraphicFramePr>
        <p:xfrm>
          <a:off x="6851944" y="1589375"/>
          <a:ext cx="1728167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для ТС</a:t>
                      </a:r>
                      <a:r>
                        <a:rPr lang="ru-RU" sz="11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под проект</a:t>
                      </a:r>
                      <a:endParaRPr lang="ru-RU" sz="11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/>
          </p:nvPr>
        </p:nvGraphicFramePr>
        <p:xfrm>
          <a:off x="3702562" y="1591277"/>
          <a:ext cx="2230813" cy="100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4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 100%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для новых объектов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до 73%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для модернизированных объектов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" name="Прямоугольник 32"/>
          <p:cNvSpPr>
            <a:spLocks noChangeArrowheads="1"/>
          </p:cNvSpPr>
          <p:nvPr/>
        </p:nvSpPr>
        <p:spPr bwMode="auto">
          <a:xfrm>
            <a:off x="3438845" y="1190842"/>
            <a:ext cx="2068830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algn="ctr" defTabSz="685800"/>
            <a:r>
              <a:rPr lang="ru-RU" sz="1050" b="1" dirty="0">
                <a:solidFill>
                  <a:srgbClr val="FFC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 НА ИМУЩЕСТВО</a:t>
            </a:r>
          </a:p>
          <a:p>
            <a:pPr algn="ctr" defTabSz="685800"/>
            <a:r>
              <a:rPr lang="ru-RU" sz="1050" b="1" dirty="0">
                <a:solidFill>
                  <a:prstClr val="white">
                    <a:lumMod val="6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(уменьшение платежа)</a:t>
            </a:r>
          </a:p>
        </p:txBody>
      </p:sp>
      <p:pic>
        <p:nvPicPr>
          <p:cNvPr id="62" name="Picture 2" descr="D:\Проекты\_ЯО\2017_05_17 Меры\work\building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 l="13568" r="12780" b="13590"/>
          <a:stretch>
            <a:fillRect/>
          </a:stretch>
        </p:blipFill>
        <p:spPr bwMode="auto">
          <a:xfrm>
            <a:off x="3258648" y="1843426"/>
            <a:ext cx="416347" cy="488467"/>
          </a:xfrm>
          <a:prstGeom prst="rect">
            <a:avLst/>
          </a:prstGeom>
          <a:noFill/>
        </p:spPr>
      </p:pic>
      <p:cxnSp>
        <p:nvCxnSpPr>
          <p:cNvPr id="63" name="Прямая соединительная линия 62"/>
          <p:cNvCxnSpPr/>
          <p:nvPr/>
        </p:nvCxnSpPr>
        <p:spPr>
          <a:xfrm>
            <a:off x="3329162" y="1580870"/>
            <a:ext cx="2255835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53260" y="807168"/>
            <a:ext cx="8162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200" b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Приоритетные инвестиционные проекты (ПИП) и проекты по созданию и развитию индустриальных парков 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197244" y="2735067"/>
            <a:ext cx="4727067" cy="533059"/>
            <a:chOff x="6085012" y="1157482"/>
            <a:chExt cx="6302756" cy="710745"/>
          </a:xfrm>
        </p:grpSpPr>
        <p:sp>
          <p:nvSpPr>
            <p:cNvPr id="66" name="TextBox 65"/>
            <p:cNvSpPr txBox="1"/>
            <p:nvPr/>
          </p:nvSpPr>
          <p:spPr>
            <a:xfrm>
              <a:off x="6096985" y="1252674"/>
              <a:ext cx="629078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2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Региональные инвестиционные проекты </a:t>
              </a:r>
            </a:p>
            <a:p>
              <a:pPr defTabSz="685800"/>
              <a:r>
                <a:rPr lang="ru-RU" sz="120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(РИП)</a:t>
              </a:r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>
              <a:off x="6085012" y="1157482"/>
              <a:ext cx="0" cy="658761"/>
            </a:xfrm>
            <a:prstGeom prst="line">
              <a:avLst/>
            </a:prstGeom>
            <a:ln w="31750">
              <a:solidFill>
                <a:srgbClr val="FFC2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8" name="Таблица 67"/>
          <p:cNvGraphicFramePr>
            <a:graphicFrameLocks noGrp="1"/>
          </p:cNvGraphicFramePr>
          <p:nvPr>
            <p:extLst/>
          </p:nvPr>
        </p:nvGraphicFramePr>
        <p:xfrm>
          <a:off x="742166" y="3668867"/>
          <a:ext cx="3701251" cy="929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10%</a:t>
                      </a:r>
                      <a:endParaRPr lang="ru-RU" sz="1200" b="1" dirty="0">
                        <a:solidFill>
                          <a:srgbClr val="8D1F09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начиная с налогового периода, в котором получена первая прибыль от реализации товаров в рамках проекта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заканчивая налоговым периодом, в котором 20% - 10% = капитальные вложения по проекту</a:t>
                      </a:r>
                      <a:endParaRPr lang="ru-RU" sz="11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9" name="Группа 68"/>
          <p:cNvGrpSpPr/>
          <p:nvPr/>
        </p:nvGrpSpPr>
        <p:grpSpPr>
          <a:xfrm>
            <a:off x="188004" y="3284295"/>
            <a:ext cx="4255709" cy="1533265"/>
            <a:chOff x="5895771" y="1963116"/>
            <a:chExt cx="5674278" cy="2044354"/>
          </a:xfrm>
        </p:grpSpPr>
        <p:sp>
          <p:nvSpPr>
            <p:cNvPr id="70" name="Прямоугольник 69"/>
            <p:cNvSpPr>
              <a:spLocks noChangeArrowheads="1"/>
            </p:cNvSpPr>
            <p:nvPr/>
          </p:nvSpPr>
          <p:spPr bwMode="auto">
            <a:xfrm>
              <a:off x="7109968" y="1963116"/>
              <a:ext cx="3435124" cy="33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8" rIns="91436" bIns="45718" anchor="ctr">
              <a:spAutoFit/>
            </a:bodyPr>
            <a:lstStyle/>
            <a:p>
              <a:pPr algn="ctr" defTabSz="685800"/>
              <a:r>
                <a:rPr lang="ru-RU" sz="1050" b="1" dirty="0">
                  <a:solidFill>
                    <a:srgbClr val="FFC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НАЛОГ НА ПРИБЫЛЬ</a:t>
              </a:r>
            </a:p>
          </p:txBody>
        </p:sp>
        <p:pic>
          <p:nvPicPr>
            <p:cNvPr id="71" name="Picture 5" descr="D:\Проекты\_ЯО\2017_07_04 РЦИ\work\coins.png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 l="13429" t="7135" r="12861" b="20506"/>
            <a:stretch>
              <a:fillRect/>
            </a:stretch>
          </p:blipFill>
          <p:spPr bwMode="auto">
            <a:xfrm flipH="1">
              <a:off x="5895771" y="2863927"/>
              <a:ext cx="652436" cy="640473"/>
            </a:xfrm>
            <a:prstGeom prst="rect">
              <a:avLst/>
            </a:prstGeom>
            <a:noFill/>
          </p:spPr>
        </p:pic>
        <p:cxnSp>
          <p:nvCxnSpPr>
            <p:cNvPr id="72" name="Прямая соединительная линия 71"/>
            <p:cNvCxnSpPr/>
            <p:nvPr/>
          </p:nvCxnSpPr>
          <p:spPr>
            <a:xfrm>
              <a:off x="6085012" y="2342757"/>
              <a:ext cx="5485037" cy="162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3" name="Прямоугольник 72"/>
            <p:cNvSpPr>
              <a:spLocks noChangeArrowheads="1"/>
            </p:cNvSpPr>
            <p:nvPr/>
          </p:nvSpPr>
          <p:spPr bwMode="auto">
            <a:xfrm>
              <a:off x="6548207" y="3699699"/>
              <a:ext cx="3435124" cy="30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8" rIns="91436" bIns="45718" anchor="ctr">
              <a:spAutoFit/>
            </a:bodyPr>
            <a:lstStyle/>
            <a:p>
              <a:pPr defTabSz="685800"/>
              <a:r>
                <a:rPr lang="ru-RU" sz="900" b="1" dirty="0">
                  <a:solidFill>
                    <a:srgbClr val="FFC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не более 5 налоговых периодов</a:t>
              </a:r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flipV="1">
            <a:off x="253260" y="2657557"/>
            <a:ext cx="8407642" cy="526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74"/>
          <p:cNvGrpSpPr/>
          <p:nvPr/>
        </p:nvGrpSpPr>
        <p:grpSpPr>
          <a:xfrm>
            <a:off x="4761085" y="2736954"/>
            <a:ext cx="4727066" cy="494071"/>
            <a:chOff x="6085012" y="1157482"/>
            <a:chExt cx="6302755" cy="658761"/>
          </a:xfrm>
        </p:grpSpPr>
        <p:sp>
          <p:nvSpPr>
            <p:cNvPr id="76" name="TextBox 75"/>
            <p:cNvSpPr txBox="1"/>
            <p:nvPr/>
          </p:nvSpPr>
          <p:spPr>
            <a:xfrm>
              <a:off x="6096984" y="1309929"/>
              <a:ext cx="6290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200" b="1" dirty="0">
                  <a:solidFill>
                    <a:prstClr val="black"/>
                  </a:solidFill>
                  <a:latin typeface="Segoe UI Light" panose="020B0502040204020203" pitchFamily="34" charset="0"/>
                </a:rPr>
                <a:t>Резиденты индустриальных парков</a:t>
              </a:r>
            </a:p>
          </p:txBody>
        </p:sp>
        <p:cxnSp>
          <p:nvCxnSpPr>
            <p:cNvPr id="77" name="Прямая соединительная линия 76"/>
            <p:cNvCxnSpPr/>
            <p:nvPr/>
          </p:nvCxnSpPr>
          <p:spPr>
            <a:xfrm>
              <a:off x="6085012" y="1157482"/>
              <a:ext cx="0" cy="658761"/>
            </a:xfrm>
            <a:prstGeom prst="line">
              <a:avLst/>
            </a:prstGeom>
            <a:ln w="31750">
              <a:solidFill>
                <a:srgbClr val="FFC2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8" name="Таблица 77"/>
          <p:cNvGraphicFramePr>
            <a:graphicFrameLocks noGrp="1"/>
          </p:cNvGraphicFramePr>
          <p:nvPr>
            <p:extLst/>
          </p:nvPr>
        </p:nvGraphicFramePr>
        <p:xfrm>
          <a:off x="5197600" y="3505639"/>
          <a:ext cx="2739908" cy="70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для грузовых автомобилей, используемых в целях </a:t>
                      </a:r>
                      <a:r>
                        <a:rPr lang="ru-RU" sz="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производства с </a:t>
                      </a:r>
                      <a:r>
                        <a:rPr lang="ru-RU" sz="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даты государственной регистрации соответствующих транспортных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/>
          </p:nvPr>
        </p:nvGraphicFramePr>
        <p:xfrm>
          <a:off x="5200829" y="4568576"/>
          <a:ext cx="2733448" cy="422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6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62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 даты включения резидента </a:t>
                      </a:r>
                      <a:r>
                        <a:rPr lang="ru-RU" sz="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 региональный реестр</a:t>
                      </a:r>
                      <a:endParaRPr lang="ru-RU" sz="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0" name="Группа 79"/>
          <p:cNvGrpSpPr/>
          <p:nvPr/>
        </p:nvGrpSpPr>
        <p:grpSpPr>
          <a:xfrm>
            <a:off x="4820190" y="4288953"/>
            <a:ext cx="3239329" cy="731525"/>
            <a:chOff x="6740166" y="5228611"/>
            <a:chExt cx="4319105" cy="975367"/>
          </a:xfrm>
        </p:grpSpPr>
        <p:sp>
          <p:nvSpPr>
            <p:cNvPr id="81" name="Прямоугольник 32"/>
            <p:cNvSpPr>
              <a:spLocks noChangeArrowheads="1"/>
            </p:cNvSpPr>
            <p:nvPr/>
          </p:nvSpPr>
          <p:spPr bwMode="auto">
            <a:xfrm>
              <a:off x="7683249" y="5228611"/>
              <a:ext cx="2758440" cy="33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8" rIns="91436" bIns="45718" anchor="ctr">
              <a:spAutoFit/>
            </a:bodyPr>
            <a:lstStyle/>
            <a:p>
              <a:pPr algn="ctr" defTabSz="685800"/>
              <a:r>
                <a:rPr lang="ru-RU" sz="1050" b="1" dirty="0">
                  <a:solidFill>
                    <a:srgbClr val="FFC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НАЛОГ НА ИМУЩЕСТВО</a:t>
              </a:r>
            </a:p>
          </p:txBody>
        </p:sp>
        <p:pic>
          <p:nvPicPr>
            <p:cNvPr id="82" name="Picture 2" descr="D:\Проекты\_ЯО\2017_05_17 Меры\work\building.png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 l="13568" r="12780" b="13590"/>
            <a:stretch>
              <a:fillRect/>
            </a:stretch>
          </p:blipFill>
          <p:spPr bwMode="auto">
            <a:xfrm>
              <a:off x="6789300" y="5598966"/>
              <a:ext cx="515685" cy="605012"/>
            </a:xfrm>
            <a:prstGeom prst="rect">
              <a:avLst/>
            </a:prstGeom>
            <a:noFill/>
          </p:spPr>
        </p:pic>
        <p:cxnSp>
          <p:nvCxnSpPr>
            <p:cNvPr id="83" name="Прямая соединительная линия 82"/>
            <p:cNvCxnSpPr/>
            <p:nvPr/>
          </p:nvCxnSpPr>
          <p:spPr>
            <a:xfrm flipV="1">
              <a:off x="6740166" y="5559374"/>
              <a:ext cx="4319105" cy="9965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4" name="Группа 83"/>
          <p:cNvGrpSpPr/>
          <p:nvPr/>
        </p:nvGrpSpPr>
        <p:grpSpPr>
          <a:xfrm>
            <a:off x="4820191" y="3252908"/>
            <a:ext cx="3239329" cy="780280"/>
            <a:chOff x="6740166" y="3798770"/>
            <a:chExt cx="4319105" cy="1040374"/>
          </a:xfrm>
        </p:grpSpPr>
        <p:pic>
          <p:nvPicPr>
            <p:cNvPr id="85" name="Picture 4" descr="D:\Проекты\_Я\2019_04_01 Инвестклимат ЯО\icon_smallbusiness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798216" y="4373137"/>
              <a:ext cx="466007" cy="466007"/>
            </a:xfrm>
            <a:prstGeom prst="rect">
              <a:avLst/>
            </a:prstGeom>
            <a:noFill/>
          </p:spPr>
        </p:pic>
        <p:sp>
          <p:nvSpPr>
            <p:cNvPr id="86" name="Прямоугольник 85"/>
            <p:cNvSpPr>
              <a:spLocks noChangeArrowheads="1"/>
            </p:cNvSpPr>
            <p:nvPr/>
          </p:nvSpPr>
          <p:spPr bwMode="auto">
            <a:xfrm>
              <a:off x="7040443" y="3798770"/>
              <a:ext cx="3435124" cy="338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8" rIns="91436" bIns="45718" anchor="ctr">
              <a:spAutoFit/>
            </a:bodyPr>
            <a:lstStyle/>
            <a:p>
              <a:pPr algn="ctr" defTabSz="685800"/>
              <a:r>
                <a:rPr lang="ru-RU" sz="1050" b="1" dirty="0">
                  <a:solidFill>
                    <a:srgbClr val="FFC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ТРАНСПОРТНЫЙ НАЛОГ </a:t>
              </a: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6740166" y="4184576"/>
              <a:ext cx="4319105" cy="9965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88" name="Прямая соединительная линия 87"/>
          <p:cNvCxnSpPr/>
          <p:nvPr/>
        </p:nvCxnSpPr>
        <p:spPr>
          <a:xfrm>
            <a:off x="188004" y="684578"/>
            <a:ext cx="0" cy="494071"/>
          </a:xfrm>
          <a:prstGeom prst="line">
            <a:avLst/>
          </a:prstGeom>
          <a:ln w="31750">
            <a:solidFill>
              <a:srgbClr val="FFC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7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1843" y="24479"/>
            <a:ext cx="779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Приоритетные инвестиционные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проекты и проекты по созданию и (или) развитию индустриальных (промышленных) парков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01341" y="738443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Номер слайда 6">
            <a:extLst>
              <a:ext uri="{FF2B5EF4-FFF2-40B4-BE49-F238E27FC236}">
                <a16:creationId xmlns:a16="http://schemas.microsoft.com/office/drawing/2014/main" id="{047F0539-F27E-4B76-9188-93D5D42C46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457950" y="4564786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2254" y="4504817"/>
            <a:ext cx="2758269" cy="574728"/>
            <a:chOff x="3401740" y="3068316"/>
            <a:chExt cx="2952328" cy="1502231"/>
          </a:xfrm>
        </p:grpSpPr>
        <p:sp>
          <p:nvSpPr>
            <p:cNvPr id="42" name="Стрелка вправо 41"/>
            <p:cNvSpPr/>
            <p:nvPr/>
          </p:nvSpPr>
          <p:spPr>
            <a:xfrm>
              <a:off x="3401740" y="3068316"/>
              <a:ext cx="2952328" cy="1502231"/>
            </a:xfrm>
            <a:prstGeom prst="rightArrow">
              <a:avLst>
                <a:gd name="adj1" fmla="val 100000"/>
                <a:gd name="adj2" fmla="val 28123"/>
              </a:avLst>
            </a:prstGeom>
            <a:pattFill prst="dkUpDiag">
              <a:fgClr>
                <a:srgbClr val="D8D8D8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74463" tIns="37240" rIns="74463" bIns="372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493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529317" y="3449513"/>
              <a:ext cx="2664296" cy="624365"/>
            </a:xfrm>
            <a:prstGeom prst="rect">
              <a:avLst/>
            </a:prstGeom>
          </p:spPr>
          <p:txBody>
            <a:bodyPr wrap="square" lIns="68570" tIns="34286" rIns="68570" bIns="34286" anchor="ctr">
              <a:spAutoFit/>
            </a:bodyPr>
            <a:lstStyle/>
            <a:p>
              <a:pPr marL="0" marR="0" lvl="0" indent="0" algn="l" defTabSz="781898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СРОК ПОДДЕРЖКИ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0" marR="0" lvl="0" indent="0" algn="l" defTabSz="781898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D1F09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ДО 9 ЛЕТ</a:t>
              </a:r>
            </a:p>
          </p:txBody>
        </p:sp>
      </p:grpSp>
      <p:pic>
        <p:nvPicPr>
          <p:cNvPr id="39" name="Picture 4" descr="D:\Проекты\_Я\2019_04_01 Инвестклимат ЯО\icon_smallbusines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06" y="2492061"/>
            <a:ext cx="349505" cy="34950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4717" y="893848"/>
            <a:ext cx="2576343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ИНВЕСТИЦИОННЫЙ НАЛОГОВЫЙ ВЫЧЕТ ПО НАЛОГУ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 ПРИБЫЛЬ</a:t>
            </a:r>
          </a:p>
        </p:txBody>
      </p:sp>
      <p:pic>
        <p:nvPicPr>
          <p:cNvPr id="20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204717" y="1412009"/>
            <a:ext cx="489327" cy="480355"/>
          </a:xfrm>
          <a:prstGeom prst="rect">
            <a:avLst/>
          </a:prstGeom>
          <a:noFill/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754613" y="1374874"/>
          <a:ext cx="1728167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r>
                        <a:rPr lang="ru-RU" sz="1200" b="0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rgbClr val="8D1F0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суммы расходов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245627" y="1355509"/>
            <a:ext cx="2255835" cy="0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41030" y="1991357"/>
            <a:ext cx="2576343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ТРАНСПОРТНЫЙ НАЛОГ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41030" y="2351121"/>
            <a:ext cx="2255835" cy="0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>
            <p:extLst/>
          </p:nvPr>
        </p:nvGraphicFramePr>
        <p:xfrm>
          <a:off x="788285" y="2415186"/>
          <a:ext cx="1728167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200" b="0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rgbClr val="8D1F0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для ТС</a:t>
                      </a:r>
                      <a:r>
                        <a:rPr lang="ru-RU" sz="12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под проект</a:t>
                      </a:r>
                      <a:endParaRPr lang="ru-RU" sz="12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/>
          </p:nvPr>
        </p:nvGraphicFramePr>
        <p:xfrm>
          <a:off x="696466" y="3422527"/>
          <a:ext cx="1976901" cy="100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на 100</a:t>
                      </a:r>
                      <a:r>
                        <a:rPr lang="ru-RU" sz="1200" b="0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rgbClr val="8D1F0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для новых объектов</a:t>
                      </a:r>
                      <a:endParaRPr lang="ru-RU" sz="10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до 73</a:t>
                      </a:r>
                      <a:r>
                        <a:rPr lang="ru-RU" sz="1200" b="0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rgbClr val="8D1F0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для модернизированных объектов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Прямоугольник 32"/>
          <p:cNvSpPr>
            <a:spLocks noChangeArrowheads="1"/>
          </p:cNvSpPr>
          <p:nvPr/>
        </p:nvSpPr>
        <p:spPr bwMode="auto">
          <a:xfrm>
            <a:off x="201773" y="2955849"/>
            <a:ext cx="206883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НАЛОГ НА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ИМУЩЕСТВО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(уменьшение платежа)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41" name="Picture 2" descr="D:\Проекты\_ЯО\2017_05_17 Меры\work\building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 l="13568" r="12780" b="13590"/>
          <a:stretch>
            <a:fillRect/>
          </a:stretch>
        </p:blipFill>
        <p:spPr bwMode="auto">
          <a:xfrm>
            <a:off x="220547" y="3553380"/>
            <a:ext cx="416347" cy="488467"/>
          </a:xfrm>
          <a:prstGeom prst="rect">
            <a:avLst/>
          </a:prstGeom>
          <a:noFill/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130017" y="3413049"/>
            <a:ext cx="2255835" cy="0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347864" y="1037688"/>
            <a:ext cx="0" cy="3836322"/>
          </a:xfrm>
          <a:prstGeom prst="line">
            <a:avLst/>
          </a:prstGeom>
          <a:ln w="38100">
            <a:gradFill>
              <a:gsLst>
                <a:gs pos="100000">
                  <a:srgbClr val="FFDF60"/>
                </a:gs>
                <a:gs pos="74000">
                  <a:srgbClr val="F69322"/>
                </a:gs>
                <a:gs pos="57918">
                  <a:srgbClr val="F27925"/>
                </a:gs>
                <a:gs pos="31000">
                  <a:srgbClr val="BE2325"/>
                </a:gs>
                <a:gs pos="0">
                  <a:srgbClr val="891A1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/>
          <p:cNvGrpSpPr/>
          <p:nvPr/>
        </p:nvGrpSpPr>
        <p:grpSpPr>
          <a:xfrm>
            <a:off x="3494633" y="970370"/>
            <a:ext cx="4830719" cy="761315"/>
            <a:chOff x="4171683" y="1205038"/>
            <a:chExt cx="4830719" cy="761315"/>
          </a:xfrm>
        </p:grpSpPr>
        <p:sp>
          <p:nvSpPr>
            <p:cNvPr id="46" name="TextBox 45"/>
            <p:cNvSpPr txBox="1"/>
            <p:nvPr/>
          </p:nvSpPr>
          <p:spPr>
            <a:xfrm>
              <a:off x="4171683" y="1205038"/>
              <a:ext cx="66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 w="19050">
                    <a:solidFill>
                      <a:prstClr val="black"/>
                    </a:solidFill>
                  </a:ln>
                  <a:noFill/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Segoe UI Semilight" panose="020B0402040204020203" pitchFamily="34" charset="0"/>
                </a:rPr>
                <a:t>1</a:t>
              </a:r>
              <a:endParaRPr kumimoji="0" lang="ru-RU" sz="24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noFill/>
                <a:effectLst/>
                <a:uLnTx/>
                <a:uFillTx/>
                <a:latin typeface="Arial Black" panose="020B0A04020102020204" pitchFamily="34" charset="0"/>
                <a:ea typeface="+mn-ea"/>
                <a:cs typeface="Segoe UI Semilight" panose="020B0402040204020203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437717" y="1535466"/>
              <a:ext cx="4564685" cy="430887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Соответствие </a:t>
              </a:r>
              <a:r>
                <a:rPr kumimoji="0" lang="ru-RU" sz="1050" b="0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основным направлениям </a:t>
              </a:r>
              <a:r>
                <a:rPr kumimoji="0" lang="ru-RU" sz="1050" b="0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стратегии экономического развития ЯО </a:t>
              </a:r>
              <a:r>
                <a:rPr kumimoji="0" lang="ru-RU" sz="1050" b="0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и (или) целям инвестиционной политики ЯО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468864" y="1763663"/>
            <a:ext cx="4862133" cy="887952"/>
            <a:chOff x="4165409" y="1604437"/>
            <a:chExt cx="4862133" cy="887952"/>
          </a:xfrm>
        </p:grpSpPr>
        <p:sp>
          <p:nvSpPr>
            <p:cNvPr id="49" name="TextBox 48"/>
            <p:cNvSpPr txBox="1"/>
            <p:nvPr/>
          </p:nvSpPr>
          <p:spPr>
            <a:xfrm>
              <a:off x="4165409" y="1604437"/>
              <a:ext cx="66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noFill/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Segoe UI Semilight" panose="020B0402040204020203" pitchFamily="34" charset="0"/>
                </a:rPr>
                <a:t>2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455542" y="1938391"/>
              <a:ext cx="4572000" cy="553998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Наличие необходимой </a:t>
              </a:r>
              <a:r>
                <a:rPr kumimoji="0" lang="ru-RU" sz="1000" b="0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проектной документации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, а также необходимых </a:t>
              </a:r>
              <a:r>
                <a:rPr kumimoji="0" lang="ru-RU" sz="1000" b="0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заключений экспертиз, разрешений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 на строительство (реконструкцию). В случае строительства – </a:t>
              </a:r>
              <a:r>
                <a:rPr kumimoji="0" lang="ru-RU" sz="1000" b="0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наличие прав на земельный участок</a:t>
              </a:r>
              <a:endParaRPr kumimoji="0" lang="ru-RU" sz="7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474155" y="2577678"/>
            <a:ext cx="4844164" cy="1494788"/>
            <a:chOff x="4198544" y="2552486"/>
            <a:chExt cx="4844164" cy="1494788"/>
          </a:xfrm>
        </p:grpSpPr>
        <p:sp>
          <p:nvSpPr>
            <p:cNvPr id="51" name="TextBox 50"/>
            <p:cNvSpPr txBox="1"/>
            <p:nvPr/>
          </p:nvSpPr>
          <p:spPr>
            <a:xfrm>
              <a:off x="4198544" y="2552486"/>
              <a:ext cx="66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 w="19050">
                    <a:solidFill>
                      <a:prstClr val="black"/>
                    </a:solidFill>
                  </a:ln>
                  <a:noFill/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Segoe UI Semilight" panose="020B0402040204020203" pitchFamily="34" charset="0"/>
                </a:rPr>
                <a:t>3</a:t>
              </a:r>
              <a:endParaRPr kumimoji="0" lang="ru-RU" sz="24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noFill/>
                <a:effectLst/>
                <a:uLnTx/>
                <a:uFillTx/>
                <a:latin typeface="Arial Black" panose="020B0A04020102020204" pitchFamily="34" charset="0"/>
                <a:ea typeface="+mn-ea"/>
                <a:cs typeface="Segoe UI Semilight" panose="020B0402040204020203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470708" y="2877723"/>
              <a:ext cx="4572000" cy="1169551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Соответствие показателям эффективности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, установленным для приоритетных инвестиционных проектов (ПП ЯО от 27 сентября 2011 г.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№ 734-п):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р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ентабельность инвестиций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р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ентабельность продукции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о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тношение </a:t>
              </a:r>
              <a:r>
                <a:rPr kumimoji="0" lang="ru-RU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производительстности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 труда по проекту к среднему по РФ уровню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о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бщественная эффективность проекта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468864" y="4074176"/>
            <a:ext cx="4866041" cy="861281"/>
            <a:chOff x="4238559" y="4197534"/>
            <a:chExt cx="4866041" cy="861281"/>
          </a:xfrm>
        </p:grpSpPr>
        <p:sp>
          <p:nvSpPr>
            <p:cNvPr id="53" name="TextBox 52"/>
            <p:cNvSpPr txBox="1"/>
            <p:nvPr/>
          </p:nvSpPr>
          <p:spPr>
            <a:xfrm>
              <a:off x="4238559" y="4197534"/>
              <a:ext cx="66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 w="19050">
                    <a:solidFill>
                      <a:prstClr val="black"/>
                    </a:solidFill>
                  </a:ln>
                  <a:noFill/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Segoe UI Semilight" panose="020B0402040204020203" pitchFamily="34" charset="0"/>
                </a:rPr>
                <a:t>4</a:t>
              </a:r>
              <a:endParaRPr kumimoji="0" lang="ru-RU" sz="24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noFill/>
                <a:effectLst/>
                <a:uLnTx/>
                <a:uFillTx/>
                <a:latin typeface="Arial Black" panose="020B0A04020102020204" pitchFamily="34" charset="0"/>
                <a:ea typeface="+mn-ea"/>
                <a:cs typeface="Segoe UI Semilight" panose="020B0402040204020203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532600" y="4504817"/>
              <a:ext cx="4572000" cy="553998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Сохранение (увеличение)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в период государственной поддержки годового </a:t>
              </a:r>
              <a:r>
                <a:rPr kumimoji="0" lang="ru-RU" sz="1000" b="0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объема налогов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в сопоставимых условиях налогообложения, уплачиваемых </a:t>
              </a:r>
              <a:r>
                <a:rPr kumimoji="0" lang="ru-RU" sz="1000" b="0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в консолидированный бюджет области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442343" y="833361"/>
            <a:ext cx="2928302" cy="360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04253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ТРЕБОВАНИЯ К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ИНВЕСТОРАМ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843" y="24479"/>
            <a:ext cx="779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Приоритетные инвестиционные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проекты и проекты по созданию и (или) развитию индустриальных (промышленных) парков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01341" y="738443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886755"/>
            <a:ext cx="9036496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Порядок включения юридического лица в приоритетных инвестиционных проектов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(ср. время прохождения процедуры – 3 мес.)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7137" y="1289436"/>
            <a:ext cx="8989094" cy="3640680"/>
            <a:chOff x="113771" y="1197950"/>
            <a:chExt cx="8989094" cy="364068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13771" y="1197950"/>
              <a:ext cx="8989094" cy="3640680"/>
              <a:chOff x="-813862" y="1297819"/>
              <a:chExt cx="8989094" cy="3640680"/>
            </a:xfrm>
          </p:grpSpPr>
          <p:sp>
            <p:nvSpPr>
              <p:cNvPr id="10" name="Пятиугольник 9"/>
              <p:cNvSpPr/>
              <p:nvPr/>
            </p:nvSpPr>
            <p:spPr>
              <a:xfrm>
                <a:off x="-813862" y="1463586"/>
                <a:ext cx="2735742" cy="1060642"/>
              </a:xfrm>
              <a:prstGeom prst="homePlate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9289" tIns="49655" rIns="99289" bIns="4965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1325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  <a:p>
                <a:pPr marL="0" marR="0" lvl="0" indent="0" algn="ctr" defTabSz="11325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  <a:p>
                <a:pPr marL="0" marR="0" lvl="0" indent="0" algn="ctr" defTabSz="11325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Подготовка инвестором </a:t>
                </a:r>
                <a:r>
                  <a:rPr kumimoji="0" lang="ru-RU" sz="9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пакета документов для подачи заявки </a:t>
                </a:r>
                <a:r>
                  <a:rPr kumimoji="0" lang="ru-RU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(самостоятельно/через АО «Корпорация развития Ярославской области»)</a:t>
                </a:r>
                <a:endPara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1900809" y="1634659"/>
                <a:ext cx="1654828" cy="788454"/>
              </a:xfrm>
              <a:prstGeom prst="roundRect">
                <a:avLst/>
              </a:prstGeom>
              <a:pattFill prst="dkUpDiag">
                <a:fgClr>
                  <a:srgbClr val="D8D8D8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9289" tIns="49655" rIns="99289" bIns="4965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1325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Рассмотрение пакета документов, ознакомительная поездка МИП ЯО</a:t>
                </a:r>
                <a:endPara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4007060" y="2310238"/>
                <a:ext cx="1654828" cy="788454"/>
              </a:xfrm>
              <a:prstGeom prst="round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9289" tIns="49655" rIns="99289" bIns="4965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1325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Подготовка заключений МИП ЯО, Минфин ЯО, </a:t>
                </a:r>
                <a:r>
                  <a:rPr kumimoji="0" lang="ru-RU" sz="9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Минэк</a:t>
                </a:r>
                <a:r>
                  <a:rPr kumimoji="0" lang="ru-RU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 ЯО и профильного министерства</a:t>
                </a:r>
                <a:endPara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3995936" y="1323214"/>
                <a:ext cx="1654828" cy="788454"/>
              </a:xfrm>
              <a:prstGeom prst="roundRect">
                <a:avLst/>
              </a:prstGeom>
              <a:pattFill prst="dkUpDiag">
                <a:fgClr>
                  <a:srgbClr val="D8D8D8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9289" tIns="49655" rIns="99289" bIns="4965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1325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  <a:p>
                <a:pPr marL="0" marR="0" lvl="0" indent="0" algn="ctr" defTabSz="11325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Отклонение заявки, уведомление инвестора</a:t>
                </a:r>
                <a:endPara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</p:txBody>
          </p:sp>
          <p:sp>
            <p:nvSpPr>
              <p:cNvPr id="14" name="Дуга 13"/>
              <p:cNvSpPr/>
              <p:nvPr/>
            </p:nvSpPr>
            <p:spPr>
              <a:xfrm rot="16561555">
                <a:off x="3637103" y="1194215"/>
                <a:ext cx="713780" cy="1023355"/>
              </a:xfrm>
              <a:prstGeom prst="arc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Дуга 14"/>
              <p:cNvSpPr/>
              <p:nvPr/>
            </p:nvSpPr>
            <p:spPr>
              <a:xfrm rot="8913033">
                <a:off x="3386278" y="1716898"/>
                <a:ext cx="713780" cy="1023355"/>
              </a:xfrm>
              <a:prstGeom prst="arc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6292085">
                <a:off x="5165892" y="1361975"/>
                <a:ext cx="1317978" cy="1429619"/>
              </a:xfrm>
              <a:prstGeom prst="arc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6297735" y="2745894"/>
                <a:ext cx="1654828" cy="788454"/>
              </a:xfrm>
              <a:prstGeom prst="round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9289" tIns="49655" rIns="99289" bIns="4965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1325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Подготовка и принятие постановления Правительства области о включении в перечень</a:t>
                </a:r>
                <a:endPara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4633260" y="3857860"/>
                <a:ext cx="2383242" cy="1080639"/>
              </a:xfrm>
              <a:prstGeom prst="round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9289" tIns="49655" rIns="99289" bIns="4965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1325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  <a:p>
                <a:pPr marL="0" marR="0" lvl="0" indent="0" algn="ctr" defTabSz="11325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Подписание соглашения с инвестором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</p:txBody>
          </p:sp>
          <p:sp>
            <p:nvSpPr>
              <p:cNvPr id="19" name="Пятиугольник 18"/>
              <p:cNvSpPr/>
              <p:nvPr/>
            </p:nvSpPr>
            <p:spPr>
              <a:xfrm rot="5400000">
                <a:off x="6385663" y="1014342"/>
                <a:ext cx="1429734" cy="1996687"/>
              </a:xfrm>
              <a:prstGeom prst="homePlate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9289" tIns="49655" rIns="99289" bIns="4965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1325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6025827" y="1319256"/>
                <a:ext cx="2149405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11325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Заседание комиссии по </a:t>
                </a:r>
                <a:r>
                  <a:rPr kumimoji="0" lang="ru-RU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rPr>
                  <a:t>государственной поддержке при Правительстве области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9" name="Дуга 8"/>
            <p:cNvSpPr/>
            <p:nvPr/>
          </p:nvSpPr>
          <p:spPr>
            <a:xfrm rot="15865913">
              <a:off x="6636742" y="2972346"/>
              <a:ext cx="1314387" cy="1401556"/>
            </a:xfrm>
            <a:prstGeom prst="arc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7137" y="3464699"/>
            <a:ext cx="4460549" cy="106182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Постановление Правительства Ярославской области от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5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октября 2018 года №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735-п «Об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утверждении Порядка формирования перечня приоритетных инвестиционных проектов Ярославской области и реестра инвестиционных проектов по созданию и (или) развитию индустриальных (промышленных) парков, определения финансовых форм государственной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поддержки»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043608" y="2505172"/>
            <a:ext cx="250436" cy="959527"/>
          </a:xfrm>
          <a:prstGeom prst="downArrow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9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714" y="197430"/>
            <a:ext cx="779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Резиденты индустриальных (промышленных) парков Ярославской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3709" y="699542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D:\Проекты\_Я\2019_04_01 Инвестклимат ЯО\icon_smallbusines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5060" y="2232890"/>
            <a:ext cx="349505" cy="349505"/>
          </a:xfrm>
          <a:prstGeom prst="rect">
            <a:avLst/>
          </a:prstGeom>
          <a:noFill/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162584" y="1732186"/>
            <a:ext cx="2576343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ТРАНСПОРТНЫЙ НАЛОГ 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/>
          </p:nvPr>
        </p:nvGraphicFramePr>
        <p:xfrm>
          <a:off x="709839" y="2156015"/>
          <a:ext cx="2739908" cy="624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200" b="0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rgbClr val="8D1F0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для грузовых автомобилей, используемых в целях промышленного производства  с даты государственной регистрации соответствующих транспортных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/>
          </p:nvPr>
        </p:nvGraphicFramePr>
        <p:xfrm>
          <a:off x="709839" y="3291830"/>
          <a:ext cx="2733448" cy="51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6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200" b="0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200" b="0" dirty="0">
                        <a:solidFill>
                          <a:srgbClr val="8D1F0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 даты включения резидента в реестр резидентов индустриальных (промышленных) парков Ярославской области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Прямоугольник 32"/>
          <p:cNvSpPr>
            <a:spLocks noChangeArrowheads="1"/>
          </p:cNvSpPr>
          <p:nvPr/>
        </p:nvSpPr>
        <p:spPr bwMode="auto">
          <a:xfrm>
            <a:off x="162584" y="2871767"/>
            <a:ext cx="2068830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НАЛОГ НА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ИМУЩЕСТВО</a:t>
            </a:r>
          </a:p>
        </p:txBody>
      </p:sp>
      <p:pic>
        <p:nvPicPr>
          <p:cNvPr id="29" name="Picture 2" descr="D:\Проекты\_ЯО\2017_05_17 Меры\work\building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13568" r="12780" b="13590"/>
          <a:stretch>
            <a:fillRect/>
          </a:stretch>
        </p:blipFill>
        <p:spPr bwMode="auto">
          <a:xfrm>
            <a:off x="211638" y="3279197"/>
            <a:ext cx="416347" cy="488467"/>
          </a:xfrm>
          <a:prstGeom prst="rect">
            <a:avLst/>
          </a:prstGeom>
          <a:noFill/>
        </p:spPr>
      </p:pic>
      <p:grpSp>
        <p:nvGrpSpPr>
          <p:cNvPr id="31" name="Группа 30"/>
          <p:cNvGrpSpPr/>
          <p:nvPr/>
        </p:nvGrpSpPr>
        <p:grpSpPr>
          <a:xfrm>
            <a:off x="204717" y="4155926"/>
            <a:ext cx="2758269" cy="574728"/>
            <a:chOff x="3401740" y="3068316"/>
            <a:chExt cx="2952328" cy="1502231"/>
          </a:xfrm>
        </p:grpSpPr>
        <p:sp>
          <p:nvSpPr>
            <p:cNvPr id="32" name="Стрелка вправо 31"/>
            <p:cNvSpPr/>
            <p:nvPr/>
          </p:nvSpPr>
          <p:spPr>
            <a:xfrm>
              <a:off x="3401740" y="3068316"/>
              <a:ext cx="2952328" cy="1502231"/>
            </a:xfrm>
            <a:prstGeom prst="rightArrow">
              <a:avLst>
                <a:gd name="adj1" fmla="val 100000"/>
                <a:gd name="adj2" fmla="val 28123"/>
              </a:avLst>
            </a:prstGeom>
            <a:pattFill prst="dkUpDiag">
              <a:fgClr>
                <a:srgbClr val="D8D8D8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74463" tIns="37240" rIns="74463" bIns="372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493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529317" y="3091984"/>
              <a:ext cx="2664296" cy="1339422"/>
            </a:xfrm>
            <a:prstGeom prst="rect">
              <a:avLst/>
            </a:prstGeom>
          </p:spPr>
          <p:txBody>
            <a:bodyPr wrap="square" lIns="68570" tIns="34286" rIns="68570" bIns="34286" anchor="ctr">
              <a:spAutoFit/>
            </a:bodyPr>
            <a:lstStyle/>
            <a:p>
              <a:pPr marL="0" marR="0" lvl="0" indent="0" algn="l" defTabSz="781898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СРОК ПОДДЕРЖКИ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0" marR="0" lvl="0" indent="0" algn="l" defTabSz="781898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D1F09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ДО 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D1F09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5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D1F09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ЛЕТ</a:t>
              </a: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633845" y="997260"/>
            <a:ext cx="81991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Индустриальный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промышленный) парк и его управляющая компания должны соответствовать  требованиям, установленным Правительством РФ  в целях реализации ФЗ от 31.12.2014 №488-ФЗ «О промышленной политике в Российской Федерации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35" name="object 37"/>
          <p:cNvGrpSpPr/>
          <p:nvPr/>
        </p:nvGrpSpPr>
        <p:grpSpPr>
          <a:xfrm>
            <a:off x="211638" y="1078618"/>
            <a:ext cx="366591" cy="255899"/>
            <a:chOff x="3818328" y="1725206"/>
            <a:chExt cx="556260" cy="316865"/>
          </a:xfrm>
        </p:grpSpPr>
        <p:sp>
          <p:nvSpPr>
            <p:cNvPr id="36" name="object 38"/>
            <p:cNvSpPr/>
            <p:nvPr/>
          </p:nvSpPr>
          <p:spPr>
            <a:xfrm>
              <a:off x="4128324" y="1725206"/>
              <a:ext cx="246379" cy="316865"/>
            </a:xfrm>
            <a:custGeom>
              <a:avLst/>
              <a:gdLst/>
              <a:ahLst/>
              <a:cxnLst/>
              <a:rect l="l" t="t" r="r" b="b"/>
              <a:pathLst>
                <a:path w="246379" h="316864">
                  <a:moveTo>
                    <a:pt x="122504" y="0"/>
                  </a:moveTo>
                  <a:lnTo>
                    <a:pt x="863" y="0"/>
                  </a:lnTo>
                  <a:lnTo>
                    <a:pt x="124498" y="157810"/>
                  </a:lnTo>
                  <a:lnTo>
                    <a:pt x="0" y="316750"/>
                  </a:lnTo>
                  <a:lnTo>
                    <a:pt x="121640" y="316750"/>
                  </a:lnTo>
                  <a:lnTo>
                    <a:pt x="246138" y="157810"/>
                  </a:lnTo>
                  <a:lnTo>
                    <a:pt x="122504" y="0"/>
                  </a:lnTo>
                  <a:close/>
                </a:path>
              </a:pathLst>
            </a:custGeom>
            <a:solidFill>
              <a:srgbClr val="98480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bject 39"/>
            <p:cNvSpPr/>
            <p:nvPr/>
          </p:nvSpPr>
          <p:spPr>
            <a:xfrm>
              <a:off x="3973325" y="1725206"/>
              <a:ext cx="246379" cy="316865"/>
            </a:xfrm>
            <a:custGeom>
              <a:avLst/>
              <a:gdLst/>
              <a:ahLst/>
              <a:cxnLst/>
              <a:rect l="l" t="t" r="r" b="b"/>
              <a:pathLst>
                <a:path w="246379" h="316864">
                  <a:moveTo>
                    <a:pt x="122504" y="0"/>
                  </a:moveTo>
                  <a:lnTo>
                    <a:pt x="863" y="0"/>
                  </a:lnTo>
                  <a:lnTo>
                    <a:pt x="124498" y="157810"/>
                  </a:lnTo>
                  <a:lnTo>
                    <a:pt x="0" y="316750"/>
                  </a:lnTo>
                  <a:lnTo>
                    <a:pt x="121640" y="316750"/>
                  </a:lnTo>
                  <a:lnTo>
                    <a:pt x="246138" y="157810"/>
                  </a:lnTo>
                  <a:lnTo>
                    <a:pt x="122504" y="0"/>
                  </a:lnTo>
                  <a:close/>
                </a:path>
              </a:pathLst>
            </a:custGeom>
            <a:solidFill>
              <a:srgbClr val="9C674E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bject 40"/>
            <p:cNvSpPr/>
            <p:nvPr/>
          </p:nvSpPr>
          <p:spPr>
            <a:xfrm>
              <a:off x="3818328" y="1725206"/>
              <a:ext cx="246379" cy="316865"/>
            </a:xfrm>
            <a:custGeom>
              <a:avLst/>
              <a:gdLst/>
              <a:ahLst/>
              <a:cxnLst/>
              <a:rect l="l" t="t" r="r" b="b"/>
              <a:pathLst>
                <a:path w="246379" h="316864">
                  <a:moveTo>
                    <a:pt x="122504" y="0"/>
                  </a:moveTo>
                  <a:lnTo>
                    <a:pt x="863" y="0"/>
                  </a:lnTo>
                  <a:lnTo>
                    <a:pt x="124498" y="157810"/>
                  </a:lnTo>
                  <a:lnTo>
                    <a:pt x="0" y="316750"/>
                  </a:lnTo>
                  <a:lnTo>
                    <a:pt x="121640" y="316750"/>
                  </a:lnTo>
                  <a:lnTo>
                    <a:pt x="246138" y="157810"/>
                  </a:lnTo>
                  <a:lnTo>
                    <a:pt x="122504" y="0"/>
                  </a:lnTo>
                  <a:close/>
                </a:path>
              </a:pathLst>
            </a:custGeom>
            <a:solidFill>
              <a:srgbClr val="CCA898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1" name="Прямая соединительная линия 40"/>
          <p:cNvCxnSpPr/>
          <p:nvPr/>
        </p:nvCxnSpPr>
        <p:spPr>
          <a:xfrm flipV="1">
            <a:off x="201522" y="3165380"/>
            <a:ext cx="3239329" cy="7474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201522" y="2091469"/>
            <a:ext cx="3239329" cy="7474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трелка вниз 43"/>
          <p:cNvSpPr/>
          <p:nvPr/>
        </p:nvSpPr>
        <p:spPr>
          <a:xfrm>
            <a:off x="6372200" y="1428146"/>
            <a:ext cx="432048" cy="281941"/>
          </a:xfrm>
          <a:prstGeom prst="downArrow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707904" y="1697242"/>
            <a:ext cx="5256584" cy="730492"/>
          </a:xfrm>
          <a:prstGeom prst="round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1132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ИНДУСТРИАЛЬНЫЙ (ПРОМЫШЛЕННЫЙ) ПАРК</a:t>
            </a:r>
          </a:p>
          <a:p>
            <a:pPr marL="0" marR="0" lvl="0" indent="0" algn="ctr" defTabSz="1132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«НОВОСЕЛКИ»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506" y="2468435"/>
            <a:ext cx="3159293" cy="25250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888741" y="2433184"/>
            <a:ext cx="19442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Управляющая компания: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АО «Корпорация развития Ярославской области»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887799" y="3095263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corporation@invest76.ru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7 4852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230-230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427" y="3624423"/>
            <a:ext cx="1063005" cy="106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714" y="197430"/>
            <a:ext cx="779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rPr>
              <a:t>Резиденты индустриальных (промышленных) парков Ярославской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3709" y="699542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0" y="886755"/>
            <a:ext cx="90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Порядок включения юридического лица в реестр 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(ср. время прохождения процедуры – 45 </a:t>
            </a:r>
            <a:r>
              <a:rPr kumimoji="0" lang="ru-RU" sz="105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раб.дн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.)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7137" y="1289435"/>
            <a:ext cx="8989094" cy="3392281"/>
            <a:chOff x="-813862" y="1297818"/>
            <a:chExt cx="8989094" cy="3392281"/>
          </a:xfrm>
        </p:grpSpPr>
        <p:sp>
          <p:nvSpPr>
            <p:cNvPr id="40" name="Пятиугольник 39"/>
            <p:cNvSpPr/>
            <p:nvPr/>
          </p:nvSpPr>
          <p:spPr>
            <a:xfrm>
              <a:off x="-813862" y="1463586"/>
              <a:ext cx="2735742" cy="1060642"/>
            </a:xfrm>
            <a:prstGeom prst="homePlate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9289" tIns="49655" rIns="99289" bIns="49655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132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0" marR="0" lvl="0" indent="0" algn="ctr" defTabSz="1132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0" marR="0" lvl="0" indent="0" algn="ctr" defTabSz="1132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Подготовка инвестором 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пакета документов для подачи заявки </a:t>
              </a:r>
              <a:r>
                <a: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(самостоятельно/через АО «Корпорация развития Ярославской области»)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900809" y="1634659"/>
              <a:ext cx="1654828" cy="788454"/>
            </a:xfrm>
            <a:prstGeom prst="roundRect">
              <a:avLst/>
            </a:prstGeom>
            <a:pattFill prst="dkUpDiag">
              <a:fgClr>
                <a:srgbClr val="D8D8D8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9289" tIns="49655" rIns="99289" bIns="49655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132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0" marR="0" lvl="0" indent="0" algn="ctr" defTabSz="1132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Рассмотрение пакета документов МИП ЯО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4007060" y="2310238"/>
              <a:ext cx="1654828" cy="788454"/>
            </a:xfrm>
            <a:prstGeom prst="round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9289" tIns="49655" rIns="99289" bIns="49655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132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Запрос информации об неисполненных обязательствах по гарантиям в Минфине ЯО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995936" y="1323214"/>
              <a:ext cx="1654828" cy="788454"/>
            </a:xfrm>
            <a:prstGeom prst="roundRect">
              <a:avLst/>
            </a:prstGeom>
            <a:pattFill prst="dkUpDiag">
              <a:fgClr>
                <a:srgbClr val="D8D8D8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9289" tIns="49655" rIns="99289" bIns="49655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132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  <a:p>
              <a:pPr marL="0" marR="0" lvl="0" indent="0" algn="ctr" defTabSz="1132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Отклонение заявки, уведомление инвестора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46" name="Дуга 45"/>
            <p:cNvSpPr/>
            <p:nvPr/>
          </p:nvSpPr>
          <p:spPr>
            <a:xfrm rot="16561555">
              <a:off x="3637103" y="1194215"/>
              <a:ext cx="713780" cy="1023355"/>
            </a:xfrm>
            <a:prstGeom prst="arc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Дуга 46"/>
            <p:cNvSpPr/>
            <p:nvPr/>
          </p:nvSpPr>
          <p:spPr>
            <a:xfrm rot="8913033">
              <a:off x="3386278" y="1716898"/>
              <a:ext cx="713780" cy="1023355"/>
            </a:xfrm>
            <a:prstGeom prst="arc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Дуга 47"/>
            <p:cNvSpPr/>
            <p:nvPr/>
          </p:nvSpPr>
          <p:spPr>
            <a:xfrm rot="6220079">
              <a:off x="5589470" y="1941359"/>
              <a:ext cx="157233" cy="1389164"/>
            </a:xfrm>
            <a:prstGeom prst="arc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6102185" y="3609460"/>
              <a:ext cx="1996688" cy="1080639"/>
            </a:xfrm>
            <a:prstGeom prst="round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9289" tIns="49655" rIns="99289" bIns="49655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132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Подготовка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постановления Правительства области о включении резидента в реестр</a:t>
              </a:r>
            </a:p>
          </p:txBody>
        </p:sp>
        <p:sp>
          <p:nvSpPr>
            <p:cNvPr id="51" name="Пятиугольник 50"/>
            <p:cNvSpPr/>
            <p:nvPr/>
          </p:nvSpPr>
          <p:spPr>
            <a:xfrm rot="5400000">
              <a:off x="5944708" y="1455295"/>
              <a:ext cx="2311642" cy="1996687"/>
            </a:xfrm>
            <a:prstGeom prst="homePlate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9289" tIns="49655" rIns="99289" bIns="49655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132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025827" y="1319256"/>
              <a:ext cx="214940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132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Принятие решения МИП ЯО о включении/отказе во включении в реестр резидентов 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77137" y="4011910"/>
            <a:ext cx="4460549" cy="41549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Постановление Правительства Ярославской области от 16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января 2020 года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№ 8-п «Об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утверждении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Порядка»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1043608" y="2505172"/>
            <a:ext cx="250436" cy="1506738"/>
          </a:xfrm>
          <a:prstGeom prst="downArrow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6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0" y="734130"/>
            <a:ext cx="4526884" cy="4409370"/>
            <a:chOff x="467435" y="1357854"/>
            <a:chExt cx="5521584" cy="5009672"/>
          </a:xfrm>
        </p:grpSpPr>
        <p:sp>
          <p:nvSpPr>
            <p:cNvPr id="52" name="Полилиния 51"/>
            <p:cNvSpPr/>
            <p:nvPr/>
          </p:nvSpPr>
          <p:spPr>
            <a:xfrm>
              <a:off x="1507584" y="1892943"/>
              <a:ext cx="3297463" cy="3869699"/>
            </a:xfrm>
            <a:custGeom>
              <a:avLst/>
              <a:gdLst>
                <a:gd name="connsiteX0" fmla="*/ 2589291 w 3720974"/>
                <a:gd name="connsiteY0" fmla="*/ 0 h 4291343"/>
                <a:gd name="connsiteX1" fmla="*/ 3720974 w 3720974"/>
                <a:gd name="connsiteY1" fmla="*/ 1303699 h 4291343"/>
                <a:gd name="connsiteX2" fmla="*/ 2018923 w 3720974"/>
                <a:gd name="connsiteY2" fmla="*/ 4291343 h 4291343"/>
                <a:gd name="connsiteX3" fmla="*/ 0 w 3720974"/>
                <a:gd name="connsiteY3" fmla="*/ 1412341 h 4291343"/>
                <a:gd name="connsiteX4" fmla="*/ 2589291 w 3720974"/>
                <a:gd name="connsiteY4" fmla="*/ 0 h 429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974" h="4291343">
                  <a:moveTo>
                    <a:pt x="2589291" y="0"/>
                  </a:moveTo>
                  <a:lnTo>
                    <a:pt x="3720974" y="1303699"/>
                  </a:lnTo>
                  <a:lnTo>
                    <a:pt x="2018923" y="4291343"/>
                  </a:lnTo>
                  <a:lnTo>
                    <a:pt x="0" y="1412341"/>
                  </a:lnTo>
                  <a:lnTo>
                    <a:pt x="2589291" y="0"/>
                  </a:lnTo>
                  <a:close/>
                </a:path>
              </a:pathLst>
            </a:custGeom>
            <a:solidFill>
              <a:srgbClr val="FDC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1276836" y="1543972"/>
              <a:ext cx="2456349" cy="1690570"/>
            </a:xfrm>
            <a:custGeom>
              <a:avLst/>
              <a:gdLst>
                <a:gd name="connsiteX0" fmla="*/ 2987644 w 2987644"/>
                <a:gd name="connsiteY0" fmla="*/ 461726 h 1973655"/>
                <a:gd name="connsiteX1" fmla="*/ 2915216 w 2987644"/>
                <a:gd name="connsiteY1" fmla="*/ 262550 h 1973655"/>
                <a:gd name="connsiteX2" fmla="*/ 2815628 w 2987644"/>
                <a:gd name="connsiteY2" fmla="*/ 298764 h 1973655"/>
                <a:gd name="connsiteX3" fmla="*/ 2752254 w 2987644"/>
                <a:gd name="connsiteY3" fmla="*/ 162962 h 1973655"/>
                <a:gd name="connsiteX4" fmla="*/ 2670773 w 2987644"/>
                <a:gd name="connsiteY4" fmla="*/ 90534 h 1973655"/>
                <a:gd name="connsiteX5" fmla="*/ 2634559 w 2987644"/>
                <a:gd name="connsiteY5" fmla="*/ 181069 h 1973655"/>
                <a:gd name="connsiteX6" fmla="*/ 2516864 w 2987644"/>
                <a:gd name="connsiteY6" fmla="*/ 162962 h 1973655"/>
                <a:gd name="connsiteX7" fmla="*/ 2507810 w 2987644"/>
                <a:gd name="connsiteY7" fmla="*/ 126748 h 1973655"/>
                <a:gd name="connsiteX8" fmla="*/ 2408222 w 2987644"/>
                <a:gd name="connsiteY8" fmla="*/ 153909 h 1973655"/>
                <a:gd name="connsiteX9" fmla="*/ 2408222 w 2987644"/>
                <a:gd name="connsiteY9" fmla="*/ 126748 h 1973655"/>
                <a:gd name="connsiteX10" fmla="*/ 2372008 w 2987644"/>
                <a:gd name="connsiteY10" fmla="*/ 72427 h 1973655"/>
                <a:gd name="connsiteX11" fmla="*/ 2308634 w 2987644"/>
                <a:gd name="connsiteY11" fmla="*/ 72427 h 1973655"/>
                <a:gd name="connsiteX12" fmla="*/ 2281474 w 2987644"/>
                <a:gd name="connsiteY12" fmla="*/ 72427 h 1973655"/>
                <a:gd name="connsiteX13" fmla="*/ 2290527 w 2987644"/>
                <a:gd name="connsiteY13" fmla="*/ 117695 h 1973655"/>
                <a:gd name="connsiteX14" fmla="*/ 2263367 w 2987644"/>
                <a:gd name="connsiteY14" fmla="*/ 153909 h 1973655"/>
                <a:gd name="connsiteX15" fmla="*/ 2227153 w 2987644"/>
                <a:gd name="connsiteY15" fmla="*/ 99588 h 1973655"/>
                <a:gd name="connsiteX16" fmla="*/ 2154725 w 2987644"/>
                <a:gd name="connsiteY16" fmla="*/ 54321 h 1973655"/>
                <a:gd name="connsiteX17" fmla="*/ 2127565 w 2987644"/>
                <a:gd name="connsiteY17" fmla="*/ 18107 h 1973655"/>
                <a:gd name="connsiteX18" fmla="*/ 2082297 w 2987644"/>
                <a:gd name="connsiteY18" fmla="*/ 54321 h 1973655"/>
                <a:gd name="connsiteX19" fmla="*/ 2027977 w 2987644"/>
                <a:gd name="connsiteY19" fmla="*/ 72427 h 1973655"/>
                <a:gd name="connsiteX20" fmla="*/ 1982709 w 2987644"/>
                <a:gd name="connsiteY20" fmla="*/ 63374 h 1973655"/>
                <a:gd name="connsiteX21" fmla="*/ 1964602 w 2987644"/>
                <a:gd name="connsiteY21" fmla="*/ 0 h 1973655"/>
                <a:gd name="connsiteX22" fmla="*/ 1919335 w 2987644"/>
                <a:gd name="connsiteY22" fmla="*/ 9053 h 1973655"/>
                <a:gd name="connsiteX23" fmla="*/ 1874068 w 2987644"/>
                <a:gd name="connsiteY23" fmla="*/ 99588 h 1973655"/>
                <a:gd name="connsiteX24" fmla="*/ 1874068 w 2987644"/>
                <a:gd name="connsiteY24" fmla="*/ 99588 h 1973655"/>
                <a:gd name="connsiteX25" fmla="*/ 1928388 w 2987644"/>
                <a:gd name="connsiteY25" fmla="*/ 199176 h 1973655"/>
                <a:gd name="connsiteX26" fmla="*/ 1955549 w 2987644"/>
                <a:gd name="connsiteY26" fmla="*/ 244443 h 1973655"/>
                <a:gd name="connsiteX27" fmla="*/ 2018923 w 2987644"/>
                <a:gd name="connsiteY27" fmla="*/ 235390 h 1973655"/>
                <a:gd name="connsiteX28" fmla="*/ 1991763 w 2987644"/>
                <a:gd name="connsiteY28" fmla="*/ 262550 h 1973655"/>
                <a:gd name="connsiteX29" fmla="*/ 1928388 w 2987644"/>
                <a:gd name="connsiteY29" fmla="*/ 325925 h 1973655"/>
                <a:gd name="connsiteX30" fmla="*/ 1928388 w 2987644"/>
                <a:gd name="connsiteY30" fmla="*/ 325925 h 1973655"/>
                <a:gd name="connsiteX31" fmla="*/ 1865014 w 2987644"/>
                <a:gd name="connsiteY31" fmla="*/ 344031 h 1973655"/>
                <a:gd name="connsiteX32" fmla="*/ 1846907 w 2987644"/>
                <a:gd name="connsiteY32" fmla="*/ 488887 h 1973655"/>
                <a:gd name="connsiteX33" fmla="*/ 1674891 w 2987644"/>
                <a:gd name="connsiteY33" fmla="*/ 470780 h 1973655"/>
                <a:gd name="connsiteX34" fmla="*/ 1620571 w 2987644"/>
                <a:gd name="connsiteY34" fmla="*/ 470780 h 1973655"/>
                <a:gd name="connsiteX35" fmla="*/ 1602464 w 2987644"/>
                <a:gd name="connsiteY35" fmla="*/ 534154 h 1973655"/>
                <a:gd name="connsiteX36" fmla="*/ 1566250 w 2987644"/>
                <a:gd name="connsiteY36" fmla="*/ 443620 h 1973655"/>
                <a:gd name="connsiteX37" fmla="*/ 1520983 w 2987644"/>
                <a:gd name="connsiteY37" fmla="*/ 443620 h 1973655"/>
                <a:gd name="connsiteX38" fmla="*/ 1484769 w 2987644"/>
                <a:gd name="connsiteY38" fmla="*/ 434566 h 1973655"/>
                <a:gd name="connsiteX39" fmla="*/ 1484769 w 2987644"/>
                <a:gd name="connsiteY39" fmla="*/ 434566 h 1973655"/>
                <a:gd name="connsiteX40" fmla="*/ 1367074 w 2987644"/>
                <a:gd name="connsiteY40" fmla="*/ 543208 h 1973655"/>
                <a:gd name="connsiteX41" fmla="*/ 1321806 w 2987644"/>
                <a:gd name="connsiteY41" fmla="*/ 561315 h 1973655"/>
                <a:gd name="connsiteX42" fmla="*/ 1240325 w 2987644"/>
                <a:gd name="connsiteY42" fmla="*/ 525101 h 1973655"/>
                <a:gd name="connsiteX43" fmla="*/ 950614 w 2987644"/>
                <a:gd name="connsiteY43" fmla="*/ 525101 h 1973655"/>
                <a:gd name="connsiteX44" fmla="*/ 869133 w 2987644"/>
                <a:gd name="connsiteY44" fmla="*/ 497940 h 1973655"/>
                <a:gd name="connsiteX45" fmla="*/ 787652 w 2987644"/>
                <a:gd name="connsiteY45" fmla="*/ 570368 h 1973655"/>
                <a:gd name="connsiteX46" fmla="*/ 823866 w 2987644"/>
                <a:gd name="connsiteY46" fmla="*/ 606582 h 1973655"/>
                <a:gd name="connsiteX47" fmla="*/ 760491 w 2987644"/>
                <a:gd name="connsiteY47" fmla="*/ 633742 h 1973655"/>
                <a:gd name="connsiteX48" fmla="*/ 724278 w 2987644"/>
                <a:gd name="connsiteY48" fmla="*/ 669956 h 1973655"/>
                <a:gd name="connsiteX49" fmla="*/ 660903 w 2987644"/>
                <a:gd name="connsiteY49" fmla="*/ 787651 h 1973655"/>
                <a:gd name="connsiteX50" fmla="*/ 579422 w 2987644"/>
                <a:gd name="connsiteY50" fmla="*/ 742384 h 1973655"/>
                <a:gd name="connsiteX51" fmla="*/ 506994 w 2987644"/>
                <a:gd name="connsiteY51" fmla="*/ 742384 h 1973655"/>
                <a:gd name="connsiteX52" fmla="*/ 479834 w 2987644"/>
                <a:gd name="connsiteY52" fmla="*/ 742384 h 1973655"/>
                <a:gd name="connsiteX53" fmla="*/ 452674 w 2987644"/>
                <a:gd name="connsiteY53" fmla="*/ 823865 h 1973655"/>
                <a:gd name="connsiteX54" fmla="*/ 461727 w 2987644"/>
                <a:gd name="connsiteY54" fmla="*/ 905346 h 1973655"/>
                <a:gd name="connsiteX55" fmla="*/ 443620 w 2987644"/>
                <a:gd name="connsiteY55" fmla="*/ 941560 h 1973655"/>
                <a:gd name="connsiteX56" fmla="*/ 416460 w 2987644"/>
                <a:gd name="connsiteY56" fmla="*/ 986827 h 1973655"/>
                <a:gd name="connsiteX57" fmla="*/ 407406 w 2987644"/>
                <a:gd name="connsiteY57" fmla="*/ 1032095 h 1973655"/>
                <a:gd name="connsiteX58" fmla="*/ 380246 w 2987644"/>
                <a:gd name="connsiteY58" fmla="*/ 1050202 h 1973655"/>
                <a:gd name="connsiteX59" fmla="*/ 380246 w 2987644"/>
                <a:gd name="connsiteY59" fmla="*/ 1050202 h 1973655"/>
                <a:gd name="connsiteX60" fmla="*/ 389299 w 2987644"/>
                <a:gd name="connsiteY60" fmla="*/ 1149790 h 1973655"/>
                <a:gd name="connsiteX61" fmla="*/ 362139 w 2987644"/>
                <a:gd name="connsiteY61" fmla="*/ 1204111 h 1973655"/>
                <a:gd name="connsiteX62" fmla="*/ 362139 w 2987644"/>
                <a:gd name="connsiteY62" fmla="*/ 1204111 h 1973655"/>
                <a:gd name="connsiteX63" fmla="*/ 280658 w 2987644"/>
                <a:gd name="connsiteY63" fmla="*/ 1267485 h 1973655"/>
                <a:gd name="connsiteX64" fmla="*/ 262551 w 2987644"/>
                <a:gd name="connsiteY64" fmla="*/ 1231271 h 1973655"/>
                <a:gd name="connsiteX65" fmla="*/ 226337 w 2987644"/>
                <a:gd name="connsiteY65" fmla="*/ 1294645 h 1973655"/>
                <a:gd name="connsiteX66" fmla="*/ 190123 w 2987644"/>
                <a:gd name="connsiteY66" fmla="*/ 1267485 h 1973655"/>
                <a:gd name="connsiteX67" fmla="*/ 108642 w 2987644"/>
                <a:gd name="connsiteY67" fmla="*/ 1249378 h 1973655"/>
                <a:gd name="connsiteX68" fmla="*/ 117695 w 2987644"/>
                <a:gd name="connsiteY68" fmla="*/ 1312752 h 1973655"/>
                <a:gd name="connsiteX69" fmla="*/ 117695 w 2987644"/>
                <a:gd name="connsiteY69" fmla="*/ 1348966 h 1973655"/>
                <a:gd name="connsiteX70" fmla="*/ 117695 w 2987644"/>
                <a:gd name="connsiteY70" fmla="*/ 1348966 h 1973655"/>
                <a:gd name="connsiteX71" fmla="*/ 81482 w 2987644"/>
                <a:gd name="connsiteY71" fmla="*/ 1430447 h 1973655"/>
                <a:gd name="connsiteX72" fmla="*/ 117695 w 2987644"/>
                <a:gd name="connsiteY72" fmla="*/ 1484768 h 1973655"/>
                <a:gd name="connsiteX73" fmla="*/ 108642 w 2987644"/>
                <a:gd name="connsiteY73" fmla="*/ 1539089 h 1973655"/>
                <a:gd name="connsiteX74" fmla="*/ 54321 w 2987644"/>
                <a:gd name="connsiteY74" fmla="*/ 1539089 h 1973655"/>
                <a:gd name="connsiteX75" fmla="*/ 0 w 2987644"/>
                <a:gd name="connsiteY75" fmla="*/ 1611517 h 1973655"/>
                <a:gd name="connsiteX76" fmla="*/ 9054 w 2987644"/>
                <a:gd name="connsiteY76" fmla="*/ 1620570 h 1973655"/>
                <a:gd name="connsiteX77" fmla="*/ 81482 w 2987644"/>
                <a:gd name="connsiteY77" fmla="*/ 1611517 h 1973655"/>
                <a:gd name="connsiteX78" fmla="*/ 81482 w 2987644"/>
                <a:gd name="connsiteY78" fmla="*/ 1702051 h 1973655"/>
                <a:gd name="connsiteX79" fmla="*/ 135802 w 2987644"/>
                <a:gd name="connsiteY79" fmla="*/ 1738265 h 1973655"/>
                <a:gd name="connsiteX80" fmla="*/ 190123 w 2987644"/>
                <a:gd name="connsiteY80" fmla="*/ 1747319 h 1973655"/>
                <a:gd name="connsiteX81" fmla="*/ 199177 w 2987644"/>
                <a:gd name="connsiteY81" fmla="*/ 1720158 h 1973655"/>
                <a:gd name="connsiteX82" fmla="*/ 235390 w 2987644"/>
                <a:gd name="connsiteY82" fmla="*/ 1801639 h 1973655"/>
                <a:gd name="connsiteX83" fmla="*/ 325925 w 2987644"/>
                <a:gd name="connsiteY83" fmla="*/ 1783532 h 1973655"/>
                <a:gd name="connsiteX84" fmla="*/ 334979 w 2987644"/>
                <a:gd name="connsiteY84" fmla="*/ 1865014 h 1973655"/>
                <a:gd name="connsiteX85" fmla="*/ 362139 w 2987644"/>
                <a:gd name="connsiteY85" fmla="*/ 1919334 h 1973655"/>
                <a:gd name="connsiteX86" fmla="*/ 362139 w 2987644"/>
                <a:gd name="connsiteY86" fmla="*/ 1919334 h 1973655"/>
                <a:gd name="connsiteX87" fmla="*/ 425513 w 2987644"/>
                <a:gd name="connsiteY87" fmla="*/ 1973655 h 197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87644" h="1973655">
                  <a:moveTo>
                    <a:pt x="2987644" y="461726"/>
                  </a:moveTo>
                  <a:lnTo>
                    <a:pt x="2915216" y="262550"/>
                  </a:lnTo>
                  <a:lnTo>
                    <a:pt x="2815628" y="298764"/>
                  </a:lnTo>
                  <a:lnTo>
                    <a:pt x="2752254" y="162962"/>
                  </a:lnTo>
                  <a:lnTo>
                    <a:pt x="2670773" y="90534"/>
                  </a:lnTo>
                  <a:lnTo>
                    <a:pt x="2634559" y="181069"/>
                  </a:lnTo>
                  <a:lnTo>
                    <a:pt x="2516864" y="162962"/>
                  </a:lnTo>
                  <a:lnTo>
                    <a:pt x="2507810" y="126748"/>
                  </a:lnTo>
                  <a:lnTo>
                    <a:pt x="2408222" y="153909"/>
                  </a:lnTo>
                  <a:lnTo>
                    <a:pt x="2408222" y="126748"/>
                  </a:lnTo>
                  <a:lnTo>
                    <a:pt x="2372008" y="72427"/>
                  </a:lnTo>
                  <a:lnTo>
                    <a:pt x="2308634" y="72427"/>
                  </a:lnTo>
                  <a:lnTo>
                    <a:pt x="2281474" y="72427"/>
                  </a:lnTo>
                  <a:lnTo>
                    <a:pt x="2290527" y="117695"/>
                  </a:lnTo>
                  <a:lnTo>
                    <a:pt x="2263367" y="153909"/>
                  </a:lnTo>
                  <a:lnTo>
                    <a:pt x="2227153" y="99588"/>
                  </a:lnTo>
                  <a:lnTo>
                    <a:pt x="2154725" y="54321"/>
                  </a:lnTo>
                  <a:lnTo>
                    <a:pt x="2127565" y="18107"/>
                  </a:lnTo>
                  <a:lnTo>
                    <a:pt x="2082297" y="54321"/>
                  </a:lnTo>
                  <a:lnTo>
                    <a:pt x="2027977" y="72427"/>
                  </a:lnTo>
                  <a:lnTo>
                    <a:pt x="1982709" y="63374"/>
                  </a:lnTo>
                  <a:lnTo>
                    <a:pt x="1964602" y="0"/>
                  </a:lnTo>
                  <a:lnTo>
                    <a:pt x="1919335" y="9053"/>
                  </a:lnTo>
                  <a:lnTo>
                    <a:pt x="1874068" y="99588"/>
                  </a:lnTo>
                  <a:lnTo>
                    <a:pt x="1874068" y="99588"/>
                  </a:lnTo>
                  <a:lnTo>
                    <a:pt x="1928388" y="199176"/>
                  </a:lnTo>
                  <a:lnTo>
                    <a:pt x="1955549" y="244443"/>
                  </a:lnTo>
                  <a:lnTo>
                    <a:pt x="2018923" y="235390"/>
                  </a:lnTo>
                  <a:lnTo>
                    <a:pt x="1991763" y="262550"/>
                  </a:lnTo>
                  <a:lnTo>
                    <a:pt x="1928388" y="325925"/>
                  </a:lnTo>
                  <a:lnTo>
                    <a:pt x="1928388" y="325925"/>
                  </a:lnTo>
                  <a:lnTo>
                    <a:pt x="1865014" y="344031"/>
                  </a:lnTo>
                  <a:lnTo>
                    <a:pt x="1846907" y="488887"/>
                  </a:lnTo>
                  <a:lnTo>
                    <a:pt x="1674891" y="470780"/>
                  </a:lnTo>
                  <a:lnTo>
                    <a:pt x="1620571" y="470780"/>
                  </a:lnTo>
                  <a:lnTo>
                    <a:pt x="1602464" y="534154"/>
                  </a:lnTo>
                  <a:lnTo>
                    <a:pt x="1566250" y="443620"/>
                  </a:lnTo>
                  <a:lnTo>
                    <a:pt x="1520983" y="443620"/>
                  </a:lnTo>
                  <a:lnTo>
                    <a:pt x="1484769" y="434566"/>
                  </a:lnTo>
                  <a:lnTo>
                    <a:pt x="1484769" y="434566"/>
                  </a:lnTo>
                  <a:lnTo>
                    <a:pt x="1367074" y="543208"/>
                  </a:lnTo>
                  <a:lnTo>
                    <a:pt x="1321806" y="561315"/>
                  </a:lnTo>
                  <a:lnTo>
                    <a:pt x="1240325" y="525101"/>
                  </a:lnTo>
                  <a:lnTo>
                    <a:pt x="950614" y="525101"/>
                  </a:lnTo>
                  <a:lnTo>
                    <a:pt x="869133" y="497940"/>
                  </a:lnTo>
                  <a:lnTo>
                    <a:pt x="787652" y="570368"/>
                  </a:lnTo>
                  <a:lnTo>
                    <a:pt x="823866" y="606582"/>
                  </a:lnTo>
                  <a:lnTo>
                    <a:pt x="760491" y="633742"/>
                  </a:lnTo>
                  <a:lnTo>
                    <a:pt x="724278" y="669956"/>
                  </a:lnTo>
                  <a:lnTo>
                    <a:pt x="660903" y="787651"/>
                  </a:lnTo>
                  <a:lnTo>
                    <a:pt x="579422" y="742384"/>
                  </a:lnTo>
                  <a:lnTo>
                    <a:pt x="506994" y="742384"/>
                  </a:lnTo>
                  <a:lnTo>
                    <a:pt x="479834" y="742384"/>
                  </a:lnTo>
                  <a:lnTo>
                    <a:pt x="452674" y="823865"/>
                  </a:lnTo>
                  <a:lnTo>
                    <a:pt x="461727" y="905346"/>
                  </a:lnTo>
                  <a:lnTo>
                    <a:pt x="443620" y="941560"/>
                  </a:lnTo>
                  <a:lnTo>
                    <a:pt x="416460" y="986827"/>
                  </a:lnTo>
                  <a:lnTo>
                    <a:pt x="407406" y="1032095"/>
                  </a:lnTo>
                  <a:lnTo>
                    <a:pt x="380246" y="1050202"/>
                  </a:lnTo>
                  <a:lnTo>
                    <a:pt x="380246" y="1050202"/>
                  </a:lnTo>
                  <a:lnTo>
                    <a:pt x="389299" y="1149790"/>
                  </a:lnTo>
                  <a:lnTo>
                    <a:pt x="362139" y="1204111"/>
                  </a:lnTo>
                  <a:lnTo>
                    <a:pt x="362139" y="1204111"/>
                  </a:lnTo>
                  <a:lnTo>
                    <a:pt x="280658" y="1267485"/>
                  </a:lnTo>
                  <a:lnTo>
                    <a:pt x="262551" y="1231271"/>
                  </a:lnTo>
                  <a:lnTo>
                    <a:pt x="226337" y="1294645"/>
                  </a:lnTo>
                  <a:lnTo>
                    <a:pt x="190123" y="1267485"/>
                  </a:lnTo>
                  <a:lnTo>
                    <a:pt x="108642" y="1249378"/>
                  </a:lnTo>
                  <a:lnTo>
                    <a:pt x="117695" y="1312752"/>
                  </a:lnTo>
                  <a:lnTo>
                    <a:pt x="117695" y="1348966"/>
                  </a:lnTo>
                  <a:lnTo>
                    <a:pt x="117695" y="1348966"/>
                  </a:lnTo>
                  <a:lnTo>
                    <a:pt x="81482" y="1430447"/>
                  </a:lnTo>
                  <a:lnTo>
                    <a:pt x="117695" y="1484768"/>
                  </a:lnTo>
                  <a:lnTo>
                    <a:pt x="108642" y="1539089"/>
                  </a:lnTo>
                  <a:lnTo>
                    <a:pt x="54321" y="1539089"/>
                  </a:lnTo>
                  <a:lnTo>
                    <a:pt x="0" y="1611517"/>
                  </a:lnTo>
                  <a:lnTo>
                    <a:pt x="9054" y="1620570"/>
                  </a:lnTo>
                  <a:lnTo>
                    <a:pt x="81482" y="1611517"/>
                  </a:lnTo>
                  <a:lnTo>
                    <a:pt x="81482" y="1702051"/>
                  </a:lnTo>
                  <a:lnTo>
                    <a:pt x="135802" y="1738265"/>
                  </a:lnTo>
                  <a:lnTo>
                    <a:pt x="190123" y="1747319"/>
                  </a:lnTo>
                  <a:lnTo>
                    <a:pt x="199177" y="1720158"/>
                  </a:lnTo>
                  <a:lnTo>
                    <a:pt x="235390" y="1801639"/>
                  </a:lnTo>
                  <a:lnTo>
                    <a:pt x="325925" y="1783532"/>
                  </a:lnTo>
                  <a:lnTo>
                    <a:pt x="334979" y="1865014"/>
                  </a:lnTo>
                  <a:lnTo>
                    <a:pt x="362139" y="1919334"/>
                  </a:lnTo>
                  <a:lnTo>
                    <a:pt x="362139" y="1919334"/>
                  </a:lnTo>
                  <a:lnTo>
                    <a:pt x="425513" y="1973655"/>
                  </a:lnTo>
                </a:path>
              </a:pathLst>
            </a:custGeom>
            <a:solidFill>
              <a:srgbClr val="FDC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1291723" y="3219032"/>
              <a:ext cx="2039514" cy="2993396"/>
            </a:xfrm>
            <a:custGeom>
              <a:avLst/>
              <a:gdLst>
                <a:gd name="connsiteX0" fmla="*/ 434567 w 2480650"/>
                <a:gd name="connsiteY0" fmla="*/ 0 h 3494638"/>
                <a:gd name="connsiteX1" fmla="*/ 371192 w 2480650"/>
                <a:gd name="connsiteY1" fmla="*/ 63375 h 3494638"/>
                <a:gd name="connsiteX2" fmla="*/ 316872 w 2480650"/>
                <a:gd name="connsiteY2" fmla="*/ 18107 h 3494638"/>
                <a:gd name="connsiteX3" fmla="*/ 289711 w 2480650"/>
                <a:gd name="connsiteY3" fmla="*/ 72428 h 3494638"/>
                <a:gd name="connsiteX4" fmla="*/ 244444 w 2480650"/>
                <a:gd name="connsiteY4" fmla="*/ 108642 h 3494638"/>
                <a:gd name="connsiteX5" fmla="*/ 190123 w 2480650"/>
                <a:gd name="connsiteY5" fmla="*/ 108642 h 3494638"/>
                <a:gd name="connsiteX6" fmla="*/ 190123 w 2480650"/>
                <a:gd name="connsiteY6" fmla="*/ 162963 h 3494638"/>
                <a:gd name="connsiteX7" fmla="*/ 226337 w 2480650"/>
                <a:gd name="connsiteY7" fmla="*/ 199177 h 3494638"/>
                <a:gd name="connsiteX8" fmla="*/ 172016 w 2480650"/>
                <a:gd name="connsiteY8" fmla="*/ 235390 h 3494638"/>
                <a:gd name="connsiteX9" fmla="*/ 172016 w 2480650"/>
                <a:gd name="connsiteY9" fmla="*/ 262551 h 3494638"/>
                <a:gd name="connsiteX10" fmla="*/ 117695 w 2480650"/>
                <a:gd name="connsiteY10" fmla="*/ 271604 h 3494638"/>
                <a:gd name="connsiteX11" fmla="*/ 90535 w 2480650"/>
                <a:gd name="connsiteY11" fmla="*/ 226337 h 3494638"/>
                <a:gd name="connsiteX12" fmla="*/ 54321 w 2480650"/>
                <a:gd name="connsiteY12" fmla="*/ 235390 h 3494638"/>
                <a:gd name="connsiteX13" fmla="*/ 0 w 2480650"/>
                <a:gd name="connsiteY13" fmla="*/ 208230 h 3494638"/>
                <a:gd name="connsiteX14" fmla="*/ 0 w 2480650"/>
                <a:gd name="connsiteY14" fmla="*/ 208230 h 3494638"/>
                <a:gd name="connsiteX15" fmla="*/ 36214 w 2480650"/>
                <a:gd name="connsiteY15" fmla="*/ 344032 h 3494638"/>
                <a:gd name="connsiteX16" fmla="*/ 36214 w 2480650"/>
                <a:gd name="connsiteY16" fmla="*/ 344032 h 3494638"/>
                <a:gd name="connsiteX17" fmla="*/ 108642 w 2480650"/>
                <a:gd name="connsiteY17" fmla="*/ 407406 h 3494638"/>
                <a:gd name="connsiteX18" fmla="*/ 144856 w 2480650"/>
                <a:gd name="connsiteY18" fmla="*/ 425513 h 3494638"/>
                <a:gd name="connsiteX19" fmla="*/ 63375 w 2480650"/>
                <a:gd name="connsiteY19" fmla="*/ 425513 h 3494638"/>
                <a:gd name="connsiteX20" fmla="*/ 0 w 2480650"/>
                <a:gd name="connsiteY20" fmla="*/ 425513 h 3494638"/>
                <a:gd name="connsiteX21" fmla="*/ 0 w 2480650"/>
                <a:gd name="connsiteY21" fmla="*/ 425513 h 3494638"/>
                <a:gd name="connsiteX22" fmla="*/ 36214 w 2480650"/>
                <a:gd name="connsiteY22" fmla="*/ 470780 h 3494638"/>
                <a:gd name="connsiteX23" fmla="*/ 81481 w 2480650"/>
                <a:gd name="connsiteY23" fmla="*/ 488887 h 3494638"/>
                <a:gd name="connsiteX24" fmla="*/ 63375 w 2480650"/>
                <a:gd name="connsiteY24" fmla="*/ 534155 h 3494638"/>
                <a:gd name="connsiteX25" fmla="*/ 9054 w 2480650"/>
                <a:gd name="connsiteY25" fmla="*/ 597529 h 3494638"/>
                <a:gd name="connsiteX26" fmla="*/ 117695 w 2480650"/>
                <a:gd name="connsiteY26" fmla="*/ 615636 h 3494638"/>
                <a:gd name="connsiteX27" fmla="*/ 199177 w 2480650"/>
                <a:gd name="connsiteY27" fmla="*/ 715224 h 3494638"/>
                <a:gd name="connsiteX28" fmla="*/ 262551 w 2480650"/>
                <a:gd name="connsiteY28" fmla="*/ 751438 h 3494638"/>
                <a:gd name="connsiteX29" fmla="*/ 217283 w 2480650"/>
                <a:gd name="connsiteY29" fmla="*/ 787652 h 3494638"/>
                <a:gd name="connsiteX30" fmla="*/ 353085 w 2480650"/>
                <a:gd name="connsiteY30" fmla="*/ 832919 h 3494638"/>
                <a:gd name="connsiteX31" fmla="*/ 344032 w 2480650"/>
                <a:gd name="connsiteY31" fmla="*/ 869133 h 3494638"/>
                <a:gd name="connsiteX32" fmla="*/ 371192 w 2480650"/>
                <a:gd name="connsiteY32" fmla="*/ 950614 h 3494638"/>
                <a:gd name="connsiteX33" fmla="*/ 452674 w 2480650"/>
                <a:gd name="connsiteY33" fmla="*/ 986828 h 3494638"/>
                <a:gd name="connsiteX34" fmla="*/ 479834 w 2480650"/>
                <a:gd name="connsiteY34" fmla="*/ 1032095 h 3494638"/>
                <a:gd name="connsiteX35" fmla="*/ 534155 w 2480650"/>
                <a:gd name="connsiteY35" fmla="*/ 1032095 h 3494638"/>
                <a:gd name="connsiteX36" fmla="*/ 534155 w 2480650"/>
                <a:gd name="connsiteY36" fmla="*/ 1032095 h 3494638"/>
                <a:gd name="connsiteX37" fmla="*/ 597529 w 2480650"/>
                <a:gd name="connsiteY37" fmla="*/ 1122630 h 3494638"/>
                <a:gd name="connsiteX38" fmla="*/ 570369 w 2480650"/>
                <a:gd name="connsiteY38" fmla="*/ 1167897 h 3494638"/>
                <a:gd name="connsiteX39" fmla="*/ 561315 w 2480650"/>
                <a:gd name="connsiteY39" fmla="*/ 1249378 h 3494638"/>
                <a:gd name="connsiteX40" fmla="*/ 561315 w 2480650"/>
                <a:gd name="connsiteY40" fmla="*/ 1312753 h 3494638"/>
                <a:gd name="connsiteX41" fmla="*/ 561315 w 2480650"/>
                <a:gd name="connsiteY41" fmla="*/ 1403287 h 3494638"/>
                <a:gd name="connsiteX42" fmla="*/ 561315 w 2480650"/>
                <a:gd name="connsiteY42" fmla="*/ 1448555 h 3494638"/>
                <a:gd name="connsiteX43" fmla="*/ 561315 w 2480650"/>
                <a:gd name="connsiteY43" fmla="*/ 1448555 h 3494638"/>
                <a:gd name="connsiteX44" fmla="*/ 624689 w 2480650"/>
                <a:gd name="connsiteY44" fmla="*/ 1520982 h 3494638"/>
                <a:gd name="connsiteX45" fmla="*/ 706171 w 2480650"/>
                <a:gd name="connsiteY45" fmla="*/ 1548143 h 3494638"/>
                <a:gd name="connsiteX46" fmla="*/ 715224 w 2480650"/>
                <a:gd name="connsiteY46" fmla="*/ 1611517 h 3494638"/>
                <a:gd name="connsiteX47" fmla="*/ 751438 w 2480650"/>
                <a:gd name="connsiteY47" fmla="*/ 1629624 h 3494638"/>
                <a:gd name="connsiteX48" fmla="*/ 823866 w 2480650"/>
                <a:gd name="connsiteY48" fmla="*/ 1674891 h 3494638"/>
                <a:gd name="connsiteX49" fmla="*/ 923454 w 2480650"/>
                <a:gd name="connsiteY49" fmla="*/ 1702052 h 3494638"/>
                <a:gd name="connsiteX50" fmla="*/ 968721 w 2480650"/>
                <a:gd name="connsiteY50" fmla="*/ 1611517 h 3494638"/>
                <a:gd name="connsiteX51" fmla="*/ 1095470 w 2480650"/>
                <a:gd name="connsiteY51" fmla="*/ 1584357 h 3494638"/>
                <a:gd name="connsiteX52" fmla="*/ 1158844 w 2480650"/>
                <a:gd name="connsiteY52" fmla="*/ 1638677 h 3494638"/>
                <a:gd name="connsiteX53" fmla="*/ 1158844 w 2480650"/>
                <a:gd name="connsiteY53" fmla="*/ 1765426 h 3494638"/>
                <a:gd name="connsiteX54" fmla="*/ 1140737 w 2480650"/>
                <a:gd name="connsiteY54" fmla="*/ 1837854 h 3494638"/>
                <a:gd name="connsiteX55" fmla="*/ 1068309 w 2480650"/>
                <a:gd name="connsiteY55" fmla="*/ 1865014 h 3494638"/>
                <a:gd name="connsiteX56" fmla="*/ 968721 w 2480650"/>
                <a:gd name="connsiteY56" fmla="*/ 1919335 h 3494638"/>
                <a:gd name="connsiteX57" fmla="*/ 959668 w 2480650"/>
                <a:gd name="connsiteY57" fmla="*/ 1937442 h 3494638"/>
                <a:gd name="connsiteX58" fmla="*/ 950614 w 2480650"/>
                <a:gd name="connsiteY58" fmla="*/ 2037030 h 3494638"/>
                <a:gd name="connsiteX59" fmla="*/ 950614 w 2480650"/>
                <a:gd name="connsiteY59" fmla="*/ 2037030 h 3494638"/>
                <a:gd name="connsiteX60" fmla="*/ 1023042 w 2480650"/>
                <a:gd name="connsiteY60" fmla="*/ 2172832 h 3494638"/>
                <a:gd name="connsiteX61" fmla="*/ 1068309 w 2480650"/>
                <a:gd name="connsiteY61" fmla="*/ 2190939 h 3494638"/>
                <a:gd name="connsiteX62" fmla="*/ 1068309 w 2480650"/>
                <a:gd name="connsiteY62" fmla="*/ 2190939 h 3494638"/>
                <a:gd name="connsiteX63" fmla="*/ 1041149 w 2480650"/>
                <a:gd name="connsiteY63" fmla="*/ 2272420 h 3494638"/>
                <a:gd name="connsiteX64" fmla="*/ 1077363 w 2480650"/>
                <a:gd name="connsiteY64" fmla="*/ 2372008 h 3494638"/>
                <a:gd name="connsiteX65" fmla="*/ 1077363 w 2480650"/>
                <a:gd name="connsiteY65" fmla="*/ 2372008 h 3494638"/>
                <a:gd name="connsiteX66" fmla="*/ 1032095 w 2480650"/>
                <a:gd name="connsiteY66" fmla="*/ 2435382 h 3494638"/>
                <a:gd name="connsiteX67" fmla="*/ 986828 w 2480650"/>
                <a:gd name="connsiteY67" fmla="*/ 2453489 h 3494638"/>
                <a:gd name="connsiteX68" fmla="*/ 986828 w 2480650"/>
                <a:gd name="connsiteY68" fmla="*/ 2453489 h 3494638"/>
                <a:gd name="connsiteX69" fmla="*/ 986828 w 2480650"/>
                <a:gd name="connsiteY69" fmla="*/ 2453489 h 3494638"/>
                <a:gd name="connsiteX70" fmla="*/ 914400 w 2480650"/>
                <a:gd name="connsiteY70" fmla="*/ 2507810 h 3494638"/>
                <a:gd name="connsiteX71" fmla="*/ 1023042 w 2480650"/>
                <a:gd name="connsiteY71" fmla="*/ 2534971 h 3494638"/>
                <a:gd name="connsiteX72" fmla="*/ 995881 w 2480650"/>
                <a:gd name="connsiteY72" fmla="*/ 2598345 h 3494638"/>
                <a:gd name="connsiteX73" fmla="*/ 1004935 w 2480650"/>
                <a:gd name="connsiteY73" fmla="*/ 2661719 h 3494638"/>
                <a:gd name="connsiteX74" fmla="*/ 905347 w 2480650"/>
                <a:gd name="connsiteY74" fmla="*/ 2706986 h 3494638"/>
                <a:gd name="connsiteX75" fmla="*/ 896293 w 2480650"/>
                <a:gd name="connsiteY75" fmla="*/ 2761307 h 3494638"/>
                <a:gd name="connsiteX76" fmla="*/ 932507 w 2480650"/>
                <a:gd name="connsiteY76" fmla="*/ 2788468 h 3494638"/>
                <a:gd name="connsiteX77" fmla="*/ 923454 w 2480650"/>
                <a:gd name="connsiteY77" fmla="*/ 2815628 h 3494638"/>
                <a:gd name="connsiteX78" fmla="*/ 950614 w 2480650"/>
                <a:gd name="connsiteY78" fmla="*/ 2851842 h 3494638"/>
                <a:gd name="connsiteX79" fmla="*/ 1004935 w 2480650"/>
                <a:gd name="connsiteY79" fmla="*/ 2806575 h 3494638"/>
                <a:gd name="connsiteX80" fmla="*/ 1023042 w 2480650"/>
                <a:gd name="connsiteY80" fmla="*/ 2806575 h 3494638"/>
                <a:gd name="connsiteX81" fmla="*/ 1113577 w 2480650"/>
                <a:gd name="connsiteY81" fmla="*/ 2924270 h 3494638"/>
                <a:gd name="connsiteX82" fmla="*/ 1113577 w 2480650"/>
                <a:gd name="connsiteY82" fmla="*/ 2978590 h 3494638"/>
                <a:gd name="connsiteX83" fmla="*/ 1149790 w 2480650"/>
                <a:gd name="connsiteY83" fmla="*/ 3023858 h 3494638"/>
                <a:gd name="connsiteX84" fmla="*/ 1158844 w 2480650"/>
                <a:gd name="connsiteY84" fmla="*/ 3069125 h 3494638"/>
                <a:gd name="connsiteX85" fmla="*/ 1158844 w 2480650"/>
                <a:gd name="connsiteY85" fmla="*/ 3087232 h 3494638"/>
                <a:gd name="connsiteX86" fmla="*/ 1158844 w 2480650"/>
                <a:gd name="connsiteY86" fmla="*/ 3087232 h 3494638"/>
                <a:gd name="connsiteX87" fmla="*/ 1167897 w 2480650"/>
                <a:gd name="connsiteY87" fmla="*/ 3195874 h 3494638"/>
                <a:gd name="connsiteX88" fmla="*/ 1231272 w 2480650"/>
                <a:gd name="connsiteY88" fmla="*/ 3168713 h 3494638"/>
                <a:gd name="connsiteX89" fmla="*/ 1276539 w 2480650"/>
                <a:gd name="connsiteY89" fmla="*/ 3114392 h 3494638"/>
                <a:gd name="connsiteX90" fmla="*/ 1321806 w 2480650"/>
                <a:gd name="connsiteY90" fmla="*/ 3195874 h 3494638"/>
                <a:gd name="connsiteX91" fmla="*/ 1367074 w 2480650"/>
                <a:gd name="connsiteY91" fmla="*/ 3277355 h 3494638"/>
                <a:gd name="connsiteX92" fmla="*/ 1466662 w 2480650"/>
                <a:gd name="connsiteY92" fmla="*/ 3295462 h 3494638"/>
                <a:gd name="connsiteX93" fmla="*/ 1403287 w 2480650"/>
                <a:gd name="connsiteY93" fmla="*/ 3413157 h 3494638"/>
                <a:gd name="connsiteX94" fmla="*/ 1457608 w 2480650"/>
                <a:gd name="connsiteY94" fmla="*/ 3467477 h 3494638"/>
                <a:gd name="connsiteX95" fmla="*/ 1557196 w 2480650"/>
                <a:gd name="connsiteY95" fmla="*/ 3413157 h 3494638"/>
                <a:gd name="connsiteX96" fmla="*/ 1620571 w 2480650"/>
                <a:gd name="connsiteY96" fmla="*/ 3313569 h 3494638"/>
                <a:gd name="connsiteX97" fmla="*/ 1647731 w 2480650"/>
                <a:gd name="connsiteY97" fmla="*/ 3376943 h 3494638"/>
                <a:gd name="connsiteX98" fmla="*/ 1711105 w 2480650"/>
                <a:gd name="connsiteY98" fmla="*/ 3385996 h 3494638"/>
                <a:gd name="connsiteX99" fmla="*/ 1702052 w 2480650"/>
                <a:gd name="connsiteY99" fmla="*/ 3268301 h 3494638"/>
                <a:gd name="connsiteX100" fmla="*/ 1819747 w 2480650"/>
                <a:gd name="connsiteY100" fmla="*/ 3313569 h 3494638"/>
                <a:gd name="connsiteX101" fmla="*/ 1883121 w 2480650"/>
                <a:gd name="connsiteY101" fmla="*/ 3404103 h 3494638"/>
                <a:gd name="connsiteX102" fmla="*/ 1937442 w 2480650"/>
                <a:gd name="connsiteY102" fmla="*/ 3476531 h 3494638"/>
                <a:gd name="connsiteX103" fmla="*/ 2027977 w 2480650"/>
                <a:gd name="connsiteY103" fmla="*/ 3494638 h 3494638"/>
                <a:gd name="connsiteX104" fmla="*/ 2055137 w 2480650"/>
                <a:gd name="connsiteY104" fmla="*/ 3404103 h 3494638"/>
                <a:gd name="connsiteX105" fmla="*/ 2100404 w 2480650"/>
                <a:gd name="connsiteY105" fmla="*/ 3422210 h 3494638"/>
                <a:gd name="connsiteX106" fmla="*/ 2163778 w 2480650"/>
                <a:gd name="connsiteY106" fmla="*/ 3358836 h 3494638"/>
                <a:gd name="connsiteX107" fmla="*/ 2199992 w 2480650"/>
                <a:gd name="connsiteY107" fmla="*/ 3395050 h 3494638"/>
                <a:gd name="connsiteX108" fmla="*/ 2236206 w 2480650"/>
                <a:gd name="connsiteY108" fmla="*/ 3358836 h 3494638"/>
                <a:gd name="connsiteX109" fmla="*/ 2299580 w 2480650"/>
                <a:gd name="connsiteY109" fmla="*/ 3449371 h 3494638"/>
                <a:gd name="connsiteX110" fmla="*/ 2299580 w 2480650"/>
                <a:gd name="connsiteY110" fmla="*/ 3449371 h 3494638"/>
                <a:gd name="connsiteX111" fmla="*/ 2353901 w 2480650"/>
                <a:gd name="connsiteY111" fmla="*/ 3367889 h 3494638"/>
                <a:gd name="connsiteX112" fmla="*/ 2399169 w 2480650"/>
                <a:gd name="connsiteY112" fmla="*/ 3340729 h 3494638"/>
                <a:gd name="connsiteX113" fmla="*/ 2426329 w 2480650"/>
                <a:gd name="connsiteY113" fmla="*/ 3286408 h 3494638"/>
                <a:gd name="connsiteX114" fmla="*/ 2399169 w 2480650"/>
                <a:gd name="connsiteY114" fmla="*/ 3250194 h 3494638"/>
                <a:gd name="connsiteX115" fmla="*/ 2381062 w 2480650"/>
                <a:gd name="connsiteY115" fmla="*/ 3186820 h 3494638"/>
                <a:gd name="connsiteX116" fmla="*/ 2435382 w 2480650"/>
                <a:gd name="connsiteY116" fmla="*/ 3105339 h 3494638"/>
                <a:gd name="connsiteX117" fmla="*/ 2435382 w 2480650"/>
                <a:gd name="connsiteY117" fmla="*/ 3105339 h 3494638"/>
                <a:gd name="connsiteX118" fmla="*/ 2408222 w 2480650"/>
                <a:gd name="connsiteY118" fmla="*/ 3041965 h 3494638"/>
                <a:gd name="connsiteX119" fmla="*/ 2408222 w 2480650"/>
                <a:gd name="connsiteY119" fmla="*/ 2951430 h 3494638"/>
                <a:gd name="connsiteX120" fmla="*/ 2480650 w 2480650"/>
                <a:gd name="connsiteY120" fmla="*/ 2915216 h 3494638"/>
                <a:gd name="connsiteX121" fmla="*/ 2480650 w 2480650"/>
                <a:gd name="connsiteY121" fmla="*/ 2915216 h 3494638"/>
                <a:gd name="connsiteX122" fmla="*/ 2471596 w 2480650"/>
                <a:gd name="connsiteY122" fmla="*/ 2869949 h 349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2480650" h="3494638">
                  <a:moveTo>
                    <a:pt x="434567" y="0"/>
                  </a:moveTo>
                  <a:lnTo>
                    <a:pt x="371192" y="63375"/>
                  </a:lnTo>
                  <a:lnTo>
                    <a:pt x="316872" y="18107"/>
                  </a:lnTo>
                  <a:lnTo>
                    <a:pt x="289711" y="72428"/>
                  </a:lnTo>
                  <a:lnTo>
                    <a:pt x="244444" y="108642"/>
                  </a:lnTo>
                  <a:lnTo>
                    <a:pt x="190123" y="108642"/>
                  </a:lnTo>
                  <a:lnTo>
                    <a:pt x="190123" y="162963"/>
                  </a:lnTo>
                  <a:lnTo>
                    <a:pt x="226337" y="199177"/>
                  </a:lnTo>
                  <a:lnTo>
                    <a:pt x="172016" y="235390"/>
                  </a:lnTo>
                  <a:lnTo>
                    <a:pt x="172016" y="262551"/>
                  </a:lnTo>
                  <a:lnTo>
                    <a:pt x="117695" y="271604"/>
                  </a:lnTo>
                  <a:lnTo>
                    <a:pt x="90535" y="226337"/>
                  </a:lnTo>
                  <a:lnTo>
                    <a:pt x="54321" y="235390"/>
                  </a:lnTo>
                  <a:lnTo>
                    <a:pt x="0" y="208230"/>
                  </a:lnTo>
                  <a:lnTo>
                    <a:pt x="0" y="208230"/>
                  </a:lnTo>
                  <a:lnTo>
                    <a:pt x="36214" y="344032"/>
                  </a:lnTo>
                  <a:lnTo>
                    <a:pt x="36214" y="344032"/>
                  </a:lnTo>
                  <a:lnTo>
                    <a:pt x="108642" y="407406"/>
                  </a:lnTo>
                  <a:lnTo>
                    <a:pt x="144856" y="425513"/>
                  </a:lnTo>
                  <a:lnTo>
                    <a:pt x="63375" y="425513"/>
                  </a:lnTo>
                  <a:lnTo>
                    <a:pt x="0" y="425513"/>
                  </a:lnTo>
                  <a:lnTo>
                    <a:pt x="0" y="425513"/>
                  </a:lnTo>
                  <a:lnTo>
                    <a:pt x="36214" y="470780"/>
                  </a:lnTo>
                  <a:lnTo>
                    <a:pt x="81481" y="488887"/>
                  </a:lnTo>
                  <a:lnTo>
                    <a:pt x="63375" y="534155"/>
                  </a:lnTo>
                  <a:lnTo>
                    <a:pt x="9054" y="597529"/>
                  </a:lnTo>
                  <a:lnTo>
                    <a:pt x="117695" y="615636"/>
                  </a:lnTo>
                  <a:lnTo>
                    <a:pt x="199177" y="715224"/>
                  </a:lnTo>
                  <a:lnTo>
                    <a:pt x="262551" y="751438"/>
                  </a:lnTo>
                  <a:lnTo>
                    <a:pt x="217283" y="787652"/>
                  </a:lnTo>
                  <a:lnTo>
                    <a:pt x="353085" y="832919"/>
                  </a:lnTo>
                  <a:lnTo>
                    <a:pt x="344032" y="869133"/>
                  </a:lnTo>
                  <a:lnTo>
                    <a:pt x="371192" y="950614"/>
                  </a:lnTo>
                  <a:lnTo>
                    <a:pt x="452674" y="986828"/>
                  </a:lnTo>
                  <a:lnTo>
                    <a:pt x="479834" y="1032095"/>
                  </a:lnTo>
                  <a:lnTo>
                    <a:pt x="534155" y="1032095"/>
                  </a:lnTo>
                  <a:lnTo>
                    <a:pt x="534155" y="1032095"/>
                  </a:lnTo>
                  <a:lnTo>
                    <a:pt x="597529" y="1122630"/>
                  </a:lnTo>
                  <a:lnTo>
                    <a:pt x="570369" y="1167897"/>
                  </a:lnTo>
                  <a:lnTo>
                    <a:pt x="561315" y="1249378"/>
                  </a:lnTo>
                  <a:lnTo>
                    <a:pt x="561315" y="1312753"/>
                  </a:lnTo>
                  <a:lnTo>
                    <a:pt x="561315" y="1403287"/>
                  </a:lnTo>
                  <a:lnTo>
                    <a:pt x="561315" y="1448555"/>
                  </a:lnTo>
                  <a:lnTo>
                    <a:pt x="561315" y="1448555"/>
                  </a:lnTo>
                  <a:lnTo>
                    <a:pt x="624689" y="1520982"/>
                  </a:lnTo>
                  <a:lnTo>
                    <a:pt x="706171" y="1548143"/>
                  </a:lnTo>
                  <a:lnTo>
                    <a:pt x="715224" y="1611517"/>
                  </a:lnTo>
                  <a:lnTo>
                    <a:pt x="751438" y="1629624"/>
                  </a:lnTo>
                  <a:lnTo>
                    <a:pt x="823866" y="1674891"/>
                  </a:lnTo>
                  <a:lnTo>
                    <a:pt x="923454" y="1702052"/>
                  </a:lnTo>
                  <a:lnTo>
                    <a:pt x="968721" y="1611517"/>
                  </a:lnTo>
                  <a:lnTo>
                    <a:pt x="1095470" y="1584357"/>
                  </a:lnTo>
                  <a:lnTo>
                    <a:pt x="1158844" y="1638677"/>
                  </a:lnTo>
                  <a:lnTo>
                    <a:pt x="1158844" y="1765426"/>
                  </a:lnTo>
                  <a:lnTo>
                    <a:pt x="1140737" y="1837854"/>
                  </a:lnTo>
                  <a:lnTo>
                    <a:pt x="1068309" y="1865014"/>
                  </a:lnTo>
                  <a:lnTo>
                    <a:pt x="968721" y="1919335"/>
                  </a:lnTo>
                  <a:lnTo>
                    <a:pt x="959668" y="1937442"/>
                  </a:lnTo>
                  <a:lnTo>
                    <a:pt x="950614" y="2037030"/>
                  </a:lnTo>
                  <a:lnTo>
                    <a:pt x="950614" y="2037030"/>
                  </a:lnTo>
                  <a:lnTo>
                    <a:pt x="1023042" y="2172832"/>
                  </a:lnTo>
                  <a:lnTo>
                    <a:pt x="1068309" y="2190939"/>
                  </a:lnTo>
                  <a:lnTo>
                    <a:pt x="1068309" y="2190939"/>
                  </a:lnTo>
                  <a:lnTo>
                    <a:pt x="1041149" y="2272420"/>
                  </a:lnTo>
                  <a:lnTo>
                    <a:pt x="1077363" y="2372008"/>
                  </a:lnTo>
                  <a:lnTo>
                    <a:pt x="1077363" y="2372008"/>
                  </a:lnTo>
                  <a:lnTo>
                    <a:pt x="1032095" y="2435382"/>
                  </a:lnTo>
                  <a:lnTo>
                    <a:pt x="986828" y="2453489"/>
                  </a:lnTo>
                  <a:lnTo>
                    <a:pt x="986828" y="2453489"/>
                  </a:lnTo>
                  <a:lnTo>
                    <a:pt x="986828" y="2453489"/>
                  </a:lnTo>
                  <a:lnTo>
                    <a:pt x="914400" y="2507810"/>
                  </a:lnTo>
                  <a:lnTo>
                    <a:pt x="1023042" y="2534971"/>
                  </a:lnTo>
                  <a:lnTo>
                    <a:pt x="995881" y="2598345"/>
                  </a:lnTo>
                  <a:lnTo>
                    <a:pt x="1004935" y="2661719"/>
                  </a:lnTo>
                  <a:lnTo>
                    <a:pt x="905347" y="2706986"/>
                  </a:lnTo>
                  <a:lnTo>
                    <a:pt x="896293" y="2761307"/>
                  </a:lnTo>
                  <a:lnTo>
                    <a:pt x="932507" y="2788468"/>
                  </a:lnTo>
                  <a:lnTo>
                    <a:pt x="923454" y="2815628"/>
                  </a:lnTo>
                  <a:lnTo>
                    <a:pt x="950614" y="2851842"/>
                  </a:lnTo>
                  <a:lnTo>
                    <a:pt x="1004935" y="2806575"/>
                  </a:lnTo>
                  <a:lnTo>
                    <a:pt x="1023042" y="2806575"/>
                  </a:lnTo>
                  <a:lnTo>
                    <a:pt x="1113577" y="2924270"/>
                  </a:lnTo>
                  <a:lnTo>
                    <a:pt x="1113577" y="2978590"/>
                  </a:lnTo>
                  <a:lnTo>
                    <a:pt x="1149790" y="3023858"/>
                  </a:lnTo>
                  <a:lnTo>
                    <a:pt x="1158844" y="3069125"/>
                  </a:lnTo>
                  <a:lnTo>
                    <a:pt x="1158844" y="3087232"/>
                  </a:lnTo>
                  <a:lnTo>
                    <a:pt x="1158844" y="3087232"/>
                  </a:lnTo>
                  <a:lnTo>
                    <a:pt x="1167897" y="3195874"/>
                  </a:lnTo>
                  <a:lnTo>
                    <a:pt x="1231272" y="3168713"/>
                  </a:lnTo>
                  <a:lnTo>
                    <a:pt x="1276539" y="3114392"/>
                  </a:lnTo>
                  <a:lnTo>
                    <a:pt x="1321806" y="3195874"/>
                  </a:lnTo>
                  <a:lnTo>
                    <a:pt x="1367074" y="3277355"/>
                  </a:lnTo>
                  <a:lnTo>
                    <a:pt x="1466662" y="3295462"/>
                  </a:lnTo>
                  <a:lnTo>
                    <a:pt x="1403287" y="3413157"/>
                  </a:lnTo>
                  <a:lnTo>
                    <a:pt x="1457608" y="3467477"/>
                  </a:lnTo>
                  <a:lnTo>
                    <a:pt x="1557196" y="3413157"/>
                  </a:lnTo>
                  <a:lnTo>
                    <a:pt x="1620571" y="3313569"/>
                  </a:lnTo>
                  <a:lnTo>
                    <a:pt x="1647731" y="3376943"/>
                  </a:lnTo>
                  <a:lnTo>
                    <a:pt x="1711105" y="3385996"/>
                  </a:lnTo>
                  <a:lnTo>
                    <a:pt x="1702052" y="3268301"/>
                  </a:lnTo>
                  <a:lnTo>
                    <a:pt x="1819747" y="3313569"/>
                  </a:lnTo>
                  <a:lnTo>
                    <a:pt x="1883121" y="3404103"/>
                  </a:lnTo>
                  <a:lnTo>
                    <a:pt x="1937442" y="3476531"/>
                  </a:lnTo>
                  <a:lnTo>
                    <a:pt x="2027977" y="3494638"/>
                  </a:lnTo>
                  <a:lnTo>
                    <a:pt x="2055137" y="3404103"/>
                  </a:lnTo>
                  <a:lnTo>
                    <a:pt x="2100404" y="3422210"/>
                  </a:lnTo>
                  <a:lnTo>
                    <a:pt x="2163778" y="3358836"/>
                  </a:lnTo>
                  <a:lnTo>
                    <a:pt x="2199992" y="3395050"/>
                  </a:lnTo>
                  <a:lnTo>
                    <a:pt x="2236206" y="3358836"/>
                  </a:lnTo>
                  <a:lnTo>
                    <a:pt x="2299580" y="3449371"/>
                  </a:lnTo>
                  <a:lnTo>
                    <a:pt x="2299580" y="3449371"/>
                  </a:lnTo>
                  <a:lnTo>
                    <a:pt x="2353901" y="3367889"/>
                  </a:lnTo>
                  <a:lnTo>
                    <a:pt x="2399169" y="3340729"/>
                  </a:lnTo>
                  <a:lnTo>
                    <a:pt x="2426329" y="3286408"/>
                  </a:lnTo>
                  <a:lnTo>
                    <a:pt x="2399169" y="3250194"/>
                  </a:lnTo>
                  <a:lnTo>
                    <a:pt x="2381062" y="3186820"/>
                  </a:lnTo>
                  <a:lnTo>
                    <a:pt x="2435382" y="3105339"/>
                  </a:lnTo>
                  <a:lnTo>
                    <a:pt x="2435382" y="3105339"/>
                  </a:lnTo>
                  <a:lnTo>
                    <a:pt x="2408222" y="3041965"/>
                  </a:lnTo>
                  <a:lnTo>
                    <a:pt x="2408222" y="2951430"/>
                  </a:lnTo>
                  <a:lnTo>
                    <a:pt x="2480650" y="2915216"/>
                  </a:lnTo>
                  <a:lnTo>
                    <a:pt x="2480650" y="2915216"/>
                  </a:lnTo>
                  <a:lnTo>
                    <a:pt x="2471596" y="2869949"/>
                  </a:lnTo>
                </a:path>
              </a:pathLst>
            </a:custGeom>
            <a:solidFill>
              <a:srgbClr val="FDC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3316350" y="3141484"/>
              <a:ext cx="1391931" cy="2535856"/>
            </a:xfrm>
            <a:custGeom>
              <a:avLst/>
              <a:gdLst>
                <a:gd name="connsiteX0" fmla="*/ 9053 w 1692998"/>
                <a:gd name="connsiteY0" fmla="*/ 2960483 h 2960483"/>
                <a:gd name="connsiteX1" fmla="*/ 0 w 1692998"/>
                <a:gd name="connsiteY1" fmla="*/ 2851841 h 2960483"/>
                <a:gd name="connsiteX2" fmla="*/ 18107 w 1692998"/>
                <a:gd name="connsiteY2" fmla="*/ 2815627 h 2960483"/>
                <a:gd name="connsiteX3" fmla="*/ 18107 w 1692998"/>
                <a:gd name="connsiteY3" fmla="*/ 2815627 h 2960483"/>
                <a:gd name="connsiteX4" fmla="*/ 99588 w 1692998"/>
                <a:gd name="connsiteY4" fmla="*/ 2770360 h 2960483"/>
                <a:gd name="connsiteX5" fmla="*/ 99588 w 1692998"/>
                <a:gd name="connsiteY5" fmla="*/ 2688879 h 2960483"/>
                <a:gd name="connsiteX6" fmla="*/ 190123 w 1692998"/>
                <a:gd name="connsiteY6" fmla="*/ 2562130 h 2960483"/>
                <a:gd name="connsiteX7" fmla="*/ 172016 w 1692998"/>
                <a:gd name="connsiteY7" fmla="*/ 2462542 h 2960483"/>
                <a:gd name="connsiteX8" fmla="*/ 190123 w 1692998"/>
                <a:gd name="connsiteY8" fmla="*/ 2408221 h 2960483"/>
                <a:gd name="connsiteX9" fmla="*/ 271604 w 1692998"/>
                <a:gd name="connsiteY9" fmla="*/ 2435382 h 2960483"/>
                <a:gd name="connsiteX10" fmla="*/ 289711 w 1692998"/>
                <a:gd name="connsiteY10" fmla="*/ 2326740 h 2960483"/>
                <a:gd name="connsiteX11" fmla="*/ 353085 w 1692998"/>
                <a:gd name="connsiteY11" fmla="*/ 2299580 h 2960483"/>
                <a:gd name="connsiteX12" fmla="*/ 452673 w 1692998"/>
                <a:gd name="connsiteY12" fmla="*/ 2308633 h 2960483"/>
                <a:gd name="connsiteX13" fmla="*/ 470780 w 1692998"/>
                <a:gd name="connsiteY13" fmla="*/ 2254312 h 2960483"/>
                <a:gd name="connsiteX14" fmla="*/ 552261 w 1692998"/>
                <a:gd name="connsiteY14" fmla="*/ 2281473 h 2960483"/>
                <a:gd name="connsiteX15" fmla="*/ 579422 w 1692998"/>
                <a:gd name="connsiteY15" fmla="*/ 2326740 h 2960483"/>
                <a:gd name="connsiteX16" fmla="*/ 597529 w 1692998"/>
                <a:gd name="connsiteY16" fmla="*/ 2263366 h 2960483"/>
                <a:gd name="connsiteX17" fmla="*/ 543208 w 1692998"/>
                <a:gd name="connsiteY17" fmla="*/ 2227152 h 2960483"/>
                <a:gd name="connsiteX18" fmla="*/ 543208 w 1692998"/>
                <a:gd name="connsiteY18" fmla="*/ 2172831 h 2960483"/>
                <a:gd name="connsiteX19" fmla="*/ 579422 w 1692998"/>
                <a:gd name="connsiteY19" fmla="*/ 2118511 h 2960483"/>
                <a:gd name="connsiteX20" fmla="*/ 606582 w 1692998"/>
                <a:gd name="connsiteY20" fmla="*/ 2109457 h 2960483"/>
                <a:gd name="connsiteX21" fmla="*/ 697117 w 1692998"/>
                <a:gd name="connsiteY21" fmla="*/ 2073243 h 2960483"/>
                <a:gd name="connsiteX22" fmla="*/ 751437 w 1692998"/>
                <a:gd name="connsiteY22" fmla="*/ 2000815 h 2960483"/>
                <a:gd name="connsiteX23" fmla="*/ 751437 w 1692998"/>
                <a:gd name="connsiteY23" fmla="*/ 2000815 h 2960483"/>
                <a:gd name="connsiteX24" fmla="*/ 851026 w 1692998"/>
                <a:gd name="connsiteY24" fmla="*/ 2027976 h 2960483"/>
                <a:gd name="connsiteX25" fmla="*/ 905346 w 1692998"/>
                <a:gd name="connsiteY25" fmla="*/ 2073243 h 2960483"/>
                <a:gd name="connsiteX26" fmla="*/ 959667 w 1692998"/>
                <a:gd name="connsiteY26" fmla="*/ 2046083 h 2960483"/>
                <a:gd name="connsiteX27" fmla="*/ 977774 w 1692998"/>
                <a:gd name="connsiteY27" fmla="*/ 1955548 h 2960483"/>
                <a:gd name="connsiteX28" fmla="*/ 977774 w 1692998"/>
                <a:gd name="connsiteY28" fmla="*/ 1955548 h 2960483"/>
                <a:gd name="connsiteX29" fmla="*/ 968721 w 1692998"/>
                <a:gd name="connsiteY29" fmla="*/ 1874067 h 2960483"/>
                <a:gd name="connsiteX30" fmla="*/ 1050202 w 1692998"/>
                <a:gd name="connsiteY30" fmla="*/ 1828800 h 2960483"/>
                <a:gd name="connsiteX31" fmla="*/ 1113576 w 1692998"/>
                <a:gd name="connsiteY31" fmla="*/ 1883120 h 2960483"/>
                <a:gd name="connsiteX32" fmla="*/ 1195057 w 1692998"/>
                <a:gd name="connsiteY32" fmla="*/ 1910281 h 2960483"/>
                <a:gd name="connsiteX33" fmla="*/ 1267485 w 1692998"/>
                <a:gd name="connsiteY33" fmla="*/ 1901227 h 2960483"/>
                <a:gd name="connsiteX34" fmla="*/ 1222218 w 1692998"/>
                <a:gd name="connsiteY34" fmla="*/ 1774479 h 2960483"/>
                <a:gd name="connsiteX35" fmla="*/ 1222218 w 1692998"/>
                <a:gd name="connsiteY35" fmla="*/ 1774479 h 2960483"/>
                <a:gd name="connsiteX36" fmla="*/ 1267485 w 1692998"/>
                <a:gd name="connsiteY36" fmla="*/ 1611516 h 2960483"/>
                <a:gd name="connsiteX37" fmla="*/ 1213164 w 1692998"/>
                <a:gd name="connsiteY37" fmla="*/ 1593410 h 2960483"/>
                <a:gd name="connsiteX38" fmla="*/ 1213164 w 1692998"/>
                <a:gd name="connsiteY38" fmla="*/ 1548142 h 2960483"/>
                <a:gd name="connsiteX39" fmla="*/ 1276538 w 1692998"/>
                <a:gd name="connsiteY39" fmla="*/ 1502875 h 2960483"/>
                <a:gd name="connsiteX40" fmla="*/ 1249378 w 1692998"/>
                <a:gd name="connsiteY40" fmla="*/ 1430447 h 2960483"/>
                <a:gd name="connsiteX41" fmla="*/ 1186004 w 1692998"/>
                <a:gd name="connsiteY41" fmla="*/ 1421394 h 2960483"/>
                <a:gd name="connsiteX42" fmla="*/ 1204111 w 1692998"/>
                <a:gd name="connsiteY42" fmla="*/ 1348966 h 2960483"/>
                <a:gd name="connsiteX43" fmla="*/ 1249378 w 1692998"/>
                <a:gd name="connsiteY43" fmla="*/ 1348966 h 2960483"/>
                <a:gd name="connsiteX44" fmla="*/ 1312752 w 1692998"/>
                <a:gd name="connsiteY44" fmla="*/ 1348966 h 2960483"/>
                <a:gd name="connsiteX45" fmla="*/ 1376127 w 1692998"/>
                <a:gd name="connsiteY45" fmla="*/ 1348966 h 2960483"/>
                <a:gd name="connsiteX46" fmla="*/ 1330859 w 1692998"/>
                <a:gd name="connsiteY46" fmla="*/ 1294645 h 2960483"/>
                <a:gd name="connsiteX47" fmla="*/ 1294645 w 1692998"/>
                <a:gd name="connsiteY47" fmla="*/ 1294645 h 2960483"/>
                <a:gd name="connsiteX48" fmla="*/ 1240325 w 1692998"/>
                <a:gd name="connsiteY48" fmla="*/ 1276538 h 2960483"/>
                <a:gd name="connsiteX49" fmla="*/ 1276538 w 1692998"/>
                <a:gd name="connsiteY49" fmla="*/ 1222217 h 2960483"/>
                <a:gd name="connsiteX50" fmla="*/ 1303699 w 1692998"/>
                <a:gd name="connsiteY50" fmla="*/ 1213164 h 2960483"/>
                <a:gd name="connsiteX51" fmla="*/ 1348966 w 1692998"/>
                <a:gd name="connsiteY51" fmla="*/ 1204111 h 2960483"/>
                <a:gd name="connsiteX52" fmla="*/ 1321806 w 1692998"/>
                <a:gd name="connsiteY52" fmla="*/ 1186004 h 2960483"/>
                <a:gd name="connsiteX53" fmla="*/ 1348966 w 1692998"/>
                <a:gd name="connsiteY53" fmla="*/ 1149790 h 2960483"/>
                <a:gd name="connsiteX54" fmla="*/ 1403287 w 1692998"/>
                <a:gd name="connsiteY54" fmla="*/ 1113576 h 2960483"/>
                <a:gd name="connsiteX55" fmla="*/ 1484768 w 1692998"/>
                <a:gd name="connsiteY55" fmla="*/ 1131683 h 2960483"/>
                <a:gd name="connsiteX56" fmla="*/ 1484768 w 1692998"/>
                <a:gd name="connsiteY56" fmla="*/ 1167897 h 2960483"/>
                <a:gd name="connsiteX57" fmla="*/ 1575303 w 1692998"/>
                <a:gd name="connsiteY57" fmla="*/ 1023041 h 2960483"/>
                <a:gd name="connsiteX58" fmla="*/ 1575303 w 1692998"/>
                <a:gd name="connsiteY58" fmla="*/ 878186 h 2960483"/>
                <a:gd name="connsiteX59" fmla="*/ 1475715 w 1692998"/>
                <a:gd name="connsiteY59" fmla="*/ 787651 h 2960483"/>
                <a:gd name="connsiteX60" fmla="*/ 1448554 w 1692998"/>
                <a:gd name="connsiteY60" fmla="*/ 733330 h 2960483"/>
                <a:gd name="connsiteX61" fmla="*/ 1475715 w 1692998"/>
                <a:gd name="connsiteY61" fmla="*/ 669956 h 2960483"/>
                <a:gd name="connsiteX62" fmla="*/ 1430447 w 1692998"/>
                <a:gd name="connsiteY62" fmla="*/ 579421 h 2960483"/>
                <a:gd name="connsiteX63" fmla="*/ 1493822 w 1692998"/>
                <a:gd name="connsiteY63" fmla="*/ 534154 h 2960483"/>
                <a:gd name="connsiteX64" fmla="*/ 1412340 w 1692998"/>
                <a:gd name="connsiteY64" fmla="*/ 443619 h 2960483"/>
                <a:gd name="connsiteX65" fmla="*/ 1484768 w 1692998"/>
                <a:gd name="connsiteY65" fmla="*/ 371192 h 2960483"/>
                <a:gd name="connsiteX66" fmla="*/ 1530035 w 1692998"/>
                <a:gd name="connsiteY66" fmla="*/ 289711 h 2960483"/>
                <a:gd name="connsiteX67" fmla="*/ 1557196 w 1692998"/>
                <a:gd name="connsiteY67" fmla="*/ 235390 h 2960483"/>
                <a:gd name="connsiteX68" fmla="*/ 1593410 w 1692998"/>
                <a:gd name="connsiteY68" fmla="*/ 271604 h 2960483"/>
                <a:gd name="connsiteX69" fmla="*/ 1647731 w 1692998"/>
                <a:gd name="connsiteY69" fmla="*/ 244443 h 2960483"/>
                <a:gd name="connsiteX70" fmla="*/ 1647731 w 1692998"/>
                <a:gd name="connsiteY70" fmla="*/ 244443 h 2960483"/>
                <a:gd name="connsiteX71" fmla="*/ 1647731 w 1692998"/>
                <a:gd name="connsiteY71" fmla="*/ 244443 h 2960483"/>
                <a:gd name="connsiteX72" fmla="*/ 1629624 w 1692998"/>
                <a:gd name="connsiteY72" fmla="*/ 181069 h 2960483"/>
                <a:gd name="connsiteX73" fmla="*/ 1611517 w 1692998"/>
                <a:gd name="connsiteY73" fmla="*/ 108641 h 2960483"/>
                <a:gd name="connsiteX74" fmla="*/ 1683944 w 1692998"/>
                <a:gd name="connsiteY74" fmla="*/ 108641 h 2960483"/>
                <a:gd name="connsiteX75" fmla="*/ 1692998 w 1692998"/>
                <a:gd name="connsiteY75" fmla="*/ 54320 h 2960483"/>
                <a:gd name="connsiteX76" fmla="*/ 1692998 w 1692998"/>
                <a:gd name="connsiteY76" fmla="*/ 0 h 2960483"/>
                <a:gd name="connsiteX77" fmla="*/ 1692998 w 1692998"/>
                <a:gd name="connsiteY77" fmla="*/ 0 h 296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92998" h="2960483">
                  <a:moveTo>
                    <a:pt x="9053" y="2960483"/>
                  </a:moveTo>
                  <a:lnTo>
                    <a:pt x="0" y="2851841"/>
                  </a:lnTo>
                  <a:lnTo>
                    <a:pt x="18107" y="2815627"/>
                  </a:lnTo>
                  <a:lnTo>
                    <a:pt x="18107" y="2815627"/>
                  </a:lnTo>
                  <a:lnTo>
                    <a:pt x="99588" y="2770360"/>
                  </a:lnTo>
                  <a:lnTo>
                    <a:pt x="99588" y="2688879"/>
                  </a:lnTo>
                  <a:lnTo>
                    <a:pt x="190123" y="2562130"/>
                  </a:lnTo>
                  <a:lnTo>
                    <a:pt x="172016" y="2462542"/>
                  </a:lnTo>
                  <a:lnTo>
                    <a:pt x="190123" y="2408221"/>
                  </a:lnTo>
                  <a:lnTo>
                    <a:pt x="271604" y="2435382"/>
                  </a:lnTo>
                  <a:lnTo>
                    <a:pt x="289711" y="2326740"/>
                  </a:lnTo>
                  <a:lnTo>
                    <a:pt x="353085" y="2299580"/>
                  </a:lnTo>
                  <a:lnTo>
                    <a:pt x="452673" y="2308633"/>
                  </a:lnTo>
                  <a:lnTo>
                    <a:pt x="470780" y="2254312"/>
                  </a:lnTo>
                  <a:lnTo>
                    <a:pt x="552261" y="2281473"/>
                  </a:lnTo>
                  <a:lnTo>
                    <a:pt x="579422" y="2326740"/>
                  </a:lnTo>
                  <a:lnTo>
                    <a:pt x="597529" y="2263366"/>
                  </a:lnTo>
                  <a:lnTo>
                    <a:pt x="543208" y="2227152"/>
                  </a:lnTo>
                  <a:lnTo>
                    <a:pt x="543208" y="2172831"/>
                  </a:lnTo>
                  <a:lnTo>
                    <a:pt x="579422" y="2118511"/>
                  </a:lnTo>
                  <a:lnTo>
                    <a:pt x="606582" y="2109457"/>
                  </a:lnTo>
                  <a:lnTo>
                    <a:pt x="697117" y="2073243"/>
                  </a:lnTo>
                  <a:lnTo>
                    <a:pt x="751437" y="2000815"/>
                  </a:lnTo>
                  <a:lnTo>
                    <a:pt x="751437" y="2000815"/>
                  </a:lnTo>
                  <a:lnTo>
                    <a:pt x="851026" y="2027976"/>
                  </a:lnTo>
                  <a:lnTo>
                    <a:pt x="905346" y="2073243"/>
                  </a:lnTo>
                  <a:lnTo>
                    <a:pt x="959667" y="2046083"/>
                  </a:lnTo>
                  <a:lnTo>
                    <a:pt x="977774" y="1955548"/>
                  </a:lnTo>
                  <a:lnTo>
                    <a:pt x="977774" y="1955548"/>
                  </a:lnTo>
                  <a:lnTo>
                    <a:pt x="968721" y="1874067"/>
                  </a:lnTo>
                  <a:lnTo>
                    <a:pt x="1050202" y="1828800"/>
                  </a:lnTo>
                  <a:lnTo>
                    <a:pt x="1113576" y="1883120"/>
                  </a:lnTo>
                  <a:lnTo>
                    <a:pt x="1195057" y="1910281"/>
                  </a:lnTo>
                  <a:lnTo>
                    <a:pt x="1267485" y="1901227"/>
                  </a:lnTo>
                  <a:lnTo>
                    <a:pt x="1222218" y="1774479"/>
                  </a:lnTo>
                  <a:lnTo>
                    <a:pt x="1222218" y="1774479"/>
                  </a:lnTo>
                  <a:lnTo>
                    <a:pt x="1267485" y="1611516"/>
                  </a:lnTo>
                  <a:lnTo>
                    <a:pt x="1213164" y="1593410"/>
                  </a:lnTo>
                  <a:lnTo>
                    <a:pt x="1213164" y="1548142"/>
                  </a:lnTo>
                  <a:lnTo>
                    <a:pt x="1276538" y="1502875"/>
                  </a:lnTo>
                  <a:lnTo>
                    <a:pt x="1249378" y="1430447"/>
                  </a:lnTo>
                  <a:lnTo>
                    <a:pt x="1186004" y="1421394"/>
                  </a:lnTo>
                  <a:lnTo>
                    <a:pt x="1204111" y="1348966"/>
                  </a:lnTo>
                  <a:lnTo>
                    <a:pt x="1249378" y="1348966"/>
                  </a:lnTo>
                  <a:lnTo>
                    <a:pt x="1312752" y="1348966"/>
                  </a:lnTo>
                  <a:lnTo>
                    <a:pt x="1376127" y="1348966"/>
                  </a:lnTo>
                  <a:lnTo>
                    <a:pt x="1330859" y="1294645"/>
                  </a:lnTo>
                  <a:lnTo>
                    <a:pt x="1294645" y="1294645"/>
                  </a:lnTo>
                  <a:lnTo>
                    <a:pt x="1240325" y="1276538"/>
                  </a:lnTo>
                  <a:lnTo>
                    <a:pt x="1276538" y="1222217"/>
                  </a:lnTo>
                  <a:lnTo>
                    <a:pt x="1303699" y="1213164"/>
                  </a:lnTo>
                  <a:lnTo>
                    <a:pt x="1348966" y="1204111"/>
                  </a:lnTo>
                  <a:lnTo>
                    <a:pt x="1321806" y="1186004"/>
                  </a:lnTo>
                  <a:lnTo>
                    <a:pt x="1348966" y="1149790"/>
                  </a:lnTo>
                  <a:lnTo>
                    <a:pt x="1403287" y="1113576"/>
                  </a:lnTo>
                  <a:lnTo>
                    <a:pt x="1484768" y="1131683"/>
                  </a:lnTo>
                  <a:lnTo>
                    <a:pt x="1484768" y="1167897"/>
                  </a:lnTo>
                  <a:lnTo>
                    <a:pt x="1575303" y="1023041"/>
                  </a:lnTo>
                  <a:lnTo>
                    <a:pt x="1575303" y="878186"/>
                  </a:lnTo>
                  <a:lnTo>
                    <a:pt x="1475715" y="787651"/>
                  </a:lnTo>
                  <a:lnTo>
                    <a:pt x="1448554" y="733330"/>
                  </a:lnTo>
                  <a:lnTo>
                    <a:pt x="1475715" y="669956"/>
                  </a:lnTo>
                  <a:lnTo>
                    <a:pt x="1430447" y="579421"/>
                  </a:lnTo>
                  <a:lnTo>
                    <a:pt x="1493822" y="534154"/>
                  </a:lnTo>
                  <a:lnTo>
                    <a:pt x="1412340" y="443619"/>
                  </a:lnTo>
                  <a:lnTo>
                    <a:pt x="1484768" y="371192"/>
                  </a:lnTo>
                  <a:lnTo>
                    <a:pt x="1530035" y="289711"/>
                  </a:lnTo>
                  <a:lnTo>
                    <a:pt x="1557196" y="235390"/>
                  </a:lnTo>
                  <a:lnTo>
                    <a:pt x="1593410" y="271604"/>
                  </a:lnTo>
                  <a:lnTo>
                    <a:pt x="1647731" y="244443"/>
                  </a:lnTo>
                  <a:lnTo>
                    <a:pt x="1647731" y="244443"/>
                  </a:lnTo>
                  <a:lnTo>
                    <a:pt x="1647731" y="244443"/>
                  </a:lnTo>
                  <a:lnTo>
                    <a:pt x="1629624" y="181069"/>
                  </a:lnTo>
                  <a:lnTo>
                    <a:pt x="1611517" y="108641"/>
                  </a:lnTo>
                  <a:lnTo>
                    <a:pt x="1683944" y="108641"/>
                  </a:lnTo>
                  <a:lnTo>
                    <a:pt x="1692998" y="54320"/>
                  </a:lnTo>
                  <a:lnTo>
                    <a:pt x="1692998" y="0"/>
                  </a:lnTo>
                  <a:lnTo>
                    <a:pt x="1692998" y="0"/>
                  </a:lnTo>
                </a:path>
              </a:pathLst>
            </a:custGeom>
            <a:solidFill>
              <a:srgbClr val="FDC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3725742" y="1908453"/>
              <a:ext cx="1310053" cy="1217521"/>
            </a:xfrm>
            <a:custGeom>
              <a:avLst/>
              <a:gdLst>
                <a:gd name="connsiteX0" fmla="*/ 1204111 w 1593410"/>
                <a:gd name="connsiteY0" fmla="*/ 1421394 h 1421394"/>
                <a:gd name="connsiteX1" fmla="*/ 1240325 w 1593410"/>
                <a:gd name="connsiteY1" fmla="*/ 1276538 h 1421394"/>
                <a:gd name="connsiteX2" fmla="*/ 1294646 w 1593410"/>
                <a:gd name="connsiteY2" fmla="*/ 1249378 h 1421394"/>
                <a:gd name="connsiteX3" fmla="*/ 1339913 w 1593410"/>
                <a:gd name="connsiteY3" fmla="*/ 1249378 h 1421394"/>
                <a:gd name="connsiteX4" fmla="*/ 1339913 w 1593410"/>
                <a:gd name="connsiteY4" fmla="*/ 1204111 h 1421394"/>
                <a:gd name="connsiteX5" fmla="*/ 1358020 w 1593410"/>
                <a:gd name="connsiteY5" fmla="*/ 1113576 h 1421394"/>
                <a:gd name="connsiteX6" fmla="*/ 1412341 w 1593410"/>
                <a:gd name="connsiteY6" fmla="*/ 1032095 h 1421394"/>
                <a:gd name="connsiteX7" fmla="*/ 1493822 w 1593410"/>
                <a:gd name="connsiteY7" fmla="*/ 1013988 h 1421394"/>
                <a:gd name="connsiteX8" fmla="*/ 1566250 w 1593410"/>
                <a:gd name="connsiteY8" fmla="*/ 932507 h 1421394"/>
                <a:gd name="connsiteX9" fmla="*/ 1593410 w 1593410"/>
                <a:gd name="connsiteY9" fmla="*/ 932507 h 1421394"/>
                <a:gd name="connsiteX10" fmla="*/ 1593410 w 1593410"/>
                <a:gd name="connsiteY10" fmla="*/ 887239 h 1421394"/>
                <a:gd name="connsiteX11" fmla="*/ 1539090 w 1593410"/>
                <a:gd name="connsiteY11" fmla="*/ 832918 h 1421394"/>
                <a:gd name="connsiteX12" fmla="*/ 1566250 w 1593410"/>
                <a:gd name="connsiteY12" fmla="*/ 760491 h 1421394"/>
                <a:gd name="connsiteX13" fmla="*/ 1493822 w 1593410"/>
                <a:gd name="connsiteY13" fmla="*/ 642796 h 1421394"/>
                <a:gd name="connsiteX14" fmla="*/ 1403288 w 1593410"/>
                <a:gd name="connsiteY14" fmla="*/ 570368 h 1421394"/>
                <a:gd name="connsiteX15" fmla="*/ 1394234 w 1593410"/>
                <a:gd name="connsiteY15" fmla="*/ 516047 h 1421394"/>
                <a:gd name="connsiteX16" fmla="*/ 1358020 w 1593410"/>
                <a:gd name="connsiteY16" fmla="*/ 434566 h 1421394"/>
                <a:gd name="connsiteX17" fmla="*/ 1303699 w 1593410"/>
                <a:gd name="connsiteY17" fmla="*/ 434566 h 1421394"/>
                <a:gd name="connsiteX18" fmla="*/ 1258432 w 1593410"/>
                <a:gd name="connsiteY18" fmla="*/ 380245 h 1421394"/>
                <a:gd name="connsiteX19" fmla="*/ 1258432 w 1593410"/>
                <a:gd name="connsiteY19" fmla="*/ 380245 h 1421394"/>
                <a:gd name="connsiteX20" fmla="*/ 1213165 w 1593410"/>
                <a:gd name="connsiteY20" fmla="*/ 371192 h 1421394"/>
                <a:gd name="connsiteX21" fmla="*/ 1186004 w 1593410"/>
                <a:gd name="connsiteY21" fmla="*/ 416459 h 1421394"/>
                <a:gd name="connsiteX22" fmla="*/ 1086416 w 1593410"/>
                <a:gd name="connsiteY22" fmla="*/ 371192 h 1421394"/>
                <a:gd name="connsiteX23" fmla="*/ 1077363 w 1593410"/>
                <a:gd name="connsiteY23" fmla="*/ 344031 h 1421394"/>
                <a:gd name="connsiteX24" fmla="*/ 977775 w 1593410"/>
                <a:gd name="connsiteY24" fmla="*/ 389299 h 1421394"/>
                <a:gd name="connsiteX25" fmla="*/ 887240 w 1593410"/>
                <a:gd name="connsiteY25" fmla="*/ 371192 h 1421394"/>
                <a:gd name="connsiteX26" fmla="*/ 787652 w 1593410"/>
                <a:gd name="connsiteY26" fmla="*/ 434566 h 1421394"/>
                <a:gd name="connsiteX27" fmla="*/ 669957 w 1593410"/>
                <a:gd name="connsiteY27" fmla="*/ 516047 h 1421394"/>
                <a:gd name="connsiteX28" fmla="*/ 497941 w 1593410"/>
                <a:gd name="connsiteY28" fmla="*/ 488887 h 1421394"/>
                <a:gd name="connsiteX29" fmla="*/ 443620 w 1593410"/>
                <a:gd name="connsiteY29" fmla="*/ 470780 h 1421394"/>
                <a:gd name="connsiteX30" fmla="*/ 316872 w 1593410"/>
                <a:gd name="connsiteY30" fmla="*/ 389299 h 1421394"/>
                <a:gd name="connsiteX31" fmla="*/ 262551 w 1593410"/>
                <a:gd name="connsiteY31" fmla="*/ 389299 h 1421394"/>
                <a:gd name="connsiteX32" fmla="*/ 244444 w 1593410"/>
                <a:gd name="connsiteY32" fmla="*/ 271604 h 1421394"/>
                <a:gd name="connsiteX33" fmla="*/ 298765 w 1593410"/>
                <a:gd name="connsiteY33" fmla="*/ 289711 h 1421394"/>
                <a:gd name="connsiteX34" fmla="*/ 298765 w 1593410"/>
                <a:gd name="connsiteY34" fmla="*/ 289711 h 1421394"/>
                <a:gd name="connsiteX35" fmla="*/ 316872 w 1593410"/>
                <a:gd name="connsiteY35" fmla="*/ 235390 h 1421394"/>
                <a:gd name="connsiteX36" fmla="*/ 262551 w 1593410"/>
                <a:gd name="connsiteY36" fmla="*/ 199176 h 1421394"/>
                <a:gd name="connsiteX37" fmla="*/ 235391 w 1593410"/>
                <a:gd name="connsiteY37" fmla="*/ 244443 h 1421394"/>
                <a:gd name="connsiteX38" fmla="*/ 208230 w 1593410"/>
                <a:gd name="connsiteY38" fmla="*/ 172015 h 1421394"/>
                <a:gd name="connsiteX39" fmla="*/ 199177 w 1593410"/>
                <a:gd name="connsiteY39" fmla="*/ 117695 h 1421394"/>
                <a:gd name="connsiteX40" fmla="*/ 190123 w 1593410"/>
                <a:gd name="connsiteY40" fmla="*/ 81481 h 1421394"/>
                <a:gd name="connsiteX41" fmla="*/ 190123 w 1593410"/>
                <a:gd name="connsiteY41" fmla="*/ 18107 h 1421394"/>
                <a:gd name="connsiteX42" fmla="*/ 126749 w 1593410"/>
                <a:gd name="connsiteY42" fmla="*/ 9053 h 1421394"/>
                <a:gd name="connsiteX43" fmla="*/ 126749 w 1593410"/>
                <a:gd name="connsiteY43" fmla="*/ 9053 h 1421394"/>
                <a:gd name="connsiteX44" fmla="*/ 18107 w 1593410"/>
                <a:gd name="connsiteY44" fmla="*/ 27160 h 1421394"/>
                <a:gd name="connsiteX45" fmla="*/ 0 w 1593410"/>
                <a:gd name="connsiteY45" fmla="*/ 0 h 142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93410" h="1421394">
                  <a:moveTo>
                    <a:pt x="1204111" y="1421394"/>
                  </a:moveTo>
                  <a:lnTo>
                    <a:pt x="1240325" y="1276538"/>
                  </a:lnTo>
                  <a:lnTo>
                    <a:pt x="1294646" y="1249378"/>
                  </a:lnTo>
                  <a:lnTo>
                    <a:pt x="1339913" y="1249378"/>
                  </a:lnTo>
                  <a:lnTo>
                    <a:pt x="1339913" y="1204111"/>
                  </a:lnTo>
                  <a:lnTo>
                    <a:pt x="1358020" y="1113576"/>
                  </a:lnTo>
                  <a:lnTo>
                    <a:pt x="1412341" y="1032095"/>
                  </a:lnTo>
                  <a:lnTo>
                    <a:pt x="1493822" y="1013988"/>
                  </a:lnTo>
                  <a:lnTo>
                    <a:pt x="1566250" y="932507"/>
                  </a:lnTo>
                  <a:lnTo>
                    <a:pt x="1593410" y="932507"/>
                  </a:lnTo>
                  <a:lnTo>
                    <a:pt x="1593410" y="887239"/>
                  </a:lnTo>
                  <a:lnTo>
                    <a:pt x="1539090" y="832918"/>
                  </a:lnTo>
                  <a:lnTo>
                    <a:pt x="1566250" y="760491"/>
                  </a:lnTo>
                  <a:lnTo>
                    <a:pt x="1493822" y="642796"/>
                  </a:lnTo>
                  <a:lnTo>
                    <a:pt x="1403288" y="570368"/>
                  </a:lnTo>
                  <a:lnTo>
                    <a:pt x="1394234" y="516047"/>
                  </a:lnTo>
                  <a:lnTo>
                    <a:pt x="1358020" y="434566"/>
                  </a:lnTo>
                  <a:lnTo>
                    <a:pt x="1303699" y="434566"/>
                  </a:lnTo>
                  <a:lnTo>
                    <a:pt x="1258432" y="380245"/>
                  </a:lnTo>
                  <a:lnTo>
                    <a:pt x="1258432" y="380245"/>
                  </a:lnTo>
                  <a:lnTo>
                    <a:pt x="1213165" y="371192"/>
                  </a:lnTo>
                  <a:lnTo>
                    <a:pt x="1186004" y="416459"/>
                  </a:lnTo>
                  <a:lnTo>
                    <a:pt x="1086416" y="371192"/>
                  </a:lnTo>
                  <a:lnTo>
                    <a:pt x="1077363" y="344031"/>
                  </a:lnTo>
                  <a:lnTo>
                    <a:pt x="977775" y="389299"/>
                  </a:lnTo>
                  <a:lnTo>
                    <a:pt x="887240" y="371192"/>
                  </a:lnTo>
                  <a:lnTo>
                    <a:pt x="787652" y="434566"/>
                  </a:lnTo>
                  <a:lnTo>
                    <a:pt x="669957" y="516047"/>
                  </a:lnTo>
                  <a:lnTo>
                    <a:pt x="497941" y="488887"/>
                  </a:lnTo>
                  <a:lnTo>
                    <a:pt x="443620" y="470780"/>
                  </a:lnTo>
                  <a:lnTo>
                    <a:pt x="316872" y="389299"/>
                  </a:lnTo>
                  <a:lnTo>
                    <a:pt x="262551" y="389299"/>
                  </a:lnTo>
                  <a:lnTo>
                    <a:pt x="244444" y="271604"/>
                  </a:lnTo>
                  <a:lnTo>
                    <a:pt x="298765" y="289711"/>
                  </a:lnTo>
                  <a:lnTo>
                    <a:pt x="298765" y="289711"/>
                  </a:lnTo>
                  <a:lnTo>
                    <a:pt x="316872" y="235390"/>
                  </a:lnTo>
                  <a:lnTo>
                    <a:pt x="262551" y="199176"/>
                  </a:lnTo>
                  <a:lnTo>
                    <a:pt x="235391" y="244443"/>
                  </a:lnTo>
                  <a:lnTo>
                    <a:pt x="208230" y="172015"/>
                  </a:lnTo>
                  <a:lnTo>
                    <a:pt x="199177" y="117695"/>
                  </a:lnTo>
                  <a:lnTo>
                    <a:pt x="190123" y="81481"/>
                  </a:lnTo>
                  <a:lnTo>
                    <a:pt x="190123" y="18107"/>
                  </a:lnTo>
                  <a:lnTo>
                    <a:pt x="126749" y="9053"/>
                  </a:lnTo>
                  <a:lnTo>
                    <a:pt x="126749" y="9053"/>
                  </a:lnTo>
                  <a:lnTo>
                    <a:pt x="18107" y="27160"/>
                  </a:lnTo>
                  <a:lnTo>
                    <a:pt x="0" y="0"/>
                  </a:lnTo>
                </a:path>
              </a:pathLst>
            </a:custGeom>
            <a:solidFill>
              <a:srgbClr val="FDC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1403376" y="1381119"/>
              <a:ext cx="1518470" cy="1993012"/>
            </a:xfrm>
            <a:custGeom>
              <a:avLst/>
              <a:gdLst>
                <a:gd name="connsiteX0" fmla="*/ 1167897 w 1846907"/>
                <a:gd name="connsiteY0" fmla="*/ 751438 h 2326741"/>
                <a:gd name="connsiteX1" fmla="*/ 1195058 w 1846907"/>
                <a:gd name="connsiteY1" fmla="*/ 805758 h 2326741"/>
                <a:gd name="connsiteX2" fmla="*/ 1240325 w 1846907"/>
                <a:gd name="connsiteY2" fmla="*/ 778598 h 2326741"/>
                <a:gd name="connsiteX3" fmla="*/ 1294646 w 1846907"/>
                <a:gd name="connsiteY3" fmla="*/ 851026 h 2326741"/>
                <a:gd name="connsiteX4" fmla="*/ 1330860 w 1846907"/>
                <a:gd name="connsiteY4" fmla="*/ 1013988 h 2326741"/>
                <a:gd name="connsiteX5" fmla="*/ 1475715 w 1846907"/>
                <a:gd name="connsiteY5" fmla="*/ 1140737 h 2326741"/>
                <a:gd name="connsiteX6" fmla="*/ 1629624 w 1846907"/>
                <a:gd name="connsiteY6" fmla="*/ 1222218 h 2326741"/>
                <a:gd name="connsiteX7" fmla="*/ 1638677 w 1846907"/>
                <a:gd name="connsiteY7" fmla="*/ 1249378 h 2326741"/>
                <a:gd name="connsiteX8" fmla="*/ 1756373 w 1846907"/>
                <a:gd name="connsiteY8" fmla="*/ 1276539 h 2326741"/>
                <a:gd name="connsiteX9" fmla="*/ 1846907 w 1846907"/>
                <a:gd name="connsiteY9" fmla="*/ 1249378 h 2326741"/>
                <a:gd name="connsiteX10" fmla="*/ 1756373 w 1846907"/>
                <a:gd name="connsiteY10" fmla="*/ 1348966 h 2326741"/>
                <a:gd name="connsiteX11" fmla="*/ 1837854 w 1846907"/>
                <a:gd name="connsiteY11" fmla="*/ 1557196 h 2326741"/>
                <a:gd name="connsiteX12" fmla="*/ 1756373 w 1846907"/>
                <a:gd name="connsiteY12" fmla="*/ 1566249 h 2326741"/>
                <a:gd name="connsiteX13" fmla="*/ 1756373 w 1846907"/>
                <a:gd name="connsiteY13" fmla="*/ 1566249 h 2326741"/>
                <a:gd name="connsiteX14" fmla="*/ 1647731 w 1846907"/>
                <a:gd name="connsiteY14" fmla="*/ 1620570 h 2326741"/>
                <a:gd name="connsiteX15" fmla="*/ 1647731 w 1846907"/>
                <a:gd name="connsiteY15" fmla="*/ 1620570 h 2326741"/>
                <a:gd name="connsiteX16" fmla="*/ 1602464 w 1846907"/>
                <a:gd name="connsiteY16" fmla="*/ 1837853 h 2326741"/>
                <a:gd name="connsiteX17" fmla="*/ 1629624 w 1846907"/>
                <a:gd name="connsiteY17" fmla="*/ 2172832 h 2326741"/>
                <a:gd name="connsiteX18" fmla="*/ 1593410 w 1846907"/>
                <a:gd name="connsiteY18" fmla="*/ 2145671 h 2326741"/>
                <a:gd name="connsiteX19" fmla="*/ 1557196 w 1846907"/>
                <a:gd name="connsiteY19" fmla="*/ 2127564 h 2326741"/>
                <a:gd name="connsiteX20" fmla="*/ 1520982 w 1846907"/>
                <a:gd name="connsiteY20" fmla="*/ 1946495 h 2326741"/>
                <a:gd name="connsiteX21" fmla="*/ 1421394 w 1846907"/>
                <a:gd name="connsiteY21" fmla="*/ 1855960 h 2326741"/>
                <a:gd name="connsiteX22" fmla="*/ 1358020 w 1846907"/>
                <a:gd name="connsiteY22" fmla="*/ 1783533 h 2326741"/>
                <a:gd name="connsiteX23" fmla="*/ 1312753 w 1846907"/>
                <a:gd name="connsiteY23" fmla="*/ 1801640 h 2326741"/>
                <a:gd name="connsiteX24" fmla="*/ 1358020 w 1846907"/>
                <a:gd name="connsiteY24" fmla="*/ 1865014 h 2326741"/>
                <a:gd name="connsiteX25" fmla="*/ 1358020 w 1846907"/>
                <a:gd name="connsiteY25" fmla="*/ 1919335 h 2326741"/>
                <a:gd name="connsiteX26" fmla="*/ 1394234 w 1846907"/>
                <a:gd name="connsiteY26" fmla="*/ 1937442 h 2326741"/>
                <a:gd name="connsiteX27" fmla="*/ 1421394 w 1846907"/>
                <a:gd name="connsiteY27" fmla="*/ 2009869 h 2326741"/>
                <a:gd name="connsiteX28" fmla="*/ 1421394 w 1846907"/>
                <a:gd name="connsiteY28" fmla="*/ 2009869 h 2326741"/>
                <a:gd name="connsiteX29" fmla="*/ 1484769 w 1846907"/>
                <a:gd name="connsiteY29" fmla="*/ 2127564 h 2326741"/>
                <a:gd name="connsiteX30" fmla="*/ 1593410 w 1846907"/>
                <a:gd name="connsiteY30" fmla="*/ 2199992 h 2326741"/>
                <a:gd name="connsiteX31" fmla="*/ 1430448 w 1846907"/>
                <a:gd name="connsiteY31" fmla="*/ 2127564 h 2326741"/>
                <a:gd name="connsiteX32" fmla="*/ 1385180 w 1846907"/>
                <a:gd name="connsiteY32" fmla="*/ 2082297 h 2326741"/>
                <a:gd name="connsiteX33" fmla="*/ 1348967 w 1846907"/>
                <a:gd name="connsiteY33" fmla="*/ 2082297 h 2326741"/>
                <a:gd name="connsiteX34" fmla="*/ 1367074 w 1846907"/>
                <a:gd name="connsiteY34" fmla="*/ 2172832 h 2326741"/>
                <a:gd name="connsiteX35" fmla="*/ 1330860 w 1846907"/>
                <a:gd name="connsiteY35" fmla="*/ 2163778 h 2326741"/>
                <a:gd name="connsiteX36" fmla="*/ 1231272 w 1846907"/>
                <a:gd name="connsiteY36" fmla="*/ 2082297 h 2326741"/>
                <a:gd name="connsiteX37" fmla="*/ 1249378 w 1846907"/>
                <a:gd name="connsiteY37" fmla="*/ 2018923 h 2326741"/>
                <a:gd name="connsiteX38" fmla="*/ 1131683 w 1846907"/>
                <a:gd name="connsiteY38" fmla="*/ 2027976 h 2326741"/>
                <a:gd name="connsiteX39" fmla="*/ 1050202 w 1846907"/>
                <a:gd name="connsiteY39" fmla="*/ 2091350 h 2326741"/>
                <a:gd name="connsiteX40" fmla="*/ 1023042 w 1846907"/>
                <a:gd name="connsiteY40" fmla="*/ 2073244 h 2326741"/>
                <a:gd name="connsiteX41" fmla="*/ 986828 w 1846907"/>
                <a:gd name="connsiteY41" fmla="*/ 2181885 h 2326741"/>
                <a:gd name="connsiteX42" fmla="*/ 1077363 w 1846907"/>
                <a:gd name="connsiteY42" fmla="*/ 2236206 h 2326741"/>
                <a:gd name="connsiteX43" fmla="*/ 1140737 w 1846907"/>
                <a:gd name="connsiteY43" fmla="*/ 2326741 h 2326741"/>
                <a:gd name="connsiteX44" fmla="*/ 1023042 w 1846907"/>
                <a:gd name="connsiteY44" fmla="*/ 2263366 h 2326741"/>
                <a:gd name="connsiteX45" fmla="*/ 986828 w 1846907"/>
                <a:gd name="connsiteY45" fmla="*/ 2245259 h 2326741"/>
                <a:gd name="connsiteX46" fmla="*/ 941561 w 1846907"/>
                <a:gd name="connsiteY46" fmla="*/ 2281473 h 2326741"/>
                <a:gd name="connsiteX47" fmla="*/ 986828 w 1846907"/>
                <a:gd name="connsiteY47" fmla="*/ 2227152 h 2326741"/>
                <a:gd name="connsiteX48" fmla="*/ 950614 w 1846907"/>
                <a:gd name="connsiteY48" fmla="*/ 2199992 h 2326741"/>
                <a:gd name="connsiteX49" fmla="*/ 950614 w 1846907"/>
                <a:gd name="connsiteY49" fmla="*/ 2127564 h 2326741"/>
                <a:gd name="connsiteX50" fmla="*/ 932507 w 1846907"/>
                <a:gd name="connsiteY50" fmla="*/ 2100404 h 2326741"/>
                <a:gd name="connsiteX51" fmla="*/ 941561 w 1846907"/>
                <a:gd name="connsiteY51" fmla="*/ 1982709 h 2326741"/>
                <a:gd name="connsiteX52" fmla="*/ 977775 w 1846907"/>
                <a:gd name="connsiteY52" fmla="*/ 1946495 h 2326741"/>
                <a:gd name="connsiteX53" fmla="*/ 968721 w 1846907"/>
                <a:gd name="connsiteY53" fmla="*/ 1865014 h 2326741"/>
                <a:gd name="connsiteX54" fmla="*/ 968721 w 1846907"/>
                <a:gd name="connsiteY54" fmla="*/ 1801640 h 2326741"/>
                <a:gd name="connsiteX55" fmla="*/ 851026 w 1846907"/>
                <a:gd name="connsiteY55" fmla="*/ 1774479 h 2326741"/>
                <a:gd name="connsiteX56" fmla="*/ 787652 w 1846907"/>
                <a:gd name="connsiteY56" fmla="*/ 1783533 h 2326741"/>
                <a:gd name="connsiteX57" fmla="*/ 688064 w 1846907"/>
                <a:gd name="connsiteY57" fmla="*/ 1756372 h 2326741"/>
                <a:gd name="connsiteX58" fmla="*/ 642796 w 1846907"/>
                <a:gd name="connsiteY58" fmla="*/ 1720158 h 2326741"/>
                <a:gd name="connsiteX59" fmla="*/ 615636 w 1846907"/>
                <a:gd name="connsiteY59" fmla="*/ 1656784 h 2326741"/>
                <a:gd name="connsiteX60" fmla="*/ 615636 w 1846907"/>
                <a:gd name="connsiteY60" fmla="*/ 1656784 h 2326741"/>
                <a:gd name="connsiteX61" fmla="*/ 525101 w 1846907"/>
                <a:gd name="connsiteY61" fmla="*/ 1656784 h 2326741"/>
                <a:gd name="connsiteX62" fmla="*/ 389299 w 1846907"/>
                <a:gd name="connsiteY62" fmla="*/ 1575303 h 2326741"/>
                <a:gd name="connsiteX63" fmla="*/ 362139 w 1846907"/>
                <a:gd name="connsiteY63" fmla="*/ 1457608 h 2326741"/>
                <a:gd name="connsiteX64" fmla="*/ 298765 w 1846907"/>
                <a:gd name="connsiteY64" fmla="*/ 1394234 h 2326741"/>
                <a:gd name="connsiteX65" fmla="*/ 226337 w 1846907"/>
                <a:gd name="connsiteY65" fmla="*/ 1367073 h 2326741"/>
                <a:gd name="connsiteX66" fmla="*/ 63375 w 1846907"/>
                <a:gd name="connsiteY66" fmla="*/ 1222218 h 2326741"/>
                <a:gd name="connsiteX67" fmla="*/ 0 w 1846907"/>
                <a:gd name="connsiteY67" fmla="*/ 1086416 h 2326741"/>
                <a:gd name="connsiteX68" fmla="*/ 9054 w 1846907"/>
                <a:gd name="connsiteY68" fmla="*/ 977774 h 2326741"/>
                <a:gd name="connsiteX69" fmla="*/ 90535 w 1846907"/>
                <a:gd name="connsiteY69" fmla="*/ 1023042 h 2326741"/>
                <a:gd name="connsiteX70" fmla="*/ 108642 w 1846907"/>
                <a:gd name="connsiteY70" fmla="*/ 1131683 h 2326741"/>
                <a:gd name="connsiteX71" fmla="*/ 153909 w 1846907"/>
                <a:gd name="connsiteY71" fmla="*/ 1222218 h 2326741"/>
                <a:gd name="connsiteX72" fmla="*/ 226337 w 1846907"/>
                <a:gd name="connsiteY72" fmla="*/ 1149790 h 2326741"/>
                <a:gd name="connsiteX73" fmla="*/ 235390 w 1846907"/>
                <a:gd name="connsiteY73" fmla="*/ 1095469 h 2326741"/>
                <a:gd name="connsiteX74" fmla="*/ 235390 w 1846907"/>
                <a:gd name="connsiteY74" fmla="*/ 1050202 h 2326741"/>
                <a:gd name="connsiteX75" fmla="*/ 144856 w 1846907"/>
                <a:gd name="connsiteY75" fmla="*/ 1023042 h 2326741"/>
                <a:gd name="connsiteX76" fmla="*/ 117695 w 1846907"/>
                <a:gd name="connsiteY76" fmla="*/ 923453 h 2326741"/>
                <a:gd name="connsiteX77" fmla="*/ 117695 w 1846907"/>
                <a:gd name="connsiteY77" fmla="*/ 923453 h 2326741"/>
                <a:gd name="connsiteX78" fmla="*/ 253497 w 1846907"/>
                <a:gd name="connsiteY78" fmla="*/ 1004935 h 2326741"/>
                <a:gd name="connsiteX79" fmla="*/ 407406 w 1846907"/>
                <a:gd name="connsiteY79" fmla="*/ 1013988 h 2326741"/>
                <a:gd name="connsiteX80" fmla="*/ 525101 w 1846907"/>
                <a:gd name="connsiteY80" fmla="*/ 1158844 h 2326741"/>
                <a:gd name="connsiteX81" fmla="*/ 724277 w 1846907"/>
                <a:gd name="connsiteY81" fmla="*/ 1204111 h 2326741"/>
                <a:gd name="connsiteX82" fmla="*/ 778598 w 1846907"/>
                <a:gd name="connsiteY82" fmla="*/ 1213164 h 2326741"/>
                <a:gd name="connsiteX83" fmla="*/ 724277 w 1846907"/>
                <a:gd name="connsiteY83" fmla="*/ 1104523 h 2326741"/>
                <a:gd name="connsiteX84" fmla="*/ 778598 w 1846907"/>
                <a:gd name="connsiteY84" fmla="*/ 1004935 h 2326741"/>
                <a:gd name="connsiteX85" fmla="*/ 796705 w 1846907"/>
                <a:gd name="connsiteY85" fmla="*/ 896293 h 2326741"/>
                <a:gd name="connsiteX86" fmla="*/ 724277 w 1846907"/>
                <a:gd name="connsiteY86" fmla="*/ 733331 h 2326741"/>
                <a:gd name="connsiteX87" fmla="*/ 660903 w 1846907"/>
                <a:gd name="connsiteY87" fmla="*/ 624689 h 2326741"/>
                <a:gd name="connsiteX88" fmla="*/ 706171 w 1846907"/>
                <a:gd name="connsiteY88" fmla="*/ 407406 h 2326741"/>
                <a:gd name="connsiteX89" fmla="*/ 597529 w 1846907"/>
                <a:gd name="connsiteY89" fmla="*/ 380246 h 2326741"/>
                <a:gd name="connsiteX90" fmla="*/ 552262 w 1846907"/>
                <a:gd name="connsiteY90" fmla="*/ 461727 h 2326741"/>
                <a:gd name="connsiteX91" fmla="*/ 488887 w 1846907"/>
                <a:gd name="connsiteY91" fmla="*/ 325925 h 2326741"/>
                <a:gd name="connsiteX92" fmla="*/ 371192 w 1846907"/>
                <a:gd name="connsiteY92" fmla="*/ 262550 h 2326741"/>
                <a:gd name="connsiteX93" fmla="*/ 217283 w 1846907"/>
                <a:gd name="connsiteY93" fmla="*/ 262550 h 2326741"/>
                <a:gd name="connsiteX94" fmla="*/ 117695 w 1846907"/>
                <a:gd name="connsiteY94" fmla="*/ 298764 h 2326741"/>
                <a:gd name="connsiteX95" fmla="*/ 108642 w 1846907"/>
                <a:gd name="connsiteY95" fmla="*/ 461727 h 2326741"/>
                <a:gd name="connsiteX96" fmla="*/ 54321 w 1846907"/>
                <a:gd name="connsiteY96" fmla="*/ 552261 h 2326741"/>
                <a:gd name="connsiteX97" fmla="*/ 27161 w 1846907"/>
                <a:gd name="connsiteY97" fmla="*/ 307818 h 2326741"/>
                <a:gd name="connsiteX98" fmla="*/ 126749 w 1846907"/>
                <a:gd name="connsiteY98" fmla="*/ 172016 h 2326741"/>
                <a:gd name="connsiteX99" fmla="*/ 307818 w 1846907"/>
                <a:gd name="connsiteY99" fmla="*/ 199176 h 2326741"/>
                <a:gd name="connsiteX100" fmla="*/ 325925 w 1846907"/>
                <a:gd name="connsiteY100" fmla="*/ 63374 h 2326741"/>
                <a:gd name="connsiteX101" fmla="*/ 479834 w 1846907"/>
                <a:gd name="connsiteY101" fmla="*/ 0 h 2326741"/>
                <a:gd name="connsiteX102" fmla="*/ 579422 w 1846907"/>
                <a:gd name="connsiteY102" fmla="*/ 81481 h 2326741"/>
                <a:gd name="connsiteX103" fmla="*/ 697117 w 1846907"/>
                <a:gd name="connsiteY103" fmla="*/ 126748 h 2326741"/>
                <a:gd name="connsiteX104" fmla="*/ 760491 w 1846907"/>
                <a:gd name="connsiteY104" fmla="*/ 199176 h 2326741"/>
                <a:gd name="connsiteX105" fmla="*/ 832919 w 1846907"/>
                <a:gd name="connsiteY105" fmla="*/ 235390 h 2326741"/>
                <a:gd name="connsiteX106" fmla="*/ 1032095 w 1846907"/>
                <a:gd name="connsiteY106" fmla="*/ 534154 h 2326741"/>
                <a:gd name="connsiteX107" fmla="*/ 1122630 w 1846907"/>
                <a:gd name="connsiteY107" fmla="*/ 679010 h 2326741"/>
                <a:gd name="connsiteX108" fmla="*/ 1167897 w 1846907"/>
                <a:gd name="connsiteY108" fmla="*/ 751438 h 232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846907" h="2326741">
                  <a:moveTo>
                    <a:pt x="1167897" y="751438"/>
                  </a:moveTo>
                  <a:lnTo>
                    <a:pt x="1195058" y="805758"/>
                  </a:lnTo>
                  <a:lnTo>
                    <a:pt x="1240325" y="778598"/>
                  </a:lnTo>
                  <a:lnTo>
                    <a:pt x="1294646" y="851026"/>
                  </a:lnTo>
                  <a:lnTo>
                    <a:pt x="1330860" y="1013988"/>
                  </a:lnTo>
                  <a:lnTo>
                    <a:pt x="1475715" y="1140737"/>
                  </a:lnTo>
                  <a:lnTo>
                    <a:pt x="1629624" y="1222218"/>
                  </a:lnTo>
                  <a:lnTo>
                    <a:pt x="1638677" y="1249378"/>
                  </a:lnTo>
                  <a:lnTo>
                    <a:pt x="1756373" y="1276539"/>
                  </a:lnTo>
                  <a:lnTo>
                    <a:pt x="1846907" y="1249378"/>
                  </a:lnTo>
                  <a:lnTo>
                    <a:pt x="1756373" y="1348966"/>
                  </a:lnTo>
                  <a:lnTo>
                    <a:pt x="1837854" y="1557196"/>
                  </a:lnTo>
                  <a:lnTo>
                    <a:pt x="1756373" y="1566249"/>
                  </a:lnTo>
                  <a:lnTo>
                    <a:pt x="1756373" y="1566249"/>
                  </a:lnTo>
                  <a:lnTo>
                    <a:pt x="1647731" y="1620570"/>
                  </a:lnTo>
                  <a:lnTo>
                    <a:pt x="1647731" y="1620570"/>
                  </a:lnTo>
                  <a:lnTo>
                    <a:pt x="1602464" y="1837853"/>
                  </a:lnTo>
                  <a:lnTo>
                    <a:pt x="1629624" y="2172832"/>
                  </a:lnTo>
                  <a:lnTo>
                    <a:pt x="1593410" y="2145671"/>
                  </a:lnTo>
                  <a:lnTo>
                    <a:pt x="1557196" y="2127564"/>
                  </a:lnTo>
                  <a:lnTo>
                    <a:pt x="1520982" y="1946495"/>
                  </a:lnTo>
                  <a:lnTo>
                    <a:pt x="1421394" y="1855960"/>
                  </a:lnTo>
                  <a:lnTo>
                    <a:pt x="1358020" y="1783533"/>
                  </a:lnTo>
                  <a:lnTo>
                    <a:pt x="1312753" y="1801640"/>
                  </a:lnTo>
                  <a:lnTo>
                    <a:pt x="1358020" y="1865014"/>
                  </a:lnTo>
                  <a:lnTo>
                    <a:pt x="1358020" y="1919335"/>
                  </a:lnTo>
                  <a:lnTo>
                    <a:pt x="1394234" y="1937442"/>
                  </a:lnTo>
                  <a:lnTo>
                    <a:pt x="1421394" y="2009869"/>
                  </a:lnTo>
                  <a:lnTo>
                    <a:pt x="1421394" y="2009869"/>
                  </a:lnTo>
                  <a:lnTo>
                    <a:pt x="1484769" y="2127564"/>
                  </a:lnTo>
                  <a:lnTo>
                    <a:pt x="1593410" y="2199992"/>
                  </a:lnTo>
                  <a:lnTo>
                    <a:pt x="1430448" y="2127564"/>
                  </a:lnTo>
                  <a:lnTo>
                    <a:pt x="1385180" y="2082297"/>
                  </a:lnTo>
                  <a:lnTo>
                    <a:pt x="1348967" y="2082297"/>
                  </a:lnTo>
                  <a:lnTo>
                    <a:pt x="1367074" y="2172832"/>
                  </a:lnTo>
                  <a:lnTo>
                    <a:pt x="1330860" y="2163778"/>
                  </a:lnTo>
                  <a:lnTo>
                    <a:pt x="1231272" y="2082297"/>
                  </a:lnTo>
                  <a:lnTo>
                    <a:pt x="1249378" y="2018923"/>
                  </a:lnTo>
                  <a:lnTo>
                    <a:pt x="1131683" y="2027976"/>
                  </a:lnTo>
                  <a:lnTo>
                    <a:pt x="1050202" y="2091350"/>
                  </a:lnTo>
                  <a:lnTo>
                    <a:pt x="1023042" y="2073244"/>
                  </a:lnTo>
                  <a:lnTo>
                    <a:pt x="986828" y="2181885"/>
                  </a:lnTo>
                  <a:lnTo>
                    <a:pt x="1077363" y="2236206"/>
                  </a:lnTo>
                  <a:lnTo>
                    <a:pt x="1140737" y="2326741"/>
                  </a:lnTo>
                  <a:lnTo>
                    <a:pt x="1023042" y="2263366"/>
                  </a:lnTo>
                  <a:lnTo>
                    <a:pt x="986828" y="2245259"/>
                  </a:lnTo>
                  <a:lnTo>
                    <a:pt x="941561" y="2281473"/>
                  </a:lnTo>
                  <a:lnTo>
                    <a:pt x="986828" y="2227152"/>
                  </a:lnTo>
                  <a:lnTo>
                    <a:pt x="950614" y="2199992"/>
                  </a:lnTo>
                  <a:lnTo>
                    <a:pt x="950614" y="2127564"/>
                  </a:lnTo>
                  <a:lnTo>
                    <a:pt x="932507" y="2100404"/>
                  </a:lnTo>
                  <a:lnTo>
                    <a:pt x="941561" y="1982709"/>
                  </a:lnTo>
                  <a:lnTo>
                    <a:pt x="977775" y="1946495"/>
                  </a:lnTo>
                  <a:lnTo>
                    <a:pt x="968721" y="1865014"/>
                  </a:lnTo>
                  <a:lnTo>
                    <a:pt x="968721" y="1801640"/>
                  </a:lnTo>
                  <a:lnTo>
                    <a:pt x="851026" y="1774479"/>
                  </a:lnTo>
                  <a:lnTo>
                    <a:pt x="787652" y="1783533"/>
                  </a:lnTo>
                  <a:lnTo>
                    <a:pt x="688064" y="1756372"/>
                  </a:lnTo>
                  <a:lnTo>
                    <a:pt x="642796" y="1720158"/>
                  </a:lnTo>
                  <a:lnTo>
                    <a:pt x="615636" y="1656784"/>
                  </a:lnTo>
                  <a:lnTo>
                    <a:pt x="615636" y="1656784"/>
                  </a:lnTo>
                  <a:lnTo>
                    <a:pt x="525101" y="1656784"/>
                  </a:lnTo>
                  <a:lnTo>
                    <a:pt x="389299" y="1575303"/>
                  </a:lnTo>
                  <a:lnTo>
                    <a:pt x="362139" y="1457608"/>
                  </a:lnTo>
                  <a:lnTo>
                    <a:pt x="298765" y="1394234"/>
                  </a:lnTo>
                  <a:lnTo>
                    <a:pt x="226337" y="1367073"/>
                  </a:lnTo>
                  <a:lnTo>
                    <a:pt x="63375" y="1222218"/>
                  </a:lnTo>
                  <a:lnTo>
                    <a:pt x="0" y="1086416"/>
                  </a:lnTo>
                  <a:lnTo>
                    <a:pt x="9054" y="977774"/>
                  </a:lnTo>
                  <a:lnTo>
                    <a:pt x="90535" y="1023042"/>
                  </a:lnTo>
                  <a:lnTo>
                    <a:pt x="108642" y="1131683"/>
                  </a:lnTo>
                  <a:lnTo>
                    <a:pt x="153909" y="1222218"/>
                  </a:lnTo>
                  <a:lnTo>
                    <a:pt x="226337" y="1149790"/>
                  </a:lnTo>
                  <a:lnTo>
                    <a:pt x="235390" y="1095469"/>
                  </a:lnTo>
                  <a:lnTo>
                    <a:pt x="235390" y="1050202"/>
                  </a:lnTo>
                  <a:lnTo>
                    <a:pt x="144856" y="1023042"/>
                  </a:lnTo>
                  <a:lnTo>
                    <a:pt x="117695" y="923453"/>
                  </a:lnTo>
                  <a:lnTo>
                    <a:pt x="117695" y="923453"/>
                  </a:lnTo>
                  <a:lnTo>
                    <a:pt x="253497" y="1004935"/>
                  </a:lnTo>
                  <a:lnTo>
                    <a:pt x="407406" y="1013988"/>
                  </a:lnTo>
                  <a:lnTo>
                    <a:pt x="525101" y="1158844"/>
                  </a:lnTo>
                  <a:lnTo>
                    <a:pt x="724277" y="1204111"/>
                  </a:lnTo>
                  <a:lnTo>
                    <a:pt x="778598" y="1213164"/>
                  </a:lnTo>
                  <a:lnTo>
                    <a:pt x="724277" y="1104523"/>
                  </a:lnTo>
                  <a:lnTo>
                    <a:pt x="778598" y="1004935"/>
                  </a:lnTo>
                  <a:lnTo>
                    <a:pt x="796705" y="896293"/>
                  </a:lnTo>
                  <a:lnTo>
                    <a:pt x="724277" y="733331"/>
                  </a:lnTo>
                  <a:lnTo>
                    <a:pt x="660903" y="624689"/>
                  </a:lnTo>
                  <a:lnTo>
                    <a:pt x="706171" y="407406"/>
                  </a:lnTo>
                  <a:lnTo>
                    <a:pt x="597529" y="380246"/>
                  </a:lnTo>
                  <a:lnTo>
                    <a:pt x="552262" y="461727"/>
                  </a:lnTo>
                  <a:lnTo>
                    <a:pt x="488887" y="325925"/>
                  </a:lnTo>
                  <a:lnTo>
                    <a:pt x="371192" y="262550"/>
                  </a:lnTo>
                  <a:lnTo>
                    <a:pt x="217283" y="262550"/>
                  </a:lnTo>
                  <a:lnTo>
                    <a:pt x="117695" y="298764"/>
                  </a:lnTo>
                  <a:lnTo>
                    <a:pt x="108642" y="461727"/>
                  </a:lnTo>
                  <a:lnTo>
                    <a:pt x="54321" y="552261"/>
                  </a:lnTo>
                  <a:lnTo>
                    <a:pt x="27161" y="307818"/>
                  </a:lnTo>
                  <a:lnTo>
                    <a:pt x="126749" y="172016"/>
                  </a:lnTo>
                  <a:lnTo>
                    <a:pt x="307818" y="199176"/>
                  </a:lnTo>
                  <a:lnTo>
                    <a:pt x="325925" y="63374"/>
                  </a:lnTo>
                  <a:lnTo>
                    <a:pt x="479834" y="0"/>
                  </a:lnTo>
                  <a:lnTo>
                    <a:pt x="579422" y="81481"/>
                  </a:lnTo>
                  <a:lnTo>
                    <a:pt x="697117" y="126748"/>
                  </a:lnTo>
                  <a:lnTo>
                    <a:pt x="760491" y="199176"/>
                  </a:lnTo>
                  <a:lnTo>
                    <a:pt x="832919" y="235390"/>
                  </a:lnTo>
                  <a:lnTo>
                    <a:pt x="1032095" y="534154"/>
                  </a:lnTo>
                  <a:lnTo>
                    <a:pt x="1122630" y="679010"/>
                  </a:lnTo>
                  <a:lnTo>
                    <a:pt x="1167897" y="75143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srgbClr val="2CB9D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3256802" y="4894093"/>
              <a:ext cx="171200" cy="186118"/>
            </a:xfrm>
            <a:custGeom>
              <a:avLst/>
              <a:gdLst>
                <a:gd name="connsiteX0" fmla="*/ 0 w 208230"/>
                <a:gd name="connsiteY0" fmla="*/ 162962 h 217283"/>
                <a:gd name="connsiteX1" fmla="*/ 63374 w 208230"/>
                <a:gd name="connsiteY1" fmla="*/ 144855 h 217283"/>
                <a:gd name="connsiteX2" fmla="*/ 144856 w 208230"/>
                <a:gd name="connsiteY2" fmla="*/ 217283 h 217283"/>
                <a:gd name="connsiteX3" fmla="*/ 199176 w 208230"/>
                <a:gd name="connsiteY3" fmla="*/ 135802 h 217283"/>
                <a:gd name="connsiteX4" fmla="*/ 208230 w 208230"/>
                <a:gd name="connsiteY4" fmla="*/ 36214 h 217283"/>
                <a:gd name="connsiteX5" fmla="*/ 199176 w 208230"/>
                <a:gd name="connsiteY5" fmla="*/ 0 h 217283"/>
                <a:gd name="connsiteX6" fmla="*/ 135802 w 208230"/>
                <a:gd name="connsiteY6" fmla="*/ 36214 h 217283"/>
                <a:gd name="connsiteX7" fmla="*/ 99588 w 208230"/>
                <a:gd name="connsiteY7" fmla="*/ 108641 h 217283"/>
                <a:gd name="connsiteX8" fmla="*/ 45267 w 208230"/>
                <a:gd name="connsiteY8" fmla="*/ 117695 h 217283"/>
                <a:gd name="connsiteX9" fmla="*/ 0 w 208230"/>
                <a:gd name="connsiteY9" fmla="*/ 162962 h 21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230" h="217283">
                  <a:moveTo>
                    <a:pt x="0" y="162962"/>
                  </a:moveTo>
                  <a:lnTo>
                    <a:pt x="63374" y="144855"/>
                  </a:lnTo>
                  <a:lnTo>
                    <a:pt x="144856" y="217283"/>
                  </a:lnTo>
                  <a:lnTo>
                    <a:pt x="199176" y="135802"/>
                  </a:lnTo>
                  <a:lnTo>
                    <a:pt x="208230" y="36214"/>
                  </a:lnTo>
                  <a:lnTo>
                    <a:pt x="199176" y="0"/>
                  </a:lnTo>
                  <a:lnTo>
                    <a:pt x="135802" y="36214"/>
                  </a:lnTo>
                  <a:lnTo>
                    <a:pt x="99588" y="108641"/>
                  </a:lnTo>
                  <a:lnTo>
                    <a:pt x="45267" y="117695"/>
                  </a:lnTo>
                  <a:lnTo>
                    <a:pt x="0" y="16296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2616663" y="5677339"/>
              <a:ext cx="133983" cy="139588"/>
            </a:xfrm>
            <a:custGeom>
              <a:avLst/>
              <a:gdLst>
                <a:gd name="connsiteX0" fmla="*/ 162962 w 162962"/>
                <a:gd name="connsiteY0" fmla="*/ 108641 h 162962"/>
                <a:gd name="connsiteX1" fmla="*/ 144856 w 162962"/>
                <a:gd name="connsiteY1" fmla="*/ 162962 h 162962"/>
                <a:gd name="connsiteX2" fmla="*/ 90535 w 162962"/>
                <a:gd name="connsiteY2" fmla="*/ 162962 h 162962"/>
                <a:gd name="connsiteX3" fmla="*/ 45267 w 162962"/>
                <a:gd name="connsiteY3" fmla="*/ 144855 h 162962"/>
                <a:gd name="connsiteX4" fmla="*/ 9054 w 162962"/>
                <a:gd name="connsiteY4" fmla="*/ 90534 h 162962"/>
                <a:gd name="connsiteX5" fmla="*/ 0 w 162962"/>
                <a:gd name="connsiteY5" fmla="*/ 63374 h 162962"/>
                <a:gd name="connsiteX6" fmla="*/ 18107 w 162962"/>
                <a:gd name="connsiteY6" fmla="*/ 18107 h 162962"/>
                <a:gd name="connsiteX7" fmla="*/ 36214 w 162962"/>
                <a:gd name="connsiteY7" fmla="*/ 9053 h 162962"/>
                <a:gd name="connsiteX8" fmla="*/ 72428 w 162962"/>
                <a:gd name="connsiteY8" fmla="*/ 0 h 162962"/>
                <a:gd name="connsiteX9" fmla="*/ 72428 w 162962"/>
                <a:gd name="connsiteY9" fmla="*/ 0 h 162962"/>
                <a:gd name="connsiteX10" fmla="*/ 162962 w 162962"/>
                <a:gd name="connsiteY10" fmla="*/ 36214 h 162962"/>
                <a:gd name="connsiteX11" fmla="*/ 162962 w 162962"/>
                <a:gd name="connsiteY11" fmla="*/ 108641 h 16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962" h="162962">
                  <a:moveTo>
                    <a:pt x="162962" y="108641"/>
                  </a:moveTo>
                  <a:lnTo>
                    <a:pt x="144856" y="162962"/>
                  </a:lnTo>
                  <a:lnTo>
                    <a:pt x="90535" y="162962"/>
                  </a:lnTo>
                  <a:lnTo>
                    <a:pt x="45267" y="144855"/>
                  </a:lnTo>
                  <a:lnTo>
                    <a:pt x="9054" y="90534"/>
                  </a:lnTo>
                  <a:lnTo>
                    <a:pt x="0" y="63374"/>
                  </a:lnTo>
                  <a:lnTo>
                    <a:pt x="18107" y="18107"/>
                  </a:lnTo>
                  <a:lnTo>
                    <a:pt x="36214" y="9053"/>
                  </a:lnTo>
                  <a:lnTo>
                    <a:pt x="72428" y="0"/>
                  </a:lnTo>
                  <a:lnTo>
                    <a:pt x="72428" y="0"/>
                  </a:lnTo>
                  <a:lnTo>
                    <a:pt x="162962" y="36214"/>
                  </a:lnTo>
                  <a:lnTo>
                    <a:pt x="162962" y="1086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1008871" y="1745599"/>
              <a:ext cx="461495" cy="496315"/>
            </a:xfrm>
            <a:custGeom>
              <a:avLst/>
              <a:gdLst>
                <a:gd name="connsiteX0" fmla="*/ 470780 w 561314"/>
                <a:gd name="connsiteY0" fmla="*/ 579422 h 579422"/>
                <a:gd name="connsiteX1" fmla="*/ 416459 w 561314"/>
                <a:gd name="connsiteY1" fmla="*/ 452673 h 579422"/>
                <a:gd name="connsiteX2" fmla="*/ 416459 w 561314"/>
                <a:gd name="connsiteY2" fmla="*/ 425513 h 579422"/>
                <a:gd name="connsiteX3" fmla="*/ 380245 w 561314"/>
                <a:gd name="connsiteY3" fmla="*/ 389299 h 579422"/>
                <a:gd name="connsiteX4" fmla="*/ 334978 w 561314"/>
                <a:gd name="connsiteY4" fmla="*/ 407406 h 579422"/>
                <a:gd name="connsiteX5" fmla="*/ 289710 w 561314"/>
                <a:gd name="connsiteY5" fmla="*/ 407406 h 579422"/>
                <a:gd name="connsiteX6" fmla="*/ 334978 w 561314"/>
                <a:gd name="connsiteY6" fmla="*/ 371192 h 579422"/>
                <a:gd name="connsiteX7" fmla="*/ 389299 w 561314"/>
                <a:gd name="connsiteY7" fmla="*/ 371192 h 579422"/>
                <a:gd name="connsiteX8" fmla="*/ 479833 w 561314"/>
                <a:gd name="connsiteY8" fmla="*/ 334978 h 579422"/>
                <a:gd name="connsiteX9" fmla="*/ 561314 w 561314"/>
                <a:gd name="connsiteY9" fmla="*/ 235390 h 579422"/>
                <a:gd name="connsiteX10" fmla="*/ 561314 w 561314"/>
                <a:gd name="connsiteY10" fmla="*/ 235390 h 579422"/>
                <a:gd name="connsiteX11" fmla="*/ 434566 w 561314"/>
                <a:gd name="connsiteY11" fmla="*/ 280657 h 579422"/>
                <a:gd name="connsiteX12" fmla="*/ 398352 w 561314"/>
                <a:gd name="connsiteY12" fmla="*/ 307818 h 579422"/>
                <a:gd name="connsiteX13" fmla="*/ 362138 w 561314"/>
                <a:gd name="connsiteY13" fmla="*/ 307818 h 579422"/>
                <a:gd name="connsiteX14" fmla="*/ 398352 w 561314"/>
                <a:gd name="connsiteY14" fmla="*/ 244443 h 579422"/>
                <a:gd name="connsiteX15" fmla="*/ 407406 w 561314"/>
                <a:gd name="connsiteY15" fmla="*/ 181069 h 579422"/>
                <a:gd name="connsiteX16" fmla="*/ 371192 w 561314"/>
                <a:gd name="connsiteY16" fmla="*/ 162962 h 579422"/>
                <a:gd name="connsiteX17" fmla="*/ 325924 w 561314"/>
                <a:gd name="connsiteY17" fmla="*/ 190123 h 579422"/>
                <a:gd name="connsiteX18" fmla="*/ 298764 w 561314"/>
                <a:gd name="connsiteY18" fmla="*/ 217283 h 579422"/>
                <a:gd name="connsiteX19" fmla="*/ 298764 w 561314"/>
                <a:gd name="connsiteY19" fmla="*/ 217283 h 579422"/>
                <a:gd name="connsiteX20" fmla="*/ 253497 w 561314"/>
                <a:gd name="connsiteY20" fmla="*/ 144855 h 579422"/>
                <a:gd name="connsiteX21" fmla="*/ 208229 w 561314"/>
                <a:gd name="connsiteY21" fmla="*/ 144855 h 579422"/>
                <a:gd name="connsiteX22" fmla="*/ 226336 w 561314"/>
                <a:gd name="connsiteY22" fmla="*/ 90535 h 579422"/>
                <a:gd name="connsiteX23" fmla="*/ 199176 w 561314"/>
                <a:gd name="connsiteY23" fmla="*/ 0 h 579422"/>
                <a:gd name="connsiteX24" fmla="*/ 199176 w 561314"/>
                <a:gd name="connsiteY24" fmla="*/ 0 h 579422"/>
                <a:gd name="connsiteX25" fmla="*/ 181069 w 561314"/>
                <a:gd name="connsiteY25" fmla="*/ 72428 h 579422"/>
                <a:gd name="connsiteX26" fmla="*/ 144855 w 561314"/>
                <a:gd name="connsiteY26" fmla="*/ 99588 h 579422"/>
                <a:gd name="connsiteX27" fmla="*/ 172015 w 561314"/>
                <a:gd name="connsiteY27" fmla="*/ 153909 h 579422"/>
                <a:gd name="connsiteX28" fmla="*/ 162962 w 561314"/>
                <a:gd name="connsiteY28" fmla="*/ 235390 h 579422"/>
                <a:gd name="connsiteX29" fmla="*/ 208229 w 561314"/>
                <a:gd name="connsiteY29" fmla="*/ 271604 h 579422"/>
                <a:gd name="connsiteX30" fmla="*/ 235390 w 561314"/>
                <a:gd name="connsiteY30" fmla="*/ 307818 h 579422"/>
                <a:gd name="connsiteX31" fmla="*/ 162962 w 561314"/>
                <a:gd name="connsiteY31" fmla="*/ 344032 h 579422"/>
                <a:gd name="connsiteX32" fmla="*/ 162962 w 561314"/>
                <a:gd name="connsiteY32" fmla="*/ 344032 h 579422"/>
                <a:gd name="connsiteX33" fmla="*/ 0 w 561314"/>
                <a:gd name="connsiteY33" fmla="*/ 371192 h 579422"/>
                <a:gd name="connsiteX34" fmla="*/ 162962 w 561314"/>
                <a:gd name="connsiteY34" fmla="*/ 389299 h 579422"/>
                <a:gd name="connsiteX35" fmla="*/ 262550 w 561314"/>
                <a:gd name="connsiteY35" fmla="*/ 371192 h 579422"/>
                <a:gd name="connsiteX36" fmla="*/ 271604 w 561314"/>
                <a:gd name="connsiteY36" fmla="*/ 425513 h 579422"/>
                <a:gd name="connsiteX37" fmla="*/ 353085 w 561314"/>
                <a:gd name="connsiteY37" fmla="*/ 470780 h 579422"/>
                <a:gd name="connsiteX38" fmla="*/ 407406 w 561314"/>
                <a:gd name="connsiteY38" fmla="*/ 452673 h 579422"/>
                <a:gd name="connsiteX39" fmla="*/ 425512 w 561314"/>
                <a:gd name="connsiteY39" fmla="*/ 525101 h 579422"/>
                <a:gd name="connsiteX40" fmla="*/ 470780 w 561314"/>
                <a:gd name="connsiteY40" fmla="*/ 579422 h 57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61314" h="579422">
                  <a:moveTo>
                    <a:pt x="470780" y="579422"/>
                  </a:moveTo>
                  <a:lnTo>
                    <a:pt x="416459" y="452673"/>
                  </a:lnTo>
                  <a:lnTo>
                    <a:pt x="416459" y="425513"/>
                  </a:lnTo>
                  <a:lnTo>
                    <a:pt x="380245" y="389299"/>
                  </a:lnTo>
                  <a:lnTo>
                    <a:pt x="334978" y="407406"/>
                  </a:lnTo>
                  <a:lnTo>
                    <a:pt x="289710" y="407406"/>
                  </a:lnTo>
                  <a:lnTo>
                    <a:pt x="334978" y="371192"/>
                  </a:lnTo>
                  <a:lnTo>
                    <a:pt x="389299" y="371192"/>
                  </a:lnTo>
                  <a:lnTo>
                    <a:pt x="479833" y="334978"/>
                  </a:lnTo>
                  <a:lnTo>
                    <a:pt x="561314" y="235390"/>
                  </a:lnTo>
                  <a:lnTo>
                    <a:pt x="561314" y="235390"/>
                  </a:lnTo>
                  <a:lnTo>
                    <a:pt x="434566" y="280657"/>
                  </a:lnTo>
                  <a:lnTo>
                    <a:pt x="398352" y="307818"/>
                  </a:lnTo>
                  <a:lnTo>
                    <a:pt x="362138" y="307818"/>
                  </a:lnTo>
                  <a:lnTo>
                    <a:pt x="398352" y="244443"/>
                  </a:lnTo>
                  <a:lnTo>
                    <a:pt x="407406" y="181069"/>
                  </a:lnTo>
                  <a:lnTo>
                    <a:pt x="371192" y="162962"/>
                  </a:lnTo>
                  <a:lnTo>
                    <a:pt x="325924" y="190123"/>
                  </a:lnTo>
                  <a:lnTo>
                    <a:pt x="298764" y="217283"/>
                  </a:lnTo>
                  <a:lnTo>
                    <a:pt x="298764" y="217283"/>
                  </a:lnTo>
                  <a:lnTo>
                    <a:pt x="253497" y="144855"/>
                  </a:lnTo>
                  <a:lnTo>
                    <a:pt x="208229" y="144855"/>
                  </a:lnTo>
                  <a:lnTo>
                    <a:pt x="226336" y="90535"/>
                  </a:lnTo>
                  <a:lnTo>
                    <a:pt x="199176" y="0"/>
                  </a:lnTo>
                  <a:lnTo>
                    <a:pt x="199176" y="0"/>
                  </a:lnTo>
                  <a:lnTo>
                    <a:pt x="181069" y="72428"/>
                  </a:lnTo>
                  <a:lnTo>
                    <a:pt x="144855" y="99588"/>
                  </a:lnTo>
                  <a:lnTo>
                    <a:pt x="172015" y="153909"/>
                  </a:lnTo>
                  <a:lnTo>
                    <a:pt x="162962" y="235390"/>
                  </a:lnTo>
                  <a:lnTo>
                    <a:pt x="208229" y="271604"/>
                  </a:lnTo>
                  <a:lnTo>
                    <a:pt x="235390" y="307818"/>
                  </a:lnTo>
                  <a:lnTo>
                    <a:pt x="162962" y="344032"/>
                  </a:lnTo>
                  <a:lnTo>
                    <a:pt x="162962" y="344032"/>
                  </a:lnTo>
                  <a:lnTo>
                    <a:pt x="0" y="371192"/>
                  </a:lnTo>
                  <a:lnTo>
                    <a:pt x="162962" y="389299"/>
                  </a:lnTo>
                  <a:lnTo>
                    <a:pt x="262550" y="371192"/>
                  </a:lnTo>
                  <a:lnTo>
                    <a:pt x="271604" y="425513"/>
                  </a:lnTo>
                  <a:lnTo>
                    <a:pt x="353085" y="470780"/>
                  </a:lnTo>
                  <a:lnTo>
                    <a:pt x="407406" y="452673"/>
                  </a:lnTo>
                  <a:lnTo>
                    <a:pt x="425512" y="525101"/>
                  </a:lnTo>
                  <a:lnTo>
                    <a:pt x="470780" y="5794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897219" y="1528462"/>
              <a:ext cx="282852" cy="224892"/>
            </a:xfrm>
            <a:custGeom>
              <a:avLst/>
              <a:gdLst>
                <a:gd name="connsiteX0" fmla="*/ 344031 w 344031"/>
                <a:gd name="connsiteY0" fmla="*/ 262550 h 262550"/>
                <a:gd name="connsiteX1" fmla="*/ 253497 w 344031"/>
                <a:gd name="connsiteY1" fmla="*/ 81481 h 262550"/>
                <a:gd name="connsiteX2" fmla="*/ 162962 w 344031"/>
                <a:gd name="connsiteY2" fmla="*/ 27160 h 262550"/>
                <a:gd name="connsiteX3" fmla="*/ 54320 w 344031"/>
                <a:gd name="connsiteY3" fmla="*/ 0 h 262550"/>
                <a:gd name="connsiteX4" fmla="*/ 0 w 344031"/>
                <a:gd name="connsiteY4" fmla="*/ 72428 h 262550"/>
                <a:gd name="connsiteX5" fmla="*/ 45267 w 344031"/>
                <a:gd name="connsiteY5" fmla="*/ 126748 h 262550"/>
                <a:gd name="connsiteX6" fmla="*/ 81481 w 344031"/>
                <a:gd name="connsiteY6" fmla="*/ 199176 h 262550"/>
                <a:gd name="connsiteX7" fmla="*/ 0 w 344031"/>
                <a:gd name="connsiteY7" fmla="*/ 235390 h 26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031" h="262550">
                  <a:moveTo>
                    <a:pt x="344031" y="262550"/>
                  </a:moveTo>
                  <a:lnTo>
                    <a:pt x="253497" y="81481"/>
                  </a:lnTo>
                  <a:lnTo>
                    <a:pt x="162962" y="27160"/>
                  </a:lnTo>
                  <a:lnTo>
                    <a:pt x="54320" y="0"/>
                  </a:lnTo>
                  <a:lnTo>
                    <a:pt x="0" y="72428"/>
                  </a:lnTo>
                  <a:lnTo>
                    <a:pt x="45267" y="126748"/>
                  </a:lnTo>
                  <a:lnTo>
                    <a:pt x="81481" y="199176"/>
                  </a:lnTo>
                  <a:lnTo>
                    <a:pt x="0" y="23539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606922" y="1474177"/>
              <a:ext cx="282853" cy="263666"/>
            </a:xfrm>
            <a:custGeom>
              <a:avLst/>
              <a:gdLst>
                <a:gd name="connsiteX0" fmla="*/ 344032 w 344032"/>
                <a:gd name="connsiteY0" fmla="*/ 307817 h 307817"/>
                <a:gd name="connsiteX1" fmla="*/ 316871 w 344032"/>
                <a:gd name="connsiteY1" fmla="*/ 181069 h 307817"/>
                <a:gd name="connsiteX2" fmla="*/ 217283 w 344032"/>
                <a:gd name="connsiteY2" fmla="*/ 126748 h 307817"/>
                <a:gd name="connsiteX3" fmla="*/ 162962 w 344032"/>
                <a:gd name="connsiteY3" fmla="*/ 126748 h 307817"/>
                <a:gd name="connsiteX4" fmla="*/ 126749 w 344032"/>
                <a:gd name="connsiteY4" fmla="*/ 45267 h 307817"/>
                <a:gd name="connsiteX5" fmla="*/ 0 w 344032"/>
                <a:gd name="connsiteY5" fmla="*/ 0 h 30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032" h="307817">
                  <a:moveTo>
                    <a:pt x="344032" y="307817"/>
                  </a:moveTo>
                  <a:lnTo>
                    <a:pt x="316871" y="181069"/>
                  </a:lnTo>
                  <a:lnTo>
                    <a:pt x="217283" y="126748"/>
                  </a:lnTo>
                  <a:lnTo>
                    <a:pt x="162962" y="126748"/>
                  </a:lnTo>
                  <a:lnTo>
                    <a:pt x="126749" y="45267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2825080" y="1776619"/>
              <a:ext cx="431722" cy="690187"/>
            </a:xfrm>
            <a:custGeom>
              <a:avLst/>
              <a:gdLst>
                <a:gd name="connsiteX0" fmla="*/ 0 w 525101"/>
                <a:gd name="connsiteY0" fmla="*/ 90534 h 805758"/>
                <a:gd name="connsiteX1" fmla="*/ 153909 w 525101"/>
                <a:gd name="connsiteY1" fmla="*/ 0 h 805758"/>
                <a:gd name="connsiteX2" fmla="*/ 208230 w 525101"/>
                <a:gd name="connsiteY2" fmla="*/ 99588 h 805758"/>
                <a:gd name="connsiteX3" fmla="*/ 325925 w 525101"/>
                <a:gd name="connsiteY3" fmla="*/ 117695 h 805758"/>
                <a:gd name="connsiteX4" fmla="*/ 380246 w 525101"/>
                <a:gd name="connsiteY4" fmla="*/ 181069 h 805758"/>
                <a:gd name="connsiteX5" fmla="*/ 425513 w 525101"/>
                <a:gd name="connsiteY5" fmla="*/ 181069 h 805758"/>
                <a:gd name="connsiteX6" fmla="*/ 497941 w 525101"/>
                <a:gd name="connsiteY6" fmla="*/ 162962 h 805758"/>
                <a:gd name="connsiteX7" fmla="*/ 525101 w 525101"/>
                <a:gd name="connsiteY7" fmla="*/ 235390 h 805758"/>
                <a:gd name="connsiteX8" fmla="*/ 516048 w 525101"/>
                <a:gd name="connsiteY8" fmla="*/ 344031 h 805758"/>
                <a:gd name="connsiteX9" fmla="*/ 488887 w 525101"/>
                <a:gd name="connsiteY9" fmla="*/ 371192 h 805758"/>
                <a:gd name="connsiteX10" fmla="*/ 461727 w 525101"/>
                <a:gd name="connsiteY10" fmla="*/ 506994 h 805758"/>
                <a:gd name="connsiteX11" fmla="*/ 398353 w 525101"/>
                <a:gd name="connsiteY11" fmla="*/ 570368 h 805758"/>
                <a:gd name="connsiteX12" fmla="*/ 262551 w 525101"/>
                <a:gd name="connsiteY12" fmla="*/ 724277 h 805758"/>
                <a:gd name="connsiteX13" fmla="*/ 190123 w 525101"/>
                <a:gd name="connsiteY13" fmla="*/ 787651 h 805758"/>
                <a:gd name="connsiteX14" fmla="*/ 108642 w 525101"/>
                <a:gd name="connsiteY14" fmla="*/ 796705 h 805758"/>
                <a:gd name="connsiteX15" fmla="*/ 117695 w 525101"/>
                <a:gd name="connsiteY15" fmla="*/ 805758 h 80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5101" h="805758">
                  <a:moveTo>
                    <a:pt x="0" y="90534"/>
                  </a:moveTo>
                  <a:lnTo>
                    <a:pt x="153909" y="0"/>
                  </a:lnTo>
                  <a:lnTo>
                    <a:pt x="208230" y="99588"/>
                  </a:lnTo>
                  <a:lnTo>
                    <a:pt x="325925" y="117695"/>
                  </a:lnTo>
                  <a:lnTo>
                    <a:pt x="380246" y="181069"/>
                  </a:lnTo>
                  <a:lnTo>
                    <a:pt x="425513" y="181069"/>
                  </a:lnTo>
                  <a:lnTo>
                    <a:pt x="497941" y="162962"/>
                  </a:lnTo>
                  <a:lnTo>
                    <a:pt x="525101" y="235390"/>
                  </a:lnTo>
                  <a:lnTo>
                    <a:pt x="516048" y="344031"/>
                  </a:lnTo>
                  <a:lnTo>
                    <a:pt x="488887" y="371192"/>
                  </a:lnTo>
                  <a:lnTo>
                    <a:pt x="461727" y="506994"/>
                  </a:lnTo>
                  <a:lnTo>
                    <a:pt x="398353" y="570368"/>
                  </a:lnTo>
                  <a:lnTo>
                    <a:pt x="262551" y="724277"/>
                  </a:lnTo>
                  <a:lnTo>
                    <a:pt x="190123" y="787651"/>
                  </a:lnTo>
                  <a:lnTo>
                    <a:pt x="108642" y="796705"/>
                  </a:lnTo>
                  <a:lnTo>
                    <a:pt x="117695" y="805758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3152594" y="1621520"/>
              <a:ext cx="81879" cy="294687"/>
            </a:xfrm>
            <a:custGeom>
              <a:avLst/>
              <a:gdLst>
                <a:gd name="connsiteX0" fmla="*/ 99588 w 99588"/>
                <a:gd name="connsiteY0" fmla="*/ 344032 h 344032"/>
                <a:gd name="connsiteX1" fmla="*/ 54320 w 99588"/>
                <a:gd name="connsiteY1" fmla="*/ 289711 h 344032"/>
                <a:gd name="connsiteX2" fmla="*/ 72427 w 99588"/>
                <a:gd name="connsiteY2" fmla="*/ 199176 h 344032"/>
                <a:gd name="connsiteX3" fmla="*/ 72427 w 99588"/>
                <a:gd name="connsiteY3" fmla="*/ 90535 h 344032"/>
                <a:gd name="connsiteX4" fmla="*/ 27160 w 99588"/>
                <a:gd name="connsiteY4" fmla="*/ 27160 h 344032"/>
                <a:gd name="connsiteX5" fmla="*/ 0 w 99588"/>
                <a:gd name="connsiteY5" fmla="*/ 0 h 34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588" h="344032">
                  <a:moveTo>
                    <a:pt x="99588" y="344032"/>
                  </a:moveTo>
                  <a:lnTo>
                    <a:pt x="54320" y="289711"/>
                  </a:lnTo>
                  <a:lnTo>
                    <a:pt x="72427" y="199176"/>
                  </a:lnTo>
                  <a:lnTo>
                    <a:pt x="72427" y="90535"/>
                  </a:lnTo>
                  <a:lnTo>
                    <a:pt x="27160" y="2716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2869741" y="1412138"/>
              <a:ext cx="186088" cy="178363"/>
            </a:xfrm>
            <a:custGeom>
              <a:avLst/>
              <a:gdLst>
                <a:gd name="connsiteX0" fmla="*/ 226337 w 226337"/>
                <a:gd name="connsiteY0" fmla="*/ 208230 h 208230"/>
                <a:gd name="connsiteX1" fmla="*/ 190123 w 226337"/>
                <a:gd name="connsiteY1" fmla="*/ 153909 h 208230"/>
                <a:gd name="connsiteX2" fmla="*/ 72428 w 226337"/>
                <a:gd name="connsiteY2" fmla="*/ 117695 h 208230"/>
                <a:gd name="connsiteX3" fmla="*/ 72428 w 226337"/>
                <a:gd name="connsiteY3" fmla="*/ 36214 h 208230"/>
                <a:gd name="connsiteX4" fmla="*/ 0 w 226337"/>
                <a:gd name="connsiteY4" fmla="*/ 0 h 208230"/>
                <a:gd name="connsiteX5" fmla="*/ 0 w 226337"/>
                <a:gd name="connsiteY5" fmla="*/ 0 h 20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37" h="208230">
                  <a:moveTo>
                    <a:pt x="226337" y="208230"/>
                  </a:moveTo>
                  <a:lnTo>
                    <a:pt x="190123" y="153909"/>
                  </a:lnTo>
                  <a:lnTo>
                    <a:pt x="72428" y="117695"/>
                  </a:lnTo>
                  <a:lnTo>
                    <a:pt x="72428" y="3621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3234472" y="2009266"/>
              <a:ext cx="163756" cy="62038"/>
            </a:xfrm>
            <a:custGeom>
              <a:avLst/>
              <a:gdLst>
                <a:gd name="connsiteX0" fmla="*/ 0 w 199176"/>
                <a:gd name="connsiteY0" fmla="*/ 72427 h 72427"/>
                <a:gd name="connsiteX1" fmla="*/ 90534 w 199176"/>
                <a:gd name="connsiteY1" fmla="*/ 0 h 72427"/>
                <a:gd name="connsiteX2" fmla="*/ 117695 w 199176"/>
                <a:gd name="connsiteY2" fmla="*/ 54320 h 72427"/>
                <a:gd name="connsiteX3" fmla="*/ 153909 w 199176"/>
                <a:gd name="connsiteY3" fmla="*/ 54320 h 72427"/>
                <a:gd name="connsiteX4" fmla="*/ 199176 w 199176"/>
                <a:gd name="connsiteY4" fmla="*/ 54320 h 7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76" h="72427">
                  <a:moveTo>
                    <a:pt x="0" y="72427"/>
                  </a:moveTo>
                  <a:lnTo>
                    <a:pt x="90534" y="0"/>
                  </a:lnTo>
                  <a:lnTo>
                    <a:pt x="117695" y="54320"/>
                  </a:lnTo>
                  <a:lnTo>
                    <a:pt x="153909" y="54320"/>
                  </a:lnTo>
                  <a:lnTo>
                    <a:pt x="199176" y="5432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3390786" y="1916207"/>
              <a:ext cx="461495" cy="209383"/>
            </a:xfrm>
            <a:custGeom>
              <a:avLst/>
              <a:gdLst>
                <a:gd name="connsiteX0" fmla="*/ 0 w 561314"/>
                <a:gd name="connsiteY0" fmla="*/ 162962 h 244444"/>
                <a:gd name="connsiteX1" fmla="*/ 153908 w 561314"/>
                <a:gd name="connsiteY1" fmla="*/ 244444 h 244444"/>
                <a:gd name="connsiteX2" fmla="*/ 289710 w 561314"/>
                <a:gd name="connsiteY2" fmla="*/ 244444 h 244444"/>
                <a:gd name="connsiteX3" fmla="*/ 344031 w 561314"/>
                <a:gd name="connsiteY3" fmla="*/ 208230 h 244444"/>
                <a:gd name="connsiteX4" fmla="*/ 416459 w 561314"/>
                <a:gd name="connsiteY4" fmla="*/ 190123 h 244444"/>
                <a:gd name="connsiteX5" fmla="*/ 488887 w 561314"/>
                <a:gd name="connsiteY5" fmla="*/ 153909 h 244444"/>
                <a:gd name="connsiteX6" fmla="*/ 479833 w 561314"/>
                <a:gd name="connsiteY6" fmla="*/ 90535 h 244444"/>
                <a:gd name="connsiteX7" fmla="*/ 479833 w 561314"/>
                <a:gd name="connsiteY7" fmla="*/ 90535 h 244444"/>
                <a:gd name="connsiteX8" fmla="*/ 561314 w 561314"/>
                <a:gd name="connsiteY8" fmla="*/ 36214 h 244444"/>
                <a:gd name="connsiteX9" fmla="*/ 561314 w 561314"/>
                <a:gd name="connsiteY9" fmla="*/ 0 h 244444"/>
                <a:gd name="connsiteX10" fmla="*/ 561314 w 561314"/>
                <a:gd name="connsiteY10" fmla="*/ 18107 h 24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314" h="244444">
                  <a:moveTo>
                    <a:pt x="0" y="162962"/>
                  </a:moveTo>
                  <a:lnTo>
                    <a:pt x="153908" y="244444"/>
                  </a:lnTo>
                  <a:lnTo>
                    <a:pt x="289710" y="244444"/>
                  </a:lnTo>
                  <a:lnTo>
                    <a:pt x="344031" y="208230"/>
                  </a:lnTo>
                  <a:lnTo>
                    <a:pt x="416459" y="190123"/>
                  </a:lnTo>
                  <a:lnTo>
                    <a:pt x="488887" y="153909"/>
                  </a:lnTo>
                  <a:lnTo>
                    <a:pt x="479833" y="90535"/>
                  </a:lnTo>
                  <a:lnTo>
                    <a:pt x="479833" y="90535"/>
                  </a:lnTo>
                  <a:lnTo>
                    <a:pt x="561314" y="36214"/>
                  </a:lnTo>
                  <a:lnTo>
                    <a:pt x="561314" y="0"/>
                  </a:lnTo>
                  <a:lnTo>
                    <a:pt x="561314" y="18107"/>
                  </a:lnTo>
                </a:path>
              </a:pathLst>
            </a:custGeom>
            <a:solidFill>
              <a:srgbClr val="FDC243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3040942" y="2327218"/>
              <a:ext cx="677357" cy="193872"/>
            </a:xfrm>
            <a:custGeom>
              <a:avLst/>
              <a:gdLst>
                <a:gd name="connsiteX0" fmla="*/ 0 w 823865"/>
                <a:gd name="connsiteY0" fmla="*/ 81481 h 226336"/>
                <a:gd name="connsiteX1" fmla="*/ 45267 w 823865"/>
                <a:gd name="connsiteY1" fmla="*/ 108641 h 226336"/>
                <a:gd name="connsiteX2" fmla="*/ 135802 w 823865"/>
                <a:gd name="connsiteY2" fmla="*/ 81481 h 226336"/>
                <a:gd name="connsiteX3" fmla="*/ 181069 w 823865"/>
                <a:gd name="connsiteY3" fmla="*/ 18107 h 226336"/>
                <a:gd name="connsiteX4" fmla="*/ 253497 w 823865"/>
                <a:gd name="connsiteY4" fmla="*/ 0 h 226336"/>
                <a:gd name="connsiteX5" fmla="*/ 289711 w 823865"/>
                <a:gd name="connsiteY5" fmla="*/ 27160 h 226336"/>
                <a:gd name="connsiteX6" fmla="*/ 253497 w 823865"/>
                <a:gd name="connsiteY6" fmla="*/ 90534 h 226336"/>
                <a:gd name="connsiteX7" fmla="*/ 253497 w 823865"/>
                <a:gd name="connsiteY7" fmla="*/ 144855 h 226336"/>
                <a:gd name="connsiteX8" fmla="*/ 289711 w 823865"/>
                <a:gd name="connsiteY8" fmla="*/ 190123 h 226336"/>
                <a:gd name="connsiteX9" fmla="*/ 380245 w 823865"/>
                <a:gd name="connsiteY9" fmla="*/ 226336 h 226336"/>
                <a:gd name="connsiteX10" fmla="*/ 497940 w 823865"/>
                <a:gd name="connsiteY10" fmla="*/ 172016 h 226336"/>
                <a:gd name="connsiteX11" fmla="*/ 579421 w 823865"/>
                <a:gd name="connsiteY11" fmla="*/ 172016 h 226336"/>
                <a:gd name="connsiteX12" fmla="*/ 697116 w 823865"/>
                <a:gd name="connsiteY12" fmla="*/ 108641 h 226336"/>
                <a:gd name="connsiteX13" fmla="*/ 823865 w 823865"/>
                <a:gd name="connsiteY13" fmla="*/ 108641 h 226336"/>
                <a:gd name="connsiteX14" fmla="*/ 823865 w 823865"/>
                <a:gd name="connsiteY14" fmla="*/ 135802 h 226336"/>
                <a:gd name="connsiteX15" fmla="*/ 823865 w 823865"/>
                <a:gd name="connsiteY15" fmla="*/ 135802 h 22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3865" h="226336">
                  <a:moveTo>
                    <a:pt x="0" y="81481"/>
                  </a:moveTo>
                  <a:lnTo>
                    <a:pt x="45267" y="108641"/>
                  </a:lnTo>
                  <a:lnTo>
                    <a:pt x="135802" y="81481"/>
                  </a:lnTo>
                  <a:lnTo>
                    <a:pt x="181069" y="18107"/>
                  </a:lnTo>
                  <a:lnTo>
                    <a:pt x="253497" y="0"/>
                  </a:lnTo>
                  <a:lnTo>
                    <a:pt x="289711" y="27160"/>
                  </a:lnTo>
                  <a:lnTo>
                    <a:pt x="253497" y="90534"/>
                  </a:lnTo>
                  <a:lnTo>
                    <a:pt x="253497" y="144855"/>
                  </a:lnTo>
                  <a:lnTo>
                    <a:pt x="289711" y="190123"/>
                  </a:lnTo>
                  <a:lnTo>
                    <a:pt x="380245" y="226336"/>
                  </a:lnTo>
                  <a:lnTo>
                    <a:pt x="497940" y="172016"/>
                  </a:lnTo>
                  <a:lnTo>
                    <a:pt x="579421" y="172016"/>
                  </a:lnTo>
                  <a:lnTo>
                    <a:pt x="697116" y="108641"/>
                  </a:lnTo>
                  <a:lnTo>
                    <a:pt x="823865" y="108641"/>
                  </a:lnTo>
                  <a:lnTo>
                    <a:pt x="823865" y="135802"/>
                  </a:lnTo>
                  <a:lnTo>
                    <a:pt x="823865" y="135802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2906958" y="2691699"/>
              <a:ext cx="989983" cy="628147"/>
            </a:xfrm>
            <a:custGeom>
              <a:avLst/>
              <a:gdLst>
                <a:gd name="connsiteX0" fmla="*/ 0 w 1204111"/>
                <a:gd name="connsiteY0" fmla="*/ 0 h 733330"/>
                <a:gd name="connsiteX1" fmla="*/ 63375 w 1204111"/>
                <a:gd name="connsiteY1" fmla="*/ 90534 h 733330"/>
                <a:gd name="connsiteX2" fmla="*/ 90535 w 1204111"/>
                <a:gd name="connsiteY2" fmla="*/ 135802 h 733330"/>
                <a:gd name="connsiteX3" fmla="*/ 208230 w 1204111"/>
                <a:gd name="connsiteY3" fmla="*/ 135802 h 733330"/>
                <a:gd name="connsiteX4" fmla="*/ 199176 w 1204111"/>
                <a:gd name="connsiteY4" fmla="*/ 262550 h 733330"/>
                <a:gd name="connsiteX5" fmla="*/ 334978 w 1204111"/>
                <a:gd name="connsiteY5" fmla="*/ 316871 h 733330"/>
                <a:gd name="connsiteX6" fmla="*/ 362139 w 1204111"/>
                <a:gd name="connsiteY6" fmla="*/ 344031 h 733330"/>
                <a:gd name="connsiteX7" fmla="*/ 488887 w 1204111"/>
                <a:gd name="connsiteY7" fmla="*/ 271604 h 733330"/>
                <a:gd name="connsiteX8" fmla="*/ 633743 w 1204111"/>
                <a:gd name="connsiteY8" fmla="*/ 253497 h 733330"/>
                <a:gd name="connsiteX9" fmla="*/ 787652 w 1204111"/>
                <a:gd name="connsiteY9" fmla="*/ 153909 h 733330"/>
                <a:gd name="connsiteX10" fmla="*/ 896293 w 1204111"/>
                <a:gd name="connsiteY10" fmla="*/ 226336 h 733330"/>
                <a:gd name="connsiteX11" fmla="*/ 1013988 w 1204111"/>
                <a:gd name="connsiteY11" fmla="*/ 244443 h 733330"/>
                <a:gd name="connsiteX12" fmla="*/ 1140737 w 1204111"/>
                <a:gd name="connsiteY12" fmla="*/ 244443 h 733330"/>
                <a:gd name="connsiteX13" fmla="*/ 1204111 w 1204111"/>
                <a:gd name="connsiteY13" fmla="*/ 344031 h 733330"/>
                <a:gd name="connsiteX14" fmla="*/ 1032095 w 1204111"/>
                <a:gd name="connsiteY14" fmla="*/ 425512 h 733330"/>
                <a:gd name="connsiteX15" fmla="*/ 896293 w 1204111"/>
                <a:gd name="connsiteY15" fmla="*/ 543208 h 733330"/>
                <a:gd name="connsiteX16" fmla="*/ 751438 w 1204111"/>
                <a:gd name="connsiteY16" fmla="*/ 642796 h 733330"/>
                <a:gd name="connsiteX17" fmla="*/ 742384 w 1204111"/>
                <a:gd name="connsiteY17" fmla="*/ 724277 h 733330"/>
                <a:gd name="connsiteX18" fmla="*/ 742384 w 1204111"/>
                <a:gd name="connsiteY18" fmla="*/ 733330 h 73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04111" h="733330">
                  <a:moveTo>
                    <a:pt x="0" y="0"/>
                  </a:moveTo>
                  <a:lnTo>
                    <a:pt x="63375" y="90534"/>
                  </a:lnTo>
                  <a:lnTo>
                    <a:pt x="90535" y="135802"/>
                  </a:lnTo>
                  <a:lnTo>
                    <a:pt x="208230" y="135802"/>
                  </a:lnTo>
                  <a:lnTo>
                    <a:pt x="199176" y="262550"/>
                  </a:lnTo>
                  <a:lnTo>
                    <a:pt x="334978" y="316871"/>
                  </a:lnTo>
                  <a:lnTo>
                    <a:pt x="362139" y="344031"/>
                  </a:lnTo>
                  <a:lnTo>
                    <a:pt x="488887" y="271604"/>
                  </a:lnTo>
                  <a:lnTo>
                    <a:pt x="633743" y="253497"/>
                  </a:lnTo>
                  <a:lnTo>
                    <a:pt x="787652" y="153909"/>
                  </a:lnTo>
                  <a:lnTo>
                    <a:pt x="896293" y="226336"/>
                  </a:lnTo>
                  <a:lnTo>
                    <a:pt x="1013988" y="244443"/>
                  </a:lnTo>
                  <a:lnTo>
                    <a:pt x="1140737" y="244443"/>
                  </a:lnTo>
                  <a:lnTo>
                    <a:pt x="1204111" y="344031"/>
                  </a:lnTo>
                  <a:lnTo>
                    <a:pt x="1032095" y="425512"/>
                  </a:lnTo>
                  <a:lnTo>
                    <a:pt x="896293" y="543208"/>
                  </a:lnTo>
                  <a:lnTo>
                    <a:pt x="751438" y="642796"/>
                  </a:lnTo>
                  <a:lnTo>
                    <a:pt x="742384" y="724277"/>
                  </a:lnTo>
                  <a:lnTo>
                    <a:pt x="742384" y="733330"/>
                  </a:lnTo>
                </a:path>
              </a:pathLst>
            </a:custGeom>
            <a:solidFill>
              <a:srgbClr val="FDC243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2728315" y="3203522"/>
              <a:ext cx="1384488" cy="1008139"/>
            </a:xfrm>
            <a:custGeom>
              <a:avLst/>
              <a:gdLst>
                <a:gd name="connsiteX0" fmla="*/ 0 w 1683945"/>
                <a:gd name="connsiteY0" fmla="*/ 0 h 1176951"/>
                <a:gd name="connsiteX1" fmla="*/ 90535 w 1683945"/>
                <a:gd name="connsiteY1" fmla="*/ 108642 h 1176951"/>
                <a:gd name="connsiteX2" fmla="*/ 217283 w 1683945"/>
                <a:gd name="connsiteY2" fmla="*/ 172016 h 1176951"/>
                <a:gd name="connsiteX3" fmla="*/ 389299 w 1683945"/>
                <a:gd name="connsiteY3" fmla="*/ 126749 h 1176951"/>
                <a:gd name="connsiteX4" fmla="*/ 425513 w 1683945"/>
                <a:gd name="connsiteY4" fmla="*/ 190123 h 1176951"/>
                <a:gd name="connsiteX5" fmla="*/ 588475 w 1683945"/>
                <a:gd name="connsiteY5" fmla="*/ 235390 h 1176951"/>
                <a:gd name="connsiteX6" fmla="*/ 588475 w 1683945"/>
                <a:gd name="connsiteY6" fmla="*/ 316872 h 1176951"/>
                <a:gd name="connsiteX7" fmla="*/ 733331 w 1683945"/>
                <a:gd name="connsiteY7" fmla="*/ 389299 h 1176951"/>
                <a:gd name="connsiteX8" fmla="*/ 814812 w 1683945"/>
                <a:gd name="connsiteY8" fmla="*/ 389299 h 1176951"/>
                <a:gd name="connsiteX9" fmla="*/ 841972 w 1683945"/>
                <a:gd name="connsiteY9" fmla="*/ 543208 h 1176951"/>
                <a:gd name="connsiteX10" fmla="*/ 914400 w 1683945"/>
                <a:gd name="connsiteY10" fmla="*/ 697117 h 1176951"/>
                <a:gd name="connsiteX11" fmla="*/ 1140737 w 1683945"/>
                <a:gd name="connsiteY11" fmla="*/ 679010 h 1176951"/>
                <a:gd name="connsiteX12" fmla="*/ 1186004 w 1683945"/>
                <a:gd name="connsiteY12" fmla="*/ 751438 h 1176951"/>
                <a:gd name="connsiteX13" fmla="*/ 1249378 w 1683945"/>
                <a:gd name="connsiteY13" fmla="*/ 905347 h 1176951"/>
                <a:gd name="connsiteX14" fmla="*/ 1448555 w 1683945"/>
                <a:gd name="connsiteY14" fmla="*/ 1140737 h 1176951"/>
                <a:gd name="connsiteX15" fmla="*/ 1439501 w 1683945"/>
                <a:gd name="connsiteY15" fmla="*/ 1176951 h 1176951"/>
                <a:gd name="connsiteX16" fmla="*/ 1593410 w 1683945"/>
                <a:gd name="connsiteY16" fmla="*/ 1149790 h 1176951"/>
                <a:gd name="connsiteX17" fmla="*/ 1683945 w 1683945"/>
                <a:gd name="connsiteY17" fmla="*/ 995882 h 1176951"/>
                <a:gd name="connsiteX18" fmla="*/ 1683945 w 1683945"/>
                <a:gd name="connsiteY18" fmla="*/ 905347 h 1176951"/>
                <a:gd name="connsiteX19" fmla="*/ 1683945 w 1683945"/>
                <a:gd name="connsiteY19" fmla="*/ 932507 h 117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3945" h="1176951">
                  <a:moveTo>
                    <a:pt x="0" y="0"/>
                  </a:moveTo>
                  <a:lnTo>
                    <a:pt x="90535" y="108642"/>
                  </a:lnTo>
                  <a:lnTo>
                    <a:pt x="217283" y="172016"/>
                  </a:lnTo>
                  <a:lnTo>
                    <a:pt x="389299" y="126749"/>
                  </a:lnTo>
                  <a:lnTo>
                    <a:pt x="425513" y="190123"/>
                  </a:lnTo>
                  <a:lnTo>
                    <a:pt x="588475" y="235390"/>
                  </a:lnTo>
                  <a:lnTo>
                    <a:pt x="588475" y="316872"/>
                  </a:lnTo>
                  <a:lnTo>
                    <a:pt x="733331" y="389299"/>
                  </a:lnTo>
                  <a:lnTo>
                    <a:pt x="814812" y="389299"/>
                  </a:lnTo>
                  <a:lnTo>
                    <a:pt x="841972" y="543208"/>
                  </a:lnTo>
                  <a:lnTo>
                    <a:pt x="914400" y="697117"/>
                  </a:lnTo>
                  <a:lnTo>
                    <a:pt x="1140737" y="679010"/>
                  </a:lnTo>
                  <a:lnTo>
                    <a:pt x="1186004" y="751438"/>
                  </a:lnTo>
                  <a:lnTo>
                    <a:pt x="1249378" y="905347"/>
                  </a:lnTo>
                  <a:lnTo>
                    <a:pt x="1448555" y="1140737"/>
                  </a:lnTo>
                  <a:lnTo>
                    <a:pt x="1439501" y="1176951"/>
                  </a:lnTo>
                  <a:lnTo>
                    <a:pt x="1593410" y="1149790"/>
                  </a:lnTo>
                  <a:lnTo>
                    <a:pt x="1683945" y="995882"/>
                  </a:lnTo>
                  <a:lnTo>
                    <a:pt x="1683945" y="905347"/>
                  </a:lnTo>
                  <a:lnTo>
                    <a:pt x="1683945" y="932507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4470090" y="3234542"/>
              <a:ext cx="349844" cy="465295"/>
            </a:xfrm>
            <a:custGeom>
              <a:avLst/>
              <a:gdLst>
                <a:gd name="connsiteX0" fmla="*/ 153909 w 425513"/>
                <a:gd name="connsiteY0" fmla="*/ 135802 h 543208"/>
                <a:gd name="connsiteX1" fmla="*/ 172016 w 425513"/>
                <a:gd name="connsiteY1" fmla="*/ 72428 h 543208"/>
                <a:gd name="connsiteX2" fmla="*/ 135802 w 425513"/>
                <a:gd name="connsiteY2" fmla="*/ 45268 h 543208"/>
                <a:gd name="connsiteX3" fmla="*/ 63374 w 425513"/>
                <a:gd name="connsiteY3" fmla="*/ 90535 h 543208"/>
                <a:gd name="connsiteX4" fmla="*/ 90535 w 425513"/>
                <a:gd name="connsiteY4" fmla="*/ 162963 h 543208"/>
                <a:gd name="connsiteX5" fmla="*/ 90535 w 425513"/>
                <a:gd name="connsiteY5" fmla="*/ 162963 h 543208"/>
                <a:gd name="connsiteX6" fmla="*/ 54321 w 425513"/>
                <a:gd name="connsiteY6" fmla="*/ 217283 h 543208"/>
                <a:gd name="connsiteX7" fmla="*/ 0 w 425513"/>
                <a:gd name="connsiteY7" fmla="*/ 226337 h 543208"/>
                <a:gd name="connsiteX8" fmla="*/ 0 w 425513"/>
                <a:gd name="connsiteY8" fmla="*/ 226337 h 543208"/>
                <a:gd name="connsiteX9" fmla="*/ 27160 w 425513"/>
                <a:gd name="connsiteY9" fmla="*/ 353085 h 543208"/>
                <a:gd name="connsiteX10" fmla="*/ 18107 w 425513"/>
                <a:gd name="connsiteY10" fmla="*/ 461727 h 543208"/>
                <a:gd name="connsiteX11" fmla="*/ 54321 w 425513"/>
                <a:gd name="connsiteY11" fmla="*/ 543208 h 543208"/>
                <a:gd name="connsiteX12" fmla="*/ 135802 w 425513"/>
                <a:gd name="connsiteY12" fmla="*/ 488887 h 543208"/>
                <a:gd name="connsiteX13" fmla="*/ 172016 w 425513"/>
                <a:gd name="connsiteY13" fmla="*/ 407406 h 543208"/>
                <a:gd name="connsiteX14" fmla="*/ 108642 w 425513"/>
                <a:gd name="connsiteY14" fmla="*/ 344032 h 543208"/>
                <a:gd name="connsiteX15" fmla="*/ 153909 w 425513"/>
                <a:gd name="connsiteY15" fmla="*/ 298765 h 543208"/>
                <a:gd name="connsiteX16" fmla="*/ 217283 w 425513"/>
                <a:gd name="connsiteY16" fmla="*/ 289711 h 543208"/>
                <a:gd name="connsiteX17" fmla="*/ 244444 w 425513"/>
                <a:gd name="connsiteY17" fmla="*/ 217283 h 543208"/>
                <a:gd name="connsiteX18" fmla="*/ 344032 w 425513"/>
                <a:gd name="connsiteY18" fmla="*/ 190123 h 543208"/>
                <a:gd name="connsiteX19" fmla="*/ 398352 w 425513"/>
                <a:gd name="connsiteY19" fmla="*/ 172016 h 543208"/>
                <a:gd name="connsiteX20" fmla="*/ 371192 w 425513"/>
                <a:gd name="connsiteY20" fmla="*/ 135802 h 543208"/>
                <a:gd name="connsiteX21" fmla="*/ 371192 w 425513"/>
                <a:gd name="connsiteY21" fmla="*/ 72428 h 543208"/>
                <a:gd name="connsiteX22" fmla="*/ 425513 w 425513"/>
                <a:gd name="connsiteY22" fmla="*/ 0 h 543208"/>
                <a:gd name="connsiteX23" fmla="*/ 353085 w 425513"/>
                <a:gd name="connsiteY23" fmla="*/ 0 h 543208"/>
                <a:gd name="connsiteX24" fmla="*/ 298764 w 425513"/>
                <a:gd name="connsiteY24" fmla="*/ 72428 h 543208"/>
                <a:gd name="connsiteX25" fmla="*/ 325925 w 425513"/>
                <a:gd name="connsiteY25" fmla="*/ 108642 h 543208"/>
                <a:gd name="connsiteX26" fmla="*/ 325925 w 425513"/>
                <a:gd name="connsiteY26" fmla="*/ 108642 h 543208"/>
                <a:gd name="connsiteX27" fmla="*/ 153909 w 425513"/>
                <a:gd name="connsiteY27" fmla="*/ 135802 h 54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25513" h="543208">
                  <a:moveTo>
                    <a:pt x="153909" y="135802"/>
                  </a:moveTo>
                  <a:lnTo>
                    <a:pt x="172016" y="72428"/>
                  </a:lnTo>
                  <a:lnTo>
                    <a:pt x="135802" y="45268"/>
                  </a:lnTo>
                  <a:lnTo>
                    <a:pt x="63374" y="90535"/>
                  </a:lnTo>
                  <a:lnTo>
                    <a:pt x="90535" y="162963"/>
                  </a:lnTo>
                  <a:lnTo>
                    <a:pt x="90535" y="162963"/>
                  </a:lnTo>
                  <a:lnTo>
                    <a:pt x="54321" y="217283"/>
                  </a:lnTo>
                  <a:lnTo>
                    <a:pt x="0" y="226337"/>
                  </a:lnTo>
                  <a:lnTo>
                    <a:pt x="0" y="226337"/>
                  </a:lnTo>
                  <a:lnTo>
                    <a:pt x="27160" y="353085"/>
                  </a:lnTo>
                  <a:lnTo>
                    <a:pt x="18107" y="461727"/>
                  </a:lnTo>
                  <a:lnTo>
                    <a:pt x="54321" y="543208"/>
                  </a:lnTo>
                  <a:lnTo>
                    <a:pt x="135802" y="488887"/>
                  </a:lnTo>
                  <a:lnTo>
                    <a:pt x="172016" y="407406"/>
                  </a:lnTo>
                  <a:lnTo>
                    <a:pt x="108642" y="344032"/>
                  </a:lnTo>
                  <a:lnTo>
                    <a:pt x="153909" y="298765"/>
                  </a:lnTo>
                  <a:lnTo>
                    <a:pt x="217283" y="289711"/>
                  </a:lnTo>
                  <a:lnTo>
                    <a:pt x="244444" y="217283"/>
                  </a:lnTo>
                  <a:lnTo>
                    <a:pt x="344032" y="190123"/>
                  </a:lnTo>
                  <a:lnTo>
                    <a:pt x="398352" y="172016"/>
                  </a:lnTo>
                  <a:lnTo>
                    <a:pt x="371192" y="135802"/>
                  </a:lnTo>
                  <a:lnTo>
                    <a:pt x="371192" y="72428"/>
                  </a:lnTo>
                  <a:lnTo>
                    <a:pt x="425513" y="0"/>
                  </a:lnTo>
                  <a:lnTo>
                    <a:pt x="353085" y="0"/>
                  </a:lnTo>
                  <a:lnTo>
                    <a:pt x="298764" y="72428"/>
                  </a:lnTo>
                  <a:lnTo>
                    <a:pt x="325925" y="108642"/>
                  </a:lnTo>
                  <a:lnTo>
                    <a:pt x="325925" y="108642"/>
                  </a:lnTo>
                  <a:lnTo>
                    <a:pt x="153909" y="13580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673915" y="5506731"/>
              <a:ext cx="424278" cy="387745"/>
            </a:xfrm>
            <a:custGeom>
              <a:avLst/>
              <a:gdLst>
                <a:gd name="connsiteX0" fmla="*/ 470780 w 516047"/>
                <a:gd name="connsiteY0" fmla="*/ 153908 h 452673"/>
                <a:gd name="connsiteX1" fmla="*/ 389299 w 516047"/>
                <a:gd name="connsiteY1" fmla="*/ 208229 h 452673"/>
                <a:gd name="connsiteX2" fmla="*/ 316871 w 516047"/>
                <a:gd name="connsiteY2" fmla="*/ 235390 h 452673"/>
                <a:gd name="connsiteX3" fmla="*/ 316871 w 516047"/>
                <a:gd name="connsiteY3" fmla="*/ 235390 h 452673"/>
                <a:gd name="connsiteX4" fmla="*/ 298764 w 516047"/>
                <a:gd name="connsiteY4" fmla="*/ 172015 h 452673"/>
                <a:gd name="connsiteX5" fmla="*/ 298764 w 516047"/>
                <a:gd name="connsiteY5" fmla="*/ 135802 h 452673"/>
                <a:gd name="connsiteX6" fmla="*/ 190122 w 516047"/>
                <a:gd name="connsiteY6" fmla="*/ 172015 h 452673"/>
                <a:gd name="connsiteX7" fmla="*/ 162962 w 516047"/>
                <a:gd name="connsiteY7" fmla="*/ 208229 h 452673"/>
                <a:gd name="connsiteX8" fmla="*/ 108641 w 516047"/>
                <a:gd name="connsiteY8" fmla="*/ 135802 h 452673"/>
                <a:gd name="connsiteX9" fmla="*/ 190122 w 516047"/>
                <a:gd name="connsiteY9" fmla="*/ 99588 h 452673"/>
                <a:gd name="connsiteX10" fmla="*/ 226336 w 516047"/>
                <a:gd name="connsiteY10" fmla="*/ 0 h 452673"/>
                <a:gd name="connsiteX11" fmla="*/ 108641 w 516047"/>
                <a:gd name="connsiteY11" fmla="*/ 0 h 452673"/>
                <a:gd name="connsiteX12" fmla="*/ 9053 w 516047"/>
                <a:gd name="connsiteY12" fmla="*/ 45267 h 452673"/>
                <a:gd name="connsiteX13" fmla="*/ 0 w 516047"/>
                <a:gd name="connsiteY13" fmla="*/ 153908 h 452673"/>
                <a:gd name="connsiteX14" fmla="*/ 54320 w 516047"/>
                <a:gd name="connsiteY14" fmla="*/ 271604 h 452673"/>
                <a:gd name="connsiteX15" fmla="*/ 199176 w 516047"/>
                <a:gd name="connsiteY15" fmla="*/ 353085 h 452673"/>
                <a:gd name="connsiteX16" fmla="*/ 226336 w 516047"/>
                <a:gd name="connsiteY16" fmla="*/ 443619 h 452673"/>
                <a:gd name="connsiteX17" fmla="*/ 334978 w 516047"/>
                <a:gd name="connsiteY17" fmla="*/ 452673 h 452673"/>
                <a:gd name="connsiteX18" fmla="*/ 398352 w 516047"/>
                <a:gd name="connsiteY18" fmla="*/ 407405 h 452673"/>
                <a:gd name="connsiteX19" fmla="*/ 398352 w 516047"/>
                <a:gd name="connsiteY19" fmla="*/ 407405 h 452673"/>
                <a:gd name="connsiteX20" fmla="*/ 516047 w 516047"/>
                <a:gd name="connsiteY20" fmla="*/ 371192 h 452673"/>
                <a:gd name="connsiteX21" fmla="*/ 516047 w 516047"/>
                <a:gd name="connsiteY21" fmla="*/ 307817 h 452673"/>
                <a:gd name="connsiteX22" fmla="*/ 470780 w 516047"/>
                <a:gd name="connsiteY22" fmla="*/ 244443 h 452673"/>
                <a:gd name="connsiteX23" fmla="*/ 470780 w 516047"/>
                <a:gd name="connsiteY23" fmla="*/ 153908 h 45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047" h="452673">
                  <a:moveTo>
                    <a:pt x="470780" y="153908"/>
                  </a:moveTo>
                  <a:lnTo>
                    <a:pt x="389299" y="208229"/>
                  </a:lnTo>
                  <a:lnTo>
                    <a:pt x="316871" y="235390"/>
                  </a:lnTo>
                  <a:lnTo>
                    <a:pt x="316871" y="235390"/>
                  </a:lnTo>
                  <a:lnTo>
                    <a:pt x="298764" y="172015"/>
                  </a:lnTo>
                  <a:lnTo>
                    <a:pt x="298764" y="135802"/>
                  </a:lnTo>
                  <a:lnTo>
                    <a:pt x="190122" y="172015"/>
                  </a:lnTo>
                  <a:lnTo>
                    <a:pt x="162962" y="208229"/>
                  </a:lnTo>
                  <a:lnTo>
                    <a:pt x="108641" y="135802"/>
                  </a:lnTo>
                  <a:lnTo>
                    <a:pt x="190122" y="99588"/>
                  </a:lnTo>
                  <a:lnTo>
                    <a:pt x="226336" y="0"/>
                  </a:lnTo>
                  <a:lnTo>
                    <a:pt x="108641" y="0"/>
                  </a:lnTo>
                  <a:lnTo>
                    <a:pt x="9053" y="45267"/>
                  </a:lnTo>
                  <a:lnTo>
                    <a:pt x="0" y="153908"/>
                  </a:lnTo>
                  <a:lnTo>
                    <a:pt x="54320" y="271604"/>
                  </a:lnTo>
                  <a:lnTo>
                    <a:pt x="199176" y="353085"/>
                  </a:lnTo>
                  <a:lnTo>
                    <a:pt x="226336" y="443619"/>
                  </a:lnTo>
                  <a:lnTo>
                    <a:pt x="334978" y="452673"/>
                  </a:lnTo>
                  <a:lnTo>
                    <a:pt x="398352" y="407405"/>
                  </a:lnTo>
                  <a:lnTo>
                    <a:pt x="398352" y="407405"/>
                  </a:lnTo>
                  <a:lnTo>
                    <a:pt x="516047" y="371192"/>
                  </a:lnTo>
                  <a:lnTo>
                    <a:pt x="516047" y="307817"/>
                  </a:lnTo>
                  <a:lnTo>
                    <a:pt x="470780" y="244443"/>
                  </a:lnTo>
                  <a:lnTo>
                    <a:pt x="470780" y="15390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3844837" y="1590501"/>
              <a:ext cx="722018" cy="1690570"/>
            </a:xfrm>
            <a:custGeom>
              <a:avLst/>
              <a:gdLst>
                <a:gd name="connsiteX0" fmla="*/ 878186 w 878186"/>
                <a:gd name="connsiteY0" fmla="*/ 1973655 h 1973655"/>
                <a:gd name="connsiteX1" fmla="*/ 751438 w 878186"/>
                <a:gd name="connsiteY1" fmla="*/ 1973655 h 1973655"/>
                <a:gd name="connsiteX2" fmla="*/ 733331 w 878186"/>
                <a:gd name="connsiteY2" fmla="*/ 1973655 h 1973655"/>
                <a:gd name="connsiteX3" fmla="*/ 742384 w 878186"/>
                <a:gd name="connsiteY3" fmla="*/ 1892174 h 1973655"/>
                <a:gd name="connsiteX4" fmla="*/ 651849 w 878186"/>
                <a:gd name="connsiteY4" fmla="*/ 1837853 h 1973655"/>
                <a:gd name="connsiteX5" fmla="*/ 615636 w 878186"/>
                <a:gd name="connsiteY5" fmla="*/ 1774479 h 1973655"/>
                <a:gd name="connsiteX6" fmla="*/ 606582 w 878186"/>
                <a:gd name="connsiteY6" fmla="*/ 1692998 h 1973655"/>
                <a:gd name="connsiteX7" fmla="*/ 615636 w 878186"/>
                <a:gd name="connsiteY7" fmla="*/ 1593409 h 1973655"/>
                <a:gd name="connsiteX8" fmla="*/ 597529 w 878186"/>
                <a:gd name="connsiteY8" fmla="*/ 1502875 h 1973655"/>
                <a:gd name="connsiteX9" fmla="*/ 534154 w 878186"/>
                <a:gd name="connsiteY9" fmla="*/ 1475714 h 1973655"/>
                <a:gd name="connsiteX10" fmla="*/ 543208 w 878186"/>
                <a:gd name="connsiteY10" fmla="*/ 1348966 h 1973655"/>
                <a:gd name="connsiteX11" fmla="*/ 479834 w 878186"/>
                <a:gd name="connsiteY11" fmla="*/ 1321805 h 1973655"/>
                <a:gd name="connsiteX12" fmla="*/ 443620 w 878186"/>
                <a:gd name="connsiteY12" fmla="*/ 1339912 h 1973655"/>
                <a:gd name="connsiteX13" fmla="*/ 416459 w 878186"/>
                <a:gd name="connsiteY13" fmla="*/ 1312752 h 1973655"/>
                <a:gd name="connsiteX14" fmla="*/ 425513 w 878186"/>
                <a:gd name="connsiteY14" fmla="*/ 1222217 h 1973655"/>
                <a:gd name="connsiteX15" fmla="*/ 407406 w 878186"/>
                <a:gd name="connsiteY15" fmla="*/ 1122629 h 1973655"/>
                <a:gd name="connsiteX16" fmla="*/ 271604 w 878186"/>
                <a:gd name="connsiteY16" fmla="*/ 1086415 h 1973655"/>
                <a:gd name="connsiteX17" fmla="*/ 153909 w 878186"/>
                <a:gd name="connsiteY17" fmla="*/ 1077362 h 1973655"/>
                <a:gd name="connsiteX18" fmla="*/ 0 w 878186"/>
                <a:gd name="connsiteY18" fmla="*/ 1023041 h 1973655"/>
                <a:gd name="connsiteX19" fmla="*/ 0 w 878186"/>
                <a:gd name="connsiteY19" fmla="*/ 968720 h 1973655"/>
                <a:gd name="connsiteX20" fmla="*/ 81481 w 878186"/>
                <a:gd name="connsiteY20" fmla="*/ 959667 h 1973655"/>
                <a:gd name="connsiteX21" fmla="*/ 135802 w 878186"/>
                <a:gd name="connsiteY21" fmla="*/ 887239 h 1973655"/>
                <a:gd name="connsiteX22" fmla="*/ 190123 w 878186"/>
                <a:gd name="connsiteY22" fmla="*/ 823865 h 1973655"/>
                <a:gd name="connsiteX23" fmla="*/ 190123 w 878186"/>
                <a:gd name="connsiteY23" fmla="*/ 778598 h 1973655"/>
                <a:gd name="connsiteX24" fmla="*/ 307818 w 878186"/>
                <a:gd name="connsiteY24" fmla="*/ 679009 h 1973655"/>
                <a:gd name="connsiteX25" fmla="*/ 298764 w 878186"/>
                <a:gd name="connsiteY25" fmla="*/ 470780 h 1973655"/>
                <a:gd name="connsiteX26" fmla="*/ 244443 w 878186"/>
                <a:gd name="connsiteY26" fmla="*/ 253497 h 1973655"/>
                <a:gd name="connsiteX27" fmla="*/ 497940 w 878186"/>
                <a:gd name="connsiteY27" fmla="*/ 126748 h 1973655"/>
                <a:gd name="connsiteX28" fmla="*/ 425513 w 878186"/>
                <a:gd name="connsiteY28" fmla="*/ 0 h 197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78186" h="1973655">
                  <a:moveTo>
                    <a:pt x="878186" y="1973655"/>
                  </a:moveTo>
                  <a:lnTo>
                    <a:pt x="751438" y="1973655"/>
                  </a:lnTo>
                  <a:lnTo>
                    <a:pt x="733331" y="1973655"/>
                  </a:lnTo>
                  <a:lnTo>
                    <a:pt x="742384" y="1892174"/>
                  </a:lnTo>
                  <a:lnTo>
                    <a:pt x="651849" y="1837853"/>
                  </a:lnTo>
                  <a:lnTo>
                    <a:pt x="615636" y="1774479"/>
                  </a:lnTo>
                  <a:lnTo>
                    <a:pt x="606582" y="1692998"/>
                  </a:lnTo>
                  <a:lnTo>
                    <a:pt x="615636" y="1593409"/>
                  </a:lnTo>
                  <a:lnTo>
                    <a:pt x="597529" y="1502875"/>
                  </a:lnTo>
                  <a:lnTo>
                    <a:pt x="534154" y="1475714"/>
                  </a:lnTo>
                  <a:lnTo>
                    <a:pt x="543208" y="1348966"/>
                  </a:lnTo>
                  <a:lnTo>
                    <a:pt x="479834" y="1321805"/>
                  </a:lnTo>
                  <a:lnTo>
                    <a:pt x="443620" y="1339912"/>
                  </a:lnTo>
                  <a:lnTo>
                    <a:pt x="416459" y="1312752"/>
                  </a:lnTo>
                  <a:lnTo>
                    <a:pt x="425513" y="1222217"/>
                  </a:lnTo>
                  <a:lnTo>
                    <a:pt x="407406" y="1122629"/>
                  </a:lnTo>
                  <a:lnTo>
                    <a:pt x="271604" y="1086415"/>
                  </a:lnTo>
                  <a:lnTo>
                    <a:pt x="153909" y="1077362"/>
                  </a:lnTo>
                  <a:lnTo>
                    <a:pt x="0" y="1023041"/>
                  </a:lnTo>
                  <a:lnTo>
                    <a:pt x="0" y="968720"/>
                  </a:lnTo>
                  <a:lnTo>
                    <a:pt x="81481" y="959667"/>
                  </a:lnTo>
                  <a:lnTo>
                    <a:pt x="135802" y="887239"/>
                  </a:lnTo>
                  <a:lnTo>
                    <a:pt x="190123" y="823865"/>
                  </a:lnTo>
                  <a:lnTo>
                    <a:pt x="190123" y="778598"/>
                  </a:lnTo>
                  <a:lnTo>
                    <a:pt x="307818" y="679009"/>
                  </a:lnTo>
                  <a:lnTo>
                    <a:pt x="298764" y="470780"/>
                  </a:lnTo>
                  <a:lnTo>
                    <a:pt x="244443" y="253497"/>
                  </a:lnTo>
                  <a:lnTo>
                    <a:pt x="497940" y="126748"/>
                  </a:lnTo>
                  <a:lnTo>
                    <a:pt x="425513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3911829" y="3125973"/>
              <a:ext cx="588035" cy="302442"/>
            </a:xfrm>
            <a:custGeom>
              <a:avLst/>
              <a:gdLst>
                <a:gd name="connsiteX0" fmla="*/ 715224 w 715224"/>
                <a:gd name="connsiteY0" fmla="*/ 353085 h 353085"/>
                <a:gd name="connsiteX1" fmla="*/ 633743 w 715224"/>
                <a:gd name="connsiteY1" fmla="*/ 325924 h 353085"/>
                <a:gd name="connsiteX2" fmla="*/ 597529 w 715224"/>
                <a:gd name="connsiteY2" fmla="*/ 235390 h 353085"/>
                <a:gd name="connsiteX3" fmla="*/ 570368 w 715224"/>
                <a:gd name="connsiteY3" fmla="*/ 181069 h 353085"/>
                <a:gd name="connsiteX4" fmla="*/ 570368 w 715224"/>
                <a:gd name="connsiteY4" fmla="*/ 181069 h 353085"/>
                <a:gd name="connsiteX5" fmla="*/ 488887 w 715224"/>
                <a:gd name="connsiteY5" fmla="*/ 190122 h 353085"/>
                <a:gd name="connsiteX6" fmla="*/ 353085 w 715224"/>
                <a:gd name="connsiteY6" fmla="*/ 190122 h 353085"/>
                <a:gd name="connsiteX7" fmla="*/ 325925 w 715224"/>
                <a:gd name="connsiteY7" fmla="*/ 117695 h 353085"/>
                <a:gd name="connsiteX8" fmla="*/ 316871 w 715224"/>
                <a:gd name="connsiteY8" fmla="*/ 72427 h 353085"/>
                <a:gd name="connsiteX9" fmla="*/ 181069 w 715224"/>
                <a:gd name="connsiteY9" fmla="*/ 36214 h 353085"/>
                <a:gd name="connsiteX10" fmla="*/ 108642 w 715224"/>
                <a:gd name="connsiteY10" fmla="*/ 63374 h 353085"/>
                <a:gd name="connsiteX11" fmla="*/ 18107 w 715224"/>
                <a:gd name="connsiteY11" fmla="*/ 45267 h 353085"/>
                <a:gd name="connsiteX12" fmla="*/ 0 w 715224"/>
                <a:gd name="connsiteY12" fmla="*/ 9053 h 353085"/>
                <a:gd name="connsiteX13" fmla="*/ 18107 w 715224"/>
                <a:gd name="connsiteY13" fmla="*/ 0 h 35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5224" h="353085">
                  <a:moveTo>
                    <a:pt x="715224" y="353085"/>
                  </a:moveTo>
                  <a:lnTo>
                    <a:pt x="633743" y="325924"/>
                  </a:lnTo>
                  <a:lnTo>
                    <a:pt x="597529" y="235390"/>
                  </a:lnTo>
                  <a:lnTo>
                    <a:pt x="570368" y="181069"/>
                  </a:lnTo>
                  <a:lnTo>
                    <a:pt x="570368" y="181069"/>
                  </a:lnTo>
                  <a:lnTo>
                    <a:pt x="488887" y="190122"/>
                  </a:lnTo>
                  <a:lnTo>
                    <a:pt x="353085" y="190122"/>
                  </a:lnTo>
                  <a:lnTo>
                    <a:pt x="325925" y="117695"/>
                  </a:lnTo>
                  <a:lnTo>
                    <a:pt x="316871" y="72427"/>
                  </a:lnTo>
                  <a:lnTo>
                    <a:pt x="181069" y="36214"/>
                  </a:lnTo>
                  <a:lnTo>
                    <a:pt x="108642" y="63374"/>
                  </a:lnTo>
                  <a:lnTo>
                    <a:pt x="18107" y="45267"/>
                  </a:lnTo>
                  <a:lnTo>
                    <a:pt x="0" y="9053"/>
                  </a:lnTo>
                  <a:lnTo>
                    <a:pt x="18107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4016038" y="2257424"/>
              <a:ext cx="833670" cy="604883"/>
            </a:xfrm>
            <a:custGeom>
              <a:avLst/>
              <a:gdLst>
                <a:gd name="connsiteX0" fmla="*/ 1013988 w 1013988"/>
                <a:gd name="connsiteY0" fmla="*/ 706170 h 706170"/>
                <a:gd name="connsiteX1" fmla="*/ 887239 w 1013988"/>
                <a:gd name="connsiteY1" fmla="*/ 579421 h 706170"/>
                <a:gd name="connsiteX2" fmla="*/ 869132 w 1013988"/>
                <a:gd name="connsiteY2" fmla="*/ 488887 h 706170"/>
                <a:gd name="connsiteX3" fmla="*/ 688063 w 1013988"/>
                <a:gd name="connsiteY3" fmla="*/ 398352 h 706170"/>
                <a:gd name="connsiteX4" fmla="*/ 561314 w 1013988"/>
                <a:gd name="connsiteY4" fmla="*/ 362138 h 706170"/>
                <a:gd name="connsiteX5" fmla="*/ 452673 w 1013988"/>
                <a:gd name="connsiteY5" fmla="*/ 470780 h 706170"/>
                <a:gd name="connsiteX6" fmla="*/ 362138 w 1013988"/>
                <a:gd name="connsiteY6" fmla="*/ 425512 h 706170"/>
                <a:gd name="connsiteX7" fmla="*/ 353085 w 1013988"/>
                <a:gd name="connsiteY7" fmla="*/ 362138 h 706170"/>
                <a:gd name="connsiteX8" fmla="*/ 353085 w 1013988"/>
                <a:gd name="connsiteY8" fmla="*/ 289710 h 706170"/>
                <a:gd name="connsiteX9" fmla="*/ 199176 w 1013988"/>
                <a:gd name="connsiteY9" fmla="*/ 262550 h 706170"/>
                <a:gd name="connsiteX10" fmla="*/ 135802 w 1013988"/>
                <a:gd name="connsiteY10" fmla="*/ 181069 h 706170"/>
                <a:gd name="connsiteX11" fmla="*/ 99588 w 1013988"/>
                <a:gd name="connsiteY11" fmla="*/ 135802 h 706170"/>
                <a:gd name="connsiteX12" fmla="*/ 45267 w 1013988"/>
                <a:gd name="connsiteY12" fmla="*/ 81481 h 706170"/>
                <a:gd name="connsiteX13" fmla="*/ 27160 w 1013988"/>
                <a:gd name="connsiteY13" fmla="*/ 27160 h 706170"/>
                <a:gd name="connsiteX14" fmla="*/ 0 w 1013988"/>
                <a:gd name="connsiteY14" fmla="*/ 0 h 70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988" h="706170">
                  <a:moveTo>
                    <a:pt x="1013988" y="706170"/>
                  </a:moveTo>
                  <a:lnTo>
                    <a:pt x="887239" y="579421"/>
                  </a:lnTo>
                  <a:lnTo>
                    <a:pt x="869132" y="488887"/>
                  </a:lnTo>
                  <a:lnTo>
                    <a:pt x="688063" y="398352"/>
                  </a:lnTo>
                  <a:lnTo>
                    <a:pt x="561314" y="362138"/>
                  </a:lnTo>
                  <a:lnTo>
                    <a:pt x="452673" y="470780"/>
                  </a:lnTo>
                  <a:lnTo>
                    <a:pt x="362138" y="425512"/>
                  </a:lnTo>
                  <a:lnTo>
                    <a:pt x="353085" y="362138"/>
                  </a:lnTo>
                  <a:lnTo>
                    <a:pt x="353085" y="289710"/>
                  </a:lnTo>
                  <a:lnTo>
                    <a:pt x="199176" y="262550"/>
                  </a:lnTo>
                  <a:lnTo>
                    <a:pt x="135802" y="181069"/>
                  </a:lnTo>
                  <a:lnTo>
                    <a:pt x="99588" y="135802"/>
                  </a:lnTo>
                  <a:lnTo>
                    <a:pt x="45267" y="81481"/>
                  </a:lnTo>
                  <a:lnTo>
                    <a:pt x="27160" y="2716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897219" y="2769247"/>
              <a:ext cx="930435" cy="930589"/>
            </a:xfrm>
            <a:custGeom>
              <a:avLst/>
              <a:gdLst>
                <a:gd name="connsiteX0" fmla="*/ 1131683 w 1131683"/>
                <a:gd name="connsiteY0" fmla="*/ 0 h 1086416"/>
                <a:gd name="connsiteX1" fmla="*/ 1077362 w 1131683"/>
                <a:gd name="connsiteY1" fmla="*/ 226337 h 1086416"/>
                <a:gd name="connsiteX2" fmla="*/ 1131683 w 1131683"/>
                <a:gd name="connsiteY2" fmla="*/ 289711 h 1086416"/>
                <a:gd name="connsiteX3" fmla="*/ 1068309 w 1131683"/>
                <a:gd name="connsiteY3" fmla="*/ 452674 h 1086416"/>
                <a:gd name="connsiteX4" fmla="*/ 1077362 w 1131683"/>
                <a:gd name="connsiteY4" fmla="*/ 561315 h 1086416"/>
                <a:gd name="connsiteX5" fmla="*/ 1104522 w 1131683"/>
                <a:gd name="connsiteY5" fmla="*/ 688064 h 1086416"/>
                <a:gd name="connsiteX6" fmla="*/ 1122629 w 1131683"/>
                <a:gd name="connsiteY6" fmla="*/ 832919 h 1086416"/>
                <a:gd name="connsiteX7" fmla="*/ 977774 w 1131683"/>
                <a:gd name="connsiteY7" fmla="*/ 959668 h 1086416"/>
                <a:gd name="connsiteX8" fmla="*/ 968720 w 1131683"/>
                <a:gd name="connsiteY8" fmla="*/ 1059256 h 1086416"/>
                <a:gd name="connsiteX9" fmla="*/ 814811 w 1131683"/>
                <a:gd name="connsiteY9" fmla="*/ 1077363 h 1086416"/>
                <a:gd name="connsiteX10" fmla="*/ 706170 w 1131683"/>
                <a:gd name="connsiteY10" fmla="*/ 1086416 h 1086416"/>
                <a:gd name="connsiteX11" fmla="*/ 706170 w 1131683"/>
                <a:gd name="connsiteY11" fmla="*/ 1004935 h 1086416"/>
                <a:gd name="connsiteX12" fmla="*/ 706170 w 1131683"/>
                <a:gd name="connsiteY12" fmla="*/ 1004935 h 1086416"/>
                <a:gd name="connsiteX13" fmla="*/ 633742 w 1131683"/>
                <a:gd name="connsiteY13" fmla="*/ 914400 h 1086416"/>
                <a:gd name="connsiteX14" fmla="*/ 588475 w 1131683"/>
                <a:gd name="connsiteY14" fmla="*/ 905347 h 1086416"/>
                <a:gd name="connsiteX15" fmla="*/ 307817 w 1131683"/>
                <a:gd name="connsiteY15" fmla="*/ 932507 h 1086416"/>
                <a:gd name="connsiteX16" fmla="*/ 244443 w 1131683"/>
                <a:gd name="connsiteY16" fmla="*/ 1032095 h 1086416"/>
                <a:gd name="connsiteX17" fmla="*/ 153909 w 1131683"/>
                <a:gd name="connsiteY17" fmla="*/ 1077363 h 1086416"/>
                <a:gd name="connsiteX18" fmla="*/ 9053 w 1131683"/>
                <a:gd name="connsiteY18" fmla="*/ 1059256 h 1086416"/>
                <a:gd name="connsiteX19" fmla="*/ 0 w 1131683"/>
                <a:gd name="connsiteY19" fmla="*/ 1013988 h 108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1683" h="1086416">
                  <a:moveTo>
                    <a:pt x="1131683" y="0"/>
                  </a:moveTo>
                  <a:lnTo>
                    <a:pt x="1077362" y="226337"/>
                  </a:lnTo>
                  <a:lnTo>
                    <a:pt x="1131683" y="289711"/>
                  </a:lnTo>
                  <a:lnTo>
                    <a:pt x="1068309" y="452674"/>
                  </a:lnTo>
                  <a:lnTo>
                    <a:pt x="1077362" y="561315"/>
                  </a:lnTo>
                  <a:lnTo>
                    <a:pt x="1104522" y="688064"/>
                  </a:lnTo>
                  <a:lnTo>
                    <a:pt x="1122629" y="832919"/>
                  </a:lnTo>
                  <a:lnTo>
                    <a:pt x="977774" y="959668"/>
                  </a:lnTo>
                  <a:lnTo>
                    <a:pt x="968720" y="1059256"/>
                  </a:lnTo>
                  <a:lnTo>
                    <a:pt x="814811" y="1077363"/>
                  </a:lnTo>
                  <a:lnTo>
                    <a:pt x="706170" y="1086416"/>
                  </a:lnTo>
                  <a:lnTo>
                    <a:pt x="706170" y="1004935"/>
                  </a:lnTo>
                  <a:lnTo>
                    <a:pt x="706170" y="1004935"/>
                  </a:lnTo>
                  <a:lnTo>
                    <a:pt x="633742" y="914400"/>
                  </a:lnTo>
                  <a:lnTo>
                    <a:pt x="588475" y="905347"/>
                  </a:lnTo>
                  <a:lnTo>
                    <a:pt x="307817" y="932507"/>
                  </a:lnTo>
                  <a:lnTo>
                    <a:pt x="244443" y="1032095"/>
                  </a:lnTo>
                  <a:lnTo>
                    <a:pt x="153909" y="1077363"/>
                  </a:lnTo>
                  <a:lnTo>
                    <a:pt x="9053" y="1059256"/>
                  </a:lnTo>
                  <a:lnTo>
                    <a:pt x="0" y="1013988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3390786" y="4002278"/>
              <a:ext cx="416834" cy="969364"/>
            </a:xfrm>
            <a:custGeom>
              <a:avLst/>
              <a:gdLst>
                <a:gd name="connsiteX0" fmla="*/ 488887 w 506994"/>
                <a:gd name="connsiteY0" fmla="*/ 0 h 1131683"/>
                <a:gd name="connsiteX1" fmla="*/ 235390 w 506994"/>
                <a:gd name="connsiteY1" fmla="*/ 81481 h 1131683"/>
                <a:gd name="connsiteX2" fmla="*/ 226336 w 506994"/>
                <a:gd name="connsiteY2" fmla="*/ 398353 h 1131683"/>
                <a:gd name="connsiteX3" fmla="*/ 307817 w 506994"/>
                <a:gd name="connsiteY3" fmla="*/ 552262 h 1131683"/>
                <a:gd name="connsiteX4" fmla="*/ 380245 w 506994"/>
                <a:gd name="connsiteY4" fmla="*/ 570369 h 1131683"/>
                <a:gd name="connsiteX5" fmla="*/ 479833 w 506994"/>
                <a:gd name="connsiteY5" fmla="*/ 715224 h 1131683"/>
                <a:gd name="connsiteX6" fmla="*/ 506994 w 506994"/>
                <a:gd name="connsiteY6" fmla="*/ 796705 h 1131683"/>
                <a:gd name="connsiteX7" fmla="*/ 325924 w 506994"/>
                <a:gd name="connsiteY7" fmla="*/ 905347 h 1131683"/>
                <a:gd name="connsiteX8" fmla="*/ 253497 w 506994"/>
                <a:gd name="connsiteY8" fmla="*/ 959668 h 1131683"/>
                <a:gd name="connsiteX9" fmla="*/ 45267 w 506994"/>
                <a:gd name="connsiteY9" fmla="*/ 968721 h 1131683"/>
                <a:gd name="connsiteX10" fmla="*/ 0 w 506994"/>
                <a:gd name="connsiteY10" fmla="*/ 1131683 h 113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6994" h="1131683">
                  <a:moveTo>
                    <a:pt x="488887" y="0"/>
                  </a:moveTo>
                  <a:lnTo>
                    <a:pt x="235390" y="81481"/>
                  </a:lnTo>
                  <a:lnTo>
                    <a:pt x="226336" y="398353"/>
                  </a:lnTo>
                  <a:lnTo>
                    <a:pt x="307817" y="552262"/>
                  </a:lnTo>
                  <a:lnTo>
                    <a:pt x="380245" y="570369"/>
                  </a:lnTo>
                  <a:lnTo>
                    <a:pt x="479833" y="715224"/>
                  </a:lnTo>
                  <a:lnTo>
                    <a:pt x="506994" y="796705"/>
                  </a:lnTo>
                  <a:lnTo>
                    <a:pt x="325924" y="905347"/>
                  </a:lnTo>
                  <a:lnTo>
                    <a:pt x="253497" y="959668"/>
                  </a:lnTo>
                  <a:lnTo>
                    <a:pt x="45267" y="968721"/>
                  </a:lnTo>
                  <a:lnTo>
                    <a:pt x="0" y="1131683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1946750" y="4700220"/>
              <a:ext cx="1496140" cy="341216"/>
            </a:xfrm>
            <a:custGeom>
              <a:avLst/>
              <a:gdLst>
                <a:gd name="connsiteX0" fmla="*/ 1756373 w 1819747"/>
                <a:gd name="connsiteY0" fmla="*/ 289711 h 398353"/>
                <a:gd name="connsiteX1" fmla="*/ 1819747 w 1819747"/>
                <a:gd name="connsiteY1" fmla="*/ 90535 h 398353"/>
                <a:gd name="connsiteX2" fmla="*/ 1756373 w 1819747"/>
                <a:gd name="connsiteY2" fmla="*/ 0 h 398353"/>
                <a:gd name="connsiteX3" fmla="*/ 1656784 w 1819747"/>
                <a:gd name="connsiteY3" fmla="*/ 9054 h 398353"/>
                <a:gd name="connsiteX4" fmla="*/ 1548143 w 1819747"/>
                <a:gd name="connsiteY4" fmla="*/ 0 h 398353"/>
                <a:gd name="connsiteX5" fmla="*/ 1484769 w 1819747"/>
                <a:gd name="connsiteY5" fmla="*/ 63374 h 398353"/>
                <a:gd name="connsiteX6" fmla="*/ 1430448 w 1819747"/>
                <a:gd name="connsiteY6" fmla="*/ 126749 h 398353"/>
                <a:gd name="connsiteX7" fmla="*/ 1339913 w 1819747"/>
                <a:gd name="connsiteY7" fmla="*/ 135802 h 398353"/>
                <a:gd name="connsiteX8" fmla="*/ 1285592 w 1819747"/>
                <a:gd name="connsiteY8" fmla="*/ 208230 h 398353"/>
                <a:gd name="connsiteX9" fmla="*/ 1149790 w 1819747"/>
                <a:gd name="connsiteY9" fmla="*/ 208230 h 398353"/>
                <a:gd name="connsiteX10" fmla="*/ 1068309 w 1819747"/>
                <a:gd name="connsiteY10" fmla="*/ 126749 h 398353"/>
                <a:gd name="connsiteX11" fmla="*/ 860079 w 1819747"/>
                <a:gd name="connsiteY11" fmla="*/ 117695 h 398353"/>
                <a:gd name="connsiteX12" fmla="*/ 805759 w 1819747"/>
                <a:gd name="connsiteY12" fmla="*/ 135802 h 398353"/>
                <a:gd name="connsiteX13" fmla="*/ 579422 w 1819747"/>
                <a:gd name="connsiteY13" fmla="*/ 72428 h 398353"/>
                <a:gd name="connsiteX14" fmla="*/ 552262 w 1819747"/>
                <a:gd name="connsiteY14" fmla="*/ 27161 h 398353"/>
                <a:gd name="connsiteX15" fmla="*/ 398353 w 1819747"/>
                <a:gd name="connsiteY15" fmla="*/ 144856 h 398353"/>
                <a:gd name="connsiteX16" fmla="*/ 371192 w 1819747"/>
                <a:gd name="connsiteY16" fmla="*/ 271604 h 398353"/>
                <a:gd name="connsiteX17" fmla="*/ 117695 w 1819747"/>
                <a:gd name="connsiteY17" fmla="*/ 298765 h 398353"/>
                <a:gd name="connsiteX18" fmla="*/ 0 w 1819747"/>
                <a:gd name="connsiteY18" fmla="*/ 398353 h 39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19747" h="398353">
                  <a:moveTo>
                    <a:pt x="1756373" y="289711"/>
                  </a:moveTo>
                  <a:lnTo>
                    <a:pt x="1819747" y="90535"/>
                  </a:lnTo>
                  <a:lnTo>
                    <a:pt x="1756373" y="0"/>
                  </a:lnTo>
                  <a:lnTo>
                    <a:pt x="1656784" y="9054"/>
                  </a:lnTo>
                  <a:lnTo>
                    <a:pt x="1548143" y="0"/>
                  </a:lnTo>
                  <a:lnTo>
                    <a:pt x="1484769" y="63374"/>
                  </a:lnTo>
                  <a:lnTo>
                    <a:pt x="1430448" y="126749"/>
                  </a:lnTo>
                  <a:lnTo>
                    <a:pt x="1339913" y="135802"/>
                  </a:lnTo>
                  <a:lnTo>
                    <a:pt x="1285592" y="208230"/>
                  </a:lnTo>
                  <a:lnTo>
                    <a:pt x="1149790" y="208230"/>
                  </a:lnTo>
                  <a:lnTo>
                    <a:pt x="1068309" y="126749"/>
                  </a:lnTo>
                  <a:lnTo>
                    <a:pt x="860079" y="117695"/>
                  </a:lnTo>
                  <a:lnTo>
                    <a:pt x="805759" y="135802"/>
                  </a:lnTo>
                  <a:lnTo>
                    <a:pt x="579422" y="72428"/>
                  </a:lnTo>
                  <a:lnTo>
                    <a:pt x="552262" y="27161"/>
                  </a:lnTo>
                  <a:lnTo>
                    <a:pt x="398353" y="144856"/>
                  </a:lnTo>
                  <a:lnTo>
                    <a:pt x="371192" y="271604"/>
                  </a:lnTo>
                  <a:lnTo>
                    <a:pt x="117695" y="298765"/>
                  </a:lnTo>
                  <a:lnTo>
                    <a:pt x="0" y="398353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3874612" y="2714963"/>
              <a:ext cx="461496" cy="209383"/>
            </a:xfrm>
            <a:custGeom>
              <a:avLst/>
              <a:gdLst>
                <a:gd name="connsiteX0" fmla="*/ 561315 w 561315"/>
                <a:gd name="connsiteY0" fmla="*/ 244444 h 244444"/>
                <a:gd name="connsiteX1" fmla="*/ 470780 w 561315"/>
                <a:gd name="connsiteY1" fmla="*/ 199176 h 244444"/>
                <a:gd name="connsiteX2" fmla="*/ 398352 w 561315"/>
                <a:gd name="connsiteY2" fmla="*/ 135802 h 244444"/>
                <a:gd name="connsiteX3" fmla="*/ 325925 w 561315"/>
                <a:gd name="connsiteY3" fmla="*/ 172016 h 244444"/>
                <a:gd name="connsiteX4" fmla="*/ 208229 w 561315"/>
                <a:gd name="connsiteY4" fmla="*/ 72428 h 244444"/>
                <a:gd name="connsiteX5" fmla="*/ 162962 w 561315"/>
                <a:gd name="connsiteY5" fmla="*/ 9053 h 244444"/>
                <a:gd name="connsiteX6" fmla="*/ 90534 w 561315"/>
                <a:gd name="connsiteY6" fmla="*/ 0 h 244444"/>
                <a:gd name="connsiteX7" fmla="*/ 0 w 561315"/>
                <a:gd name="connsiteY7" fmla="*/ 45267 h 244444"/>
                <a:gd name="connsiteX8" fmla="*/ 0 w 561315"/>
                <a:gd name="connsiteY8" fmla="*/ 45267 h 24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315" h="244444">
                  <a:moveTo>
                    <a:pt x="561315" y="244444"/>
                  </a:moveTo>
                  <a:lnTo>
                    <a:pt x="470780" y="199176"/>
                  </a:lnTo>
                  <a:lnTo>
                    <a:pt x="398352" y="135802"/>
                  </a:lnTo>
                  <a:lnTo>
                    <a:pt x="325925" y="172016"/>
                  </a:lnTo>
                  <a:lnTo>
                    <a:pt x="208229" y="72428"/>
                  </a:lnTo>
                  <a:lnTo>
                    <a:pt x="162962" y="9053"/>
                  </a:lnTo>
                  <a:lnTo>
                    <a:pt x="90534" y="0"/>
                  </a:lnTo>
                  <a:lnTo>
                    <a:pt x="0" y="45267"/>
                  </a:lnTo>
                  <a:lnTo>
                    <a:pt x="0" y="45267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2058402" y="3335356"/>
              <a:ext cx="163756" cy="791001"/>
            </a:xfrm>
            <a:custGeom>
              <a:avLst/>
              <a:gdLst>
                <a:gd name="connsiteX0" fmla="*/ 135802 w 199176"/>
                <a:gd name="connsiteY0" fmla="*/ 0 h 923454"/>
                <a:gd name="connsiteX1" fmla="*/ 181070 w 199176"/>
                <a:gd name="connsiteY1" fmla="*/ 99588 h 923454"/>
                <a:gd name="connsiteX2" fmla="*/ 199176 w 199176"/>
                <a:gd name="connsiteY2" fmla="*/ 217283 h 923454"/>
                <a:gd name="connsiteX3" fmla="*/ 144856 w 199176"/>
                <a:gd name="connsiteY3" fmla="*/ 271604 h 923454"/>
                <a:gd name="connsiteX4" fmla="*/ 144856 w 199176"/>
                <a:gd name="connsiteY4" fmla="*/ 371192 h 923454"/>
                <a:gd name="connsiteX5" fmla="*/ 72428 w 199176"/>
                <a:gd name="connsiteY5" fmla="*/ 488887 h 923454"/>
                <a:gd name="connsiteX6" fmla="*/ 117695 w 199176"/>
                <a:gd name="connsiteY6" fmla="*/ 633743 h 923454"/>
                <a:gd name="connsiteX7" fmla="*/ 135802 w 199176"/>
                <a:gd name="connsiteY7" fmla="*/ 805759 h 923454"/>
                <a:gd name="connsiteX8" fmla="*/ 18107 w 199176"/>
                <a:gd name="connsiteY8" fmla="*/ 860079 h 923454"/>
                <a:gd name="connsiteX9" fmla="*/ 0 w 199176"/>
                <a:gd name="connsiteY9" fmla="*/ 923454 h 92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176" h="923454">
                  <a:moveTo>
                    <a:pt x="135802" y="0"/>
                  </a:moveTo>
                  <a:lnTo>
                    <a:pt x="181070" y="99588"/>
                  </a:lnTo>
                  <a:lnTo>
                    <a:pt x="199176" y="217283"/>
                  </a:lnTo>
                  <a:lnTo>
                    <a:pt x="144856" y="271604"/>
                  </a:lnTo>
                  <a:lnTo>
                    <a:pt x="144856" y="371192"/>
                  </a:lnTo>
                  <a:lnTo>
                    <a:pt x="72428" y="488887"/>
                  </a:lnTo>
                  <a:lnTo>
                    <a:pt x="117695" y="633743"/>
                  </a:lnTo>
                  <a:lnTo>
                    <a:pt x="135802" y="805759"/>
                  </a:lnTo>
                  <a:lnTo>
                    <a:pt x="18107" y="860079"/>
                  </a:lnTo>
                  <a:lnTo>
                    <a:pt x="0" y="923454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1276836" y="2490071"/>
              <a:ext cx="253078" cy="690187"/>
            </a:xfrm>
            <a:custGeom>
              <a:avLst/>
              <a:gdLst>
                <a:gd name="connsiteX0" fmla="*/ 307818 w 307818"/>
                <a:gd name="connsiteY0" fmla="*/ 0 h 805758"/>
                <a:gd name="connsiteX1" fmla="*/ 235390 w 307818"/>
                <a:gd name="connsiteY1" fmla="*/ 108641 h 805758"/>
                <a:gd name="connsiteX2" fmla="*/ 208230 w 307818"/>
                <a:gd name="connsiteY2" fmla="*/ 117695 h 805758"/>
                <a:gd name="connsiteX3" fmla="*/ 181070 w 307818"/>
                <a:gd name="connsiteY3" fmla="*/ 280657 h 805758"/>
                <a:gd name="connsiteX4" fmla="*/ 235390 w 307818"/>
                <a:gd name="connsiteY4" fmla="*/ 353085 h 805758"/>
                <a:gd name="connsiteX5" fmla="*/ 217284 w 307818"/>
                <a:gd name="connsiteY5" fmla="*/ 452673 h 805758"/>
                <a:gd name="connsiteX6" fmla="*/ 208230 w 307818"/>
                <a:gd name="connsiteY6" fmla="*/ 543207 h 805758"/>
                <a:gd name="connsiteX7" fmla="*/ 208230 w 307818"/>
                <a:gd name="connsiteY7" fmla="*/ 543207 h 805758"/>
                <a:gd name="connsiteX8" fmla="*/ 153909 w 307818"/>
                <a:gd name="connsiteY8" fmla="*/ 706170 h 805758"/>
                <a:gd name="connsiteX9" fmla="*/ 0 w 307818"/>
                <a:gd name="connsiteY9" fmla="*/ 805758 h 80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818" h="805758">
                  <a:moveTo>
                    <a:pt x="307818" y="0"/>
                  </a:moveTo>
                  <a:lnTo>
                    <a:pt x="235390" y="108641"/>
                  </a:lnTo>
                  <a:lnTo>
                    <a:pt x="208230" y="117695"/>
                  </a:lnTo>
                  <a:lnTo>
                    <a:pt x="181070" y="280657"/>
                  </a:lnTo>
                  <a:lnTo>
                    <a:pt x="235390" y="353085"/>
                  </a:lnTo>
                  <a:lnTo>
                    <a:pt x="217284" y="452673"/>
                  </a:lnTo>
                  <a:lnTo>
                    <a:pt x="208230" y="543207"/>
                  </a:lnTo>
                  <a:lnTo>
                    <a:pt x="208230" y="543207"/>
                  </a:lnTo>
                  <a:lnTo>
                    <a:pt x="153909" y="706170"/>
                  </a:lnTo>
                  <a:lnTo>
                    <a:pt x="0" y="805758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2" name="Полилиния 81"/>
            <p:cNvSpPr/>
            <p:nvPr/>
          </p:nvSpPr>
          <p:spPr>
            <a:xfrm>
              <a:off x="1031201" y="3358621"/>
              <a:ext cx="1377044" cy="2373003"/>
            </a:xfrm>
            <a:custGeom>
              <a:avLst/>
              <a:gdLst>
                <a:gd name="connsiteX0" fmla="*/ 1575303 w 1674891"/>
                <a:gd name="connsiteY0" fmla="*/ 0 h 2770360"/>
                <a:gd name="connsiteX1" fmla="*/ 1620570 w 1674891"/>
                <a:gd name="connsiteY1" fmla="*/ 126748 h 2770360"/>
                <a:gd name="connsiteX2" fmla="*/ 1638677 w 1674891"/>
                <a:gd name="connsiteY2" fmla="*/ 244443 h 2770360"/>
                <a:gd name="connsiteX3" fmla="*/ 1674891 w 1674891"/>
                <a:gd name="connsiteY3" fmla="*/ 380245 h 2770360"/>
                <a:gd name="connsiteX4" fmla="*/ 1656784 w 1674891"/>
                <a:gd name="connsiteY4" fmla="*/ 552261 h 2770360"/>
                <a:gd name="connsiteX5" fmla="*/ 1620570 w 1674891"/>
                <a:gd name="connsiteY5" fmla="*/ 697116 h 2770360"/>
                <a:gd name="connsiteX6" fmla="*/ 1566249 w 1674891"/>
                <a:gd name="connsiteY6" fmla="*/ 760491 h 2770360"/>
                <a:gd name="connsiteX7" fmla="*/ 1493822 w 1674891"/>
                <a:gd name="connsiteY7" fmla="*/ 887239 h 2770360"/>
                <a:gd name="connsiteX8" fmla="*/ 1385180 w 1674891"/>
                <a:gd name="connsiteY8" fmla="*/ 1249378 h 2770360"/>
                <a:gd name="connsiteX9" fmla="*/ 1385180 w 1674891"/>
                <a:gd name="connsiteY9" fmla="*/ 1249378 h 2770360"/>
                <a:gd name="connsiteX10" fmla="*/ 1213164 w 1674891"/>
                <a:gd name="connsiteY10" fmla="*/ 1276538 h 2770360"/>
                <a:gd name="connsiteX11" fmla="*/ 1176950 w 1674891"/>
                <a:gd name="connsiteY11" fmla="*/ 1376126 h 2770360"/>
                <a:gd name="connsiteX12" fmla="*/ 1113576 w 1674891"/>
                <a:gd name="connsiteY12" fmla="*/ 1493821 h 2770360"/>
                <a:gd name="connsiteX13" fmla="*/ 977774 w 1674891"/>
                <a:gd name="connsiteY13" fmla="*/ 1656784 h 2770360"/>
                <a:gd name="connsiteX14" fmla="*/ 869133 w 1674891"/>
                <a:gd name="connsiteY14" fmla="*/ 1656784 h 2770360"/>
                <a:gd name="connsiteX15" fmla="*/ 787651 w 1674891"/>
                <a:gd name="connsiteY15" fmla="*/ 1656784 h 2770360"/>
                <a:gd name="connsiteX16" fmla="*/ 660903 w 1674891"/>
                <a:gd name="connsiteY16" fmla="*/ 1629623 h 2770360"/>
                <a:gd name="connsiteX17" fmla="*/ 615636 w 1674891"/>
                <a:gd name="connsiteY17" fmla="*/ 1846907 h 2770360"/>
                <a:gd name="connsiteX18" fmla="*/ 570368 w 1674891"/>
                <a:gd name="connsiteY18" fmla="*/ 2000815 h 2770360"/>
                <a:gd name="connsiteX19" fmla="*/ 425513 w 1674891"/>
                <a:gd name="connsiteY19" fmla="*/ 2145671 h 2770360"/>
                <a:gd name="connsiteX20" fmla="*/ 334978 w 1674891"/>
                <a:gd name="connsiteY20" fmla="*/ 2254313 h 2770360"/>
                <a:gd name="connsiteX21" fmla="*/ 344032 w 1674891"/>
                <a:gd name="connsiteY21" fmla="*/ 2462542 h 2770360"/>
                <a:gd name="connsiteX22" fmla="*/ 307818 w 1674891"/>
                <a:gd name="connsiteY22" fmla="*/ 2525916 h 2770360"/>
                <a:gd name="connsiteX23" fmla="*/ 208230 w 1674891"/>
                <a:gd name="connsiteY23" fmla="*/ 2562130 h 2770360"/>
                <a:gd name="connsiteX24" fmla="*/ 54321 w 1674891"/>
                <a:gd name="connsiteY24" fmla="*/ 2607398 h 2770360"/>
                <a:gd name="connsiteX25" fmla="*/ 0 w 1674891"/>
                <a:gd name="connsiteY25" fmla="*/ 2770360 h 277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4891" h="2770360">
                  <a:moveTo>
                    <a:pt x="1575303" y="0"/>
                  </a:moveTo>
                  <a:lnTo>
                    <a:pt x="1620570" y="126748"/>
                  </a:lnTo>
                  <a:lnTo>
                    <a:pt x="1638677" y="244443"/>
                  </a:lnTo>
                  <a:lnTo>
                    <a:pt x="1674891" y="380245"/>
                  </a:lnTo>
                  <a:lnTo>
                    <a:pt x="1656784" y="552261"/>
                  </a:lnTo>
                  <a:lnTo>
                    <a:pt x="1620570" y="697116"/>
                  </a:lnTo>
                  <a:lnTo>
                    <a:pt x="1566249" y="760491"/>
                  </a:lnTo>
                  <a:lnTo>
                    <a:pt x="1493822" y="887239"/>
                  </a:lnTo>
                  <a:lnTo>
                    <a:pt x="1385180" y="1249378"/>
                  </a:lnTo>
                  <a:lnTo>
                    <a:pt x="1385180" y="1249378"/>
                  </a:lnTo>
                  <a:lnTo>
                    <a:pt x="1213164" y="1276538"/>
                  </a:lnTo>
                  <a:lnTo>
                    <a:pt x="1176950" y="1376126"/>
                  </a:lnTo>
                  <a:lnTo>
                    <a:pt x="1113576" y="1493821"/>
                  </a:lnTo>
                  <a:lnTo>
                    <a:pt x="977774" y="1656784"/>
                  </a:lnTo>
                  <a:lnTo>
                    <a:pt x="869133" y="1656784"/>
                  </a:lnTo>
                  <a:lnTo>
                    <a:pt x="787651" y="1656784"/>
                  </a:lnTo>
                  <a:lnTo>
                    <a:pt x="660903" y="1629623"/>
                  </a:lnTo>
                  <a:lnTo>
                    <a:pt x="615636" y="1846907"/>
                  </a:lnTo>
                  <a:lnTo>
                    <a:pt x="570368" y="2000815"/>
                  </a:lnTo>
                  <a:lnTo>
                    <a:pt x="425513" y="2145671"/>
                  </a:lnTo>
                  <a:lnTo>
                    <a:pt x="334978" y="2254313"/>
                  </a:lnTo>
                  <a:lnTo>
                    <a:pt x="344032" y="2462542"/>
                  </a:lnTo>
                  <a:lnTo>
                    <a:pt x="307818" y="2525916"/>
                  </a:lnTo>
                  <a:lnTo>
                    <a:pt x="208230" y="2562130"/>
                  </a:lnTo>
                  <a:lnTo>
                    <a:pt x="54321" y="2607398"/>
                  </a:lnTo>
                  <a:lnTo>
                    <a:pt x="0" y="277036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897219" y="3754121"/>
              <a:ext cx="1004870" cy="511824"/>
            </a:xfrm>
            <a:custGeom>
              <a:avLst/>
              <a:gdLst>
                <a:gd name="connsiteX0" fmla="*/ 1113576 w 1222217"/>
                <a:gd name="connsiteY0" fmla="*/ 0 h 597529"/>
                <a:gd name="connsiteX1" fmla="*/ 1195057 w 1222217"/>
                <a:gd name="connsiteY1" fmla="*/ 135802 h 597529"/>
                <a:gd name="connsiteX2" fmla="*/ 1222217 w 1222217"/>
                <a:gd name="connsiteY2" fmla="*/ 217284 h 597529"/>
                <a:gd name="connsiteX3" fmla="*/ 1113576 w 1222217"/>
                <a:gd name="connsiteY3" fmla="*/ 353086 h 597529"/>
                <a:gd name="connsiteX4" fmla="*/ 1122629 w 1222217"/>
                <a:gd name="connsiteY4" fmla="*/ 497941 h 597529"/>
                <a:gd name="connsiteX5" fmla="*/ 1050202 w 1222217"/>
                <a:gd name="connsiteY5" fmla="*/ 570369 h 597529"/>
                <a:gd name="connsiteX6" fmla="*/ 923453 w 1222217"/>
                <a:gd name="connsiteY6" fmla="*/ 597529 h 597529"/>
                <a:gd name="connsiteX7" fmla="*/ 887239 w 1222217"/>
                <a:gd name="connsiteY7" fmla="*/ 534155 h 597529"/>
                <a:gd name="connsiteX8" fmla="*/ 923453 w 1222217"/>
                <a:gd name="connsiteY8" fmla="*/ 416460 h 597529"/>
                <a:gd name="connsiteX9" fmla="*/ 878186 w 1222217"/>
                <a:gd name="connsiteY9" fmla="*/ 389299 h 597529"/>
                <a:gd name="connsiteX10" fmla="*/ 814811 w 1222217"/>
                <a:gd name="connsiteY10" fmla="*/ 416460 h 597529"/>
                <a:gd name="connsiteX11" fmla="*/ 778598 w 1222217"/>
                <a:gd name="connsiteY11" fmla="*/ 307818 h 597529"/>
                <a:gd name="connsiteX12" fmla="*/ 606582 w 1222217"/>
                <a:gd name="connsiteY12" fmla="*/ 235390 h 597529"/>
                <a:gd name="connsiteX13" fmla="*/ 588475 w 1222217"/>
                <a:gd name="connsiteY13" fmla="*/ 135802 h 597529"/>
                <a:gd name="connsiteX14" fmla="*/ 488887 w 1222217"/>
                <a:gd name="connsiteY14" fmla="*/ 135802 h 597529"/>
                <a:gd name="connsiteX15" fmla="*/ 407406 w 1222217"/>
                <a:gd name="connsiteY15" fmla="*/ 199177 h 597529"/>
                <a:gd name="connsiteX16" fmla="*/ 316871 w 1222217"/>
                <a:gd name="connsiteY16" fmla="*/ 244444 h 597529"/>
                <a:gd name="connsiteX17" fmla="*/ 172015 w 1222217"/>
                <a:gd name="connsiteY17" fmla="*/ 344032 h 597529"/>
                <a:gd name="connsiteX18" fmla="*/ 117695 w 1222217"/>
                <a:gd name="connsiteY18" fmla="*/ 407406 h 597529"/>
                <a:gd name="connsiteX19" fmla="*/ 90534 w 1222217"/>
                <a:gd name="connsiteY19" fmla="*/ 425513 h 597529"/>
                <a:gd name="connsiteX20" fmla="*/ 0 w 1222217"/>
                <a:gd name="connsiteY20" fmla="*/ 488888 h 59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22217" h="597529">
                  <a:moveTo>
                    <a:pt x="1113576" y="0"/>
                  </a:moveTo>
                  <a:lnTo>
                    <a:pt x="1195057" y="135802"/>
                  </a:lnTo>
                  <a:lnTo>
                    <a:pt x="1222217" y="217284"/>
                  </a:lnTo>
                  <a:lnTo>
                    <a:pt x="1113576" y="353086"/>
                  </a:lnTo>
                  <a:lnTo>
                    <a:pt x="1122629" y="497941"/>
                  </a:lnTo>
                  <a:lnTo>
                    <a:pt x="1050202" y="570369"/>
                  </a:lnTo>
                  <a:lnTo>
                    <a:pt x="923453" y="597529"/>
                  </a:lnTo>
                  <a:lnTo>
                    <a:pt x="887239" y="534155"/>
                  </a:lnTo>
                  <a:lnTo>
                    <a:pt x="923453" y="416460"/>
                  </a:lnTo>
                  <a:lnTo>
                    <a:pt x="878186" y="389299"/>
                  </a:lnTo>
                  <a:lnTo>
                    <a:pt x="814811" y="416460"/>
                  </a:lnTo>
                  <a:lnTo>
                    <a:pt x="778598" y="307818"/>
                  </a:lnTo>
                  <a:lnTo>
                    <a:pt x="606582" y="235390"/>
                  </a:lnTo>
                  <a:lnTo>
                    <a:pt x="588475" y="135802"/>
                  </a:lnTo>
                  <a:lnTo>
                    <a:pt x="488887" y="135802"/>
                  </a:lnTo>
                  <a:cubicBezTo>
                    <a:pt x="418566" y="186031"/>
                    <a:pt x="443868" y="162713"/>
                    <a:pt x="407406" y="199177"/>
                  </a:cubicBezTo>
                  <a:lnTo>
                    <a:pt x="316871" y="244444"/>
                  </a:lnTo>
                  <a:lnTo>
                    <a:pt x="172015" y="344032"/>
                  </a:lnTo>
                  <a:lnTo>
                    <a:pt x="117695" y="407406"/>
                  </a:lnTo>
                  <a:lnTo>
                    <a:pt x="90534" y="425513"/>
                  </a:lnTo>
                  <a:lnTo>
                    <a:pt x="0" y="488888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1753219" y="3947994"/>
              <a:ext cx="856000" cy="325707"/>
            </a:xfrm>
            <a:custGeom>
              <a:avLst/>
              <a:gdLst>
                <a:gd name="connsiteX0" fmla="*/ 0 w 1041149"/>
                <a:gd name="connsiteY0" fmla="*/ 353085 h 380246"/>
                <a:gd name="connsiteX1" fmla="*/ 126749 w 1041149"/>
                <a:gd name="connsiteY1" fmla="*/ 325925 h 380246"/>
                <a:gd name="connsiteX2" fmla="*/ 190123 w 1041149"/>
                <a:gd name="connsiteY2" fmla="*/ 334978 h 380246"/>
                <a:gd name="connsiteX3" fmla="*/ 316871 w 1041149"/>
                <a:gd name="connsiteY3" fmla="*/ 380246 h 380246"/>
                <a:gd name="connsiteX4" fmla="*/ 461727 w 1041149"/>
                <a:gd name="connsiteY4" fmla="*/ 353085 h 380246"/>
                <a:gd name="connsiteX5" fmla="*/ 579422 w 1041149"/>
                <a:gd name="connsiteY5" fmla="*/ 334978 h 380246"/>
                <a:gd name="connsiteX6" fmla="*/ 615636 w 1041149"/>
                <a:gd name="connsiteY6" fmla="*/ 334978 h 380246"/>
                <a:gd name="connsiteX7" fmla="*/ 1013988 w 1041149"/>
                <a:gd name="connsiteY7" fmla="*/ 271604 h 380246"/>
                <a:gd name="connsiteX8" fmla="*/ 977774 w 1041149"/>
                <a:gd name="connsiteY8" fmla="*/ 126749 h 380246"/>
                <a:gd name="connsiteX9" fmla="*/ 1041149 w 1041149"/>
                <a:gd name="connsiteY9" fmla="*/ 0 h 38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1149" h="380246">
                  <a:moveTo>
                    <a:pt x="0" y="353085"/>
                  </a:moveTo>
                  <a:lnTo>
                    <a:pt x="126749" y="325925"/>
                  </a:lnTo>
                  <a:lnTo>
                    <a:pt x="190123" y="334978"/>
                  </a:lnTo>
                  <a:lnTo>
                    <a:pt x="316871" y="380246"/>
                  </a:lnTo>
                  <a:lnTo>
                    <a:pt x="461727" y="353085"/>
                  </a:lnTo>
                  <a:lnTo>
                    <a:pt x="579422" y="334978"/>
                  </a:lnTo>
                  <a:lnTo>
                    <a:pt x="615636" y="334978"/>
                  </a:lnTo>
                  <a:lnTo>
                    <a:pt x="1013988" y="271604"/>
                  </a:lnTo>
                  <a:lnTo>
                    <a:pt x="977774" y="126749"/>
                  </a:lnTo>
                  <a:lnTo>
                    <a:pt x="1041149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3844837" y="1590501"/>
              <a:ext cx="163756" cy="294686"/>
            </a:xfrm>
            <a:custGeom>
              <a:avLst/>
              <a:gdLst>
                <a:gd name="connsiteX0" fmla="*/ 0 w 199176"/>
                <a:gd name="connsiteY0" fmla="*/ 344031 h 344031"/>
                <a:gd name="connsiteX1" fmla="*/ 172016 w 199176"/>
                <a:gd name="connsiteY1" fmla="*/ 226336 h 344031"/>
                <a:gd name="connsiteX2" fmla="*/ 199176 w 199176"/>
                <a:gd name="connsiteY2" fmla="*/ 108641 h 344031"/>
                <a:gd name="connsiteX3" fmla="*/ 181069 w 199176"/>
                <a:gd name="connsiteY3" fmla="*/ 0 h 344031"/>
                <a:gd name="connsiteX4" fmla="*/ 181069 w 199176"/>
                <a:gd name="connsiteY4" fmla="*/ 0 h 344031"/>
                <a:gd name="connsiteX5" fmla="*/ 181069 w 199176"/>
                <a:gd name="connsiteY5" fmla="*/ 0 h 34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176" h="344031">
                  <a:moveTo>
                    <a:pt x="0" y="344031"/>
                  </a:moveTo>
                  <a:lnTo>
                    <a:pt x="172016" y="226336"/>
                  </a:lnTo>
                  <a:lnTo>
                    <a:pt x="199176" y="108641"/>
                  </a:lnTo>
                  <a:lnTo>
                    <a:pt x="181069" y="0"/>
                  </a:lnTo>
                  <a:lnTo>
                    <a:pt x="181069" y="0"/>
                  </a:lnTo>
                  <a:lnTo>
                    <a:pt x="181069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6" name="Полилиния 85"/>
            <p:cNvSpPr/>
            <p:nvPr/>
          </p:nvSpPr>
          <p:spPr>
            <a:xfrm>
              <a:off x="4834820" y="2815777"/>
              <a:ext cx="878331" cy="224893"/>
            </a:xfrm>
            <a:custGeom>
              <a:avLst/>
              <a:gdLst>
                <a:gd name="connsiteX0" fmla="*/ 0 w 1068309"/>
                <a:gd name="connsiteY0" fmla="*/ 18107 h 262551"/>
                <a:gd name="connsiteX1" fmla="*/ 81481 w 1068309"/>
                <a:gd name="connsiteY1" fmla="*/ 90535 h 262551"/>
                <a:gd name="connsiteX2" fmla="*/ 208229 w 1068309"/>
                <a:gd name="connsiteY2" fmla="*/ 0 h 262551"/>
                <a:gd name="connsiteX3" fmla="*/ 443620 w 1068309"/>
                <a:gd name="connsiteY3" fmla="*/ 36214 h 262551"/>
                <a:gd name="connsiteX4" fmla="*/ 443620 w 1068309"/>
                <a:gd name="connsiteY4" fmla="*/ 135802 h 262551"/>
                <a:gd name="connsiteX5" fmla="*/ 543208 w 1068309"/>
                <a:gd name="connsiteY5" fmla="*/ 181069 h 262551"/>
                <a:gd name="connsiteX6" fmla="*/ 688063 w 1068309"/>
                <a:gd name="connsiteY6" fmla="*/ 244444 h 262551"/>
                <a:gd name="connsiteX7" fmla="*/ 769544 w 1068309"/>
                <a:gd name="connsiteY7" fmla="*/ 217283 h 262551"/>
                <a:gd name="connsiteX8" fmla="*/ 832919 w 1068309"/>
                <a:gd name="connsiteY8" fmla="*/ 162962 h 262551"/>
                <a:gd name="connsiteX9" fmla="*/ 932507 w 1068309"/>
                <a:gd name="connsiteY9" fmla="*/ 199176 h 262551"/>
                <a:gd name="connsiteX10" fmla="*/ 1068309 w 1068309"/>
                <a:gd name="connsiteY10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8309" h="262551">
                  <a:moveTo>
                    <a:pt x="0" y="18107"/>
                  </a:moveTo>
                  <a:lnTo>
                    <a:pt x="81481" y="90535"/>
                  </a:lnTo>
                  <a:lnTo>
                    <a:pt x="208229" y="0"/>
                  </a:lnTo>
                  <a:lnTo>
                    <a:pt x="443620" y="36214"/>
                  </a:lnTo>
                  <a:lnTo>
                    <a:pt x="443620" y="135802"/>
                  </a:lnTo>
                  <a:lnTo>
                    <a:pt x="543208" y="181069"/>
                  </a:lnTo>
                  <a:lnTo>
                    <a:pt x="688063" y="244444"/>
                  </a:lnTo>
                  <a:lnTo>
                    <a:pt x="769544" y="217283"/>
                  </a:lnTo>
                  <a:lnTo>
                    <a:pt x="832919" y="162962"/>
                  </a:lnTo>
                  <a:lnTo>
                    <a:pt x="932507" y="199176"/>
                  </a:lnTo>
                  <a:lnTo>
                    <a:pt x="1068309" y="262551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4767830" y="3063934"/>
              <a:ext cx="595478" cy="480804"/>
            </a:xfrm>
            <a:custGeom>
              <a:avLst/>
              <a:gdLst>
                <a:gd name="connsiteX0" fmla="*/ 9053 w 724277"/>
                <a:gd name="connsiteY0" fmla="*/ 235390 h 561315"/>
                <a:gd name="connsiteX1" fmla="*/ 0 w 724277"/>
                <a:gd name="connsiteY1" fmla="*/ 108642 h 561315"/>
                <a:gd name="connsiteX2" fmla="*/ 72427 w 724277"/>
                <a:gd name="connsiteY2" fmla="*/ 36214 h 561315"/>
                <a:gd name="connsiteX3" fmla="*/ 226336 w 724277"/>
                <a:gd name="connsiteY3" fmla="*/ 27160 h 561315"/>
                <a:gd name="connsiteX4" fmla="*/ 298764 w 724277"/>
                <a:gd name="connsiteY4" fmla="*/ 0 h 561315"/>
                <a:gd name="connsiteX5" fmla="*/ 325924 w 724277"/>
                <a:gd name="connsiteY5" fmla="*/ 90535 h 561315"/>
                <a:gd name="connsiteX6" fmla="*/ 316871 w 724277"/>
                <a:gd name="connsiteY6" fmla="*/ 162962 h 561315"/>
                <a:gd name="connsiteX7" fmla="*/ 280657 w 724277"/>
                <a:gd name="connsiteY7" fmla="*/ 208230 h 561315"/>
                <a:gd name="connsiteX8" fmla="*/ 344031 w 724277"/>
                <a:gd name="connsiteY8" fmla="*/ 271604 h 561315"/>
                <a:gd name="connsiteX9" fmla="*/ 389299 w 724277"/>
                <a:gd name="connsiteY9" fmla="*/ 334978 h 561315"/>
                <a:gd name="connsiteX10" fmla="*/ 443619 w 724277"/>
                <a:gd name="connsiteY10" fmla="*/ 362139 h 561315"/>
                <a:gd name="connsiteX11" fmla="*/ 525101 w 724277"/>
                <a:gd name="connsiteY11" fmla="*/ 416459 h 561315"/>
                <a:gd name="connsiteX12" fmla="*/ 724277 w 724277"/>
                <a:gd name="connsiteY12" fmla="*/ 416459 h 561315"/>
                <a:gd name="connsiteX13" fmla="*/ 697116 w 724277"/>
                <a:gd name="connsiteY13" fmla="*/ 561315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4277" h="561315">
                  <a:moveTo>
                    <a:pt x="9053" y="235390"/>
                  </a:moveTo>
                  <a:lnTo>
                    <a:pt x="0" y="108642"/>
                  </a:lnTo>
                  <a:lnTo>
                    <a:pt x="72427" y="36214"/>
                  </a:lnTo>
                  <a:lnTo>
                    <a:pt x="226336" y="27160"/>
                  </a:lnTo>
                  <a:lnTo>
                    <a:pt x="298764" y="0"/>
                  </a:lnTo>
                  <a:lnTo>
                    <a:pt x="325924" y="90535"/>
                  </a:lnTo>
                  <a:lnTo>
                    <a:pt x="316871" y="162962"/>
                  </a:lnTo>
                  <a:lnTo>
                    <a:pt x="280657" y="208230"/>
                  </a:lnTo>
                  <a:lnTo>
                    <a:pt x="344031" y="271604"/>
                  </a:lnTo>
                  <a:lnTo>
                    <a:pt x="389299" y="334978"/>
                  </a:lnTo>
                  <a:lnTo>
                    <a:pt x="443619" y="362139"/>
                  </a:lnTo>
                  <a:lnTo>
                    <a:pt x="525101" y="416459"/>
                  </a:lnTo>
                  <a:lnTo>
                    <a:pt x="724277" y="416459"/>
                  </a:lnTo>
                  <a:lnTo>
                    <a:pt x="697116" y="561315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8" name="Полилиния 87"/>
            <p:cNvSpPr/>
            <p:nvPr/>
          </p:nvSpPr>
          <p:spPr>
            <a:xfrm>
              <a:off x="5043238" y="3242297"/>
              <a:ext cx="736905" cy="744471"/>
            </a:xfrm>
            <a:custGeom>
              <a:avLst/>
              <a:gdLst>
                <a:gd name="connsiteX0" fmla="*/ 0 w 896293"/>
                <a:gd name="connsiteY0" fmla="*/ 869132 h 869132"/>
                <a:gd name="connsiteX1" fmla="*/ 36214 w 896293"/>
                <a:gd name="connsiteY1" fmla="*/ 778598 h 869132"/>
                <a:gd name="connsiteX2" fmla="*/ 144855 w 896293"/>
                <a:gd name="connsiteY2" fmla="*/ 715223 h 869132"/>
                <a:gd name="connsiteX3" fmla="*/ 190123 w 896293"/>
                <a:gd name="connsiteY3" fmla="*/ 733330 h 869132"/>
                <a:gd name="connsiteX4" fmla="*/ 244443 w 896293"/>
                <a:gd name="connsiteY4" fmla="*/ 669956 h 869132"/>
                <a:gd name="connsiteX5" fmla="*/ 235390 w 896293"/>
                <a:gd name="connsiteY5" fmla="*/ 488887 h 869132"/>
                <a:gd name="connsiteX6" fmla="*/ 271604 w 896293"/>
                <a:gd name="connsiteY6" fmla="*/ 416459 h 869132"/>
                <a:gd name="connsiteX7" fmla="*/ 371192 w 896293"/>
                <a:gd name="connsiteY7" fmla="*/ 479833 h 869132"/>
                <a:gd name="connsiteX8" fmla="*/ 470780 w 896293"/>
                <a:gd name="connsiteY8" fmla="*/ 506994 h 869132"/>
                <a:gd name="connsiteX9" fmla="*/ 543208 w 896293"/>
                <a:gd name="connsiteY9" fmla="*/ 425513 h 869132"/>
                <a:gd name="connsiteX10" fmla="*/ 561315 w 896293"/>
                <a:gd name="connsiteY10" fmla="*/ 262550 h 869132"/>
                <a:gd name="connsiteX11" fmla="*/ 706170 w 896293"/>
                <a:gd name="connsiteY11" fmla="*/ 162962 h 869132"/>
                <a:gd name="connsiteX12" fmla="*/ 787651 w 896293"/>
                <a:gd name="connsiteY12" fmla="*/ 90534 h 869132"/>
                <a:gd name="connsiteX13" fmla="*/ 896293 w 896293"/>
                <a:gd name="connsiteY13" fmla="*/ 0 h 86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6293" h="869132">
                  <a:moveTo>
                    <a:pt x="0" y="869132"/>
                  </a:moveTo>
                  <a:lnTo>
                    <a:pt x="36214" y="778598"/>
                  </a:lnTo>
                  <a:lnTo>
                    <a:pt x="144855" y="715223"/>
                  </a:lnTo>
                  <a:lnTo>
                    <a:pt x="190123" y="733330"/>
                  </a:lnTo>
                  <a:lnTo>
                    <a:pt x="244443" y="669956"/>
                  </a:lnTo>
                  <a:lnTo>
                    <a:pt x="235390" y="488887"/>
                  </a:lnTo>
                  <a:lnTo>
                    <a:pt x="271604" y="416459"/>
                  </a:lnTo>
                  <a:lnTo>
                    <a:pt x="371192" y="479833"/>
                  </a:lnTo>
                  <a:lnTo>
                    <a:pt x="470780" y="506994"/>
                  </a:lnTo>
                  <a:lnTo>
                    <a:pt x="543208" y="425513"/>
                  </a:lnTo>
                  <a:lnTo>
                    <a:pt x="561315" y="262550"/>
                  </a:lnTo>
                  <a:lnTo>
                    <a:pt x="706170" y="162962"/>
                  </a:lnTo>
                  <a:lnTo>
                    <a:pt x="787651" y="90534"/>
                  </a:lnTo>
                  <a:lnTo>
                    <a:pt x="896293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Полилиния 88"/>
            <p:cNvSpPr/>
            <p:nvPr/>
          </p:nvSpPr>
          <p:spPr>
            <a:xfrm>
              <a:off x="4269116" y="1404383"/>
              <a:ext cx="595479" cy="891815"/>
            </a:xfrm>
            <a:custGeom>
              <a:avLst/>
              <a:gdLst>
                <a:gd name="connsiteX0" fmla="*/ 724278 w 724278"/>
                <a:gd name="connsiteY0" fmla="*/ 1041149 h 1041149"/>
                <a:gd name="connsiteX1" fmla="*/ 697117 w 724278"/>
                <a:gd name="connsiteY1" fmla="*/ 923454 h 1041149"/>
                <a:gd name="connsiteX2" fmla="*/ 724278 w 724278"/>
                <a:gd name="connsiteY2" fmla="*/ 778598 h 1041149"/>
                <a:gd name="connsiteX3" fmla="*/ 715224 w 724278"/>
                <a:gd name="connsiteY3" fmla="*/ 588476 h 1041149"/>
                <a:gd name="connsiteX4" fmla="*/ 715224 w 724278"/>
                <a:gd name="connsiteY4" fmla="*/ 434567 h 1041149"/>
                <a:gd name="connsiteX5" fmla="*/ 642796 w 724278"/>
                <a:gd name="connsiteY5" fmla="*/ 344032 h 1041149"/>
                <a:gd name="connsiteX6" fmla="*/ 543208 w 724278"/>
                <a:gd name="connsiteY6" fmla="*/ 298765 h 1041149"/>
                <a:gd name="connsiteX7" fmla="*/ 407406 w 724278"/>
                <a:gd name="connsiteY7" fmla="*/ 226337 h 1041149"/>
                <a:gd name="connsiteX8" fmla="*/ 262551 w 724278"/>
                <a:gd name="connsiteY8" fmla="*/ 135802 h 1041149"/>
                <a:gd name="connsiteX9" fmla="*/ 172016 w 724278"/>
                <a:gd name="connsiteY9" fmla="*/ 45268 h 1041149"/>
                <a:gd name="connsiteX10" fmla="*/ 72428 w 724278"/>
                <a:gd name="connsiteY10" fmla="*/ 0 h 1041149"/>
                <a:gd name="connsiteX11" fmla="*/ 0 w 724278"/>
                <a:gd name="connsiteY11" fmla="*/ 27161 h 104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4278" h="1041149">
                  <a:moveTo>
                    <a:pt x="724278" y="1041149"/>
                  </a:moveTo>
                  <a:lnTo>
                    <a:pt x="697117" y="923454"/>
                  </a:lnTo>
                  <a:lnTo>
                    <a:pt x="724278" y="778598"/>
                  </a:lnTo>
                  <a:lnTo>
                    <a:pt x="715224" y="588476"/>
                  </a:lnTo>
                  <a:lnTo>
                    <a:pt x="715224" y="434567"/>
                  </a:lnTo>
                  <a:lnTo>
                    <a:pt x="642796" y="344032"/>
                  </a:lnTo>
                  <a:lnTo>
                    <a:pt x="543208" y="298765"/>
                  </a:lnTo>
                  <a:lnTo>
                    <a:pt x="407406" y="226337"/>
                  </a:lnTo>
                  <a:lnTo>
                    <a:pt x="262551" y="135802"/>
                  </a:lnTo>
                  <a:lnTo>
                    <a:pt x="172016" y="45268"/>
                  </a:lnTo>
                  <a:lnTo>
                    <a:pt x="72428" y="0"/>
                  </a:lnTo>
                  <a:lnTo>
                    <a:pt x="0" y="27161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5028351" y="1489687"/>
              <a:ext cx="714574" cy="1178747"/>
            </a:xfrm>
            <a:custGeom>
              <a:avLst/>
              <a:gdLst>
                <a:gd name="connsiteX0" fmla="*/ 0 w 869133"/>
                <a:gd name="connsiteY0" fmla="*/ 1376127 h 1376127"/>
                <a:gd name="connsiteX1" fmla="*/ 99588 w 869133"/>
                <a:gd name="connsiteY1" fmla="*/ 1258432 h 1376127"/>
                <a:gd name="connsiteX2" fmla="*/ 244443 w 869133"/>
                <a:gd name="connsiteY2" fmla="*/ 1240325 h 1376127"/>
                <a:gd name="connsiteX3" fmla="*/ 334978 w 869133"/>
                <a:gd name="connsiteY3" fmla="*/ 1104523 h 1376127"/>
                <a:gd name="connsiteX4" fmla="*/ 398352 w 869133"/>
                <a:gd name="connsiteY4" fmla="*/ 941561 h 1376127"/>
                <a:gd name="connsiteX5" fmla="*/ 443620 w 869133"/>
                <a:gd name="connsiteY5" fmla="*/ 932507 h 1376127"/>
                <a:gd name="connsiteX6" fmla="*/ 398352 w 869133"/>
                <a:gd name="connsiteY6" fmla="*/ 805759 h 1376127"/>
                <a:gd name="connsiteX7" fmla="*/ 488887 w 869133"/>
                <a:gd name="connsiteY7" fmla="*/ 715224 h 1376127"/>
                <a:gd name="connsiteX8" fmla="*/ 516047 w 869133"/>
                <a:gd name="connsiteY8" fmla="*/ 534155 h 1376127"/>
                <a:gd name="connsiteX9" fmla="*/ 371192 w 869133"/>
                <a:gd name="connsiteY9" fmla="*/ 516048 h 1376127"/>
                <a:gd name="connsiteX10" fmla="*/ 244443 w 869133"/>
                <a:gd name="connsiteY10" fmla="*/ 488888 h 1376127"/>
                <a:gd name="connsiteX11" fmla="*/ 253497 w 869133"/>
                <a:gd name="connsiteY11" fmla="*/ 371193 h 1376127"/>
                <a:gd name="connsiteX12" fmla="*/ 298764 w 869133"/>
                <a:gd name="connsiteY12" fmla="*/ 316872 h 1376127"/>
                <a:gd name="connsiteX13" fmla="*/ 298764 w 869133"/>
                <a:gd name="connsiteY13" fmla="*/ 190123 h 1376127"/>
                <a:gd name="connsiteX14" fmla="*/ 443620 w 869133"/>
                <a:gd name="connsiteY14" fmla="*/ 99589 h 1376127"/>
                <a:gd name="connsiteX15" fmla="*/ 579422 w 869133"/>
                <a:gd name="connsiteY15" fmla="*/ 108642 h 1376127"/>
                <a:gd name="connsiteX16" fmla="*/ 742384 w 869133"/>
                <a:gd name="connsiteY16" fmla="*/ 9054 h 1376127"/>
                <a:gd name="connsiteX17" fmla="*/ 823865 w 869133"/>
                <a:gd name="connsiteY17" fmla="*/ 0 h 1376127"/>
                <a:gd name="connsiteX18" fmla="*/ 869133 w 869133"/>
                <a:gd name="connsiteY18" fmla="*/ 81482 h 1376127"/>
                <a:gd name="connsiteX19" fmla="*/ 869133 w 869133"/>
                <a:gd name="connsiteY19" fmla="*/ 81482 h 13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69133" h="1376127">
                  <a:moveTo>
                    <a:pt x="0" y="1376127"/>
                  </a:moveTo>
                  <a:lnTo>
                    <a:pt x="99588" y="1258432"/>
                  </a:lnTo>
                  <a:lnTo>
                    <a:pt x="244443" y="1240325"/>
                  </a:lnTo>
                  <a:lnTo>
                    <a:pt x="334978" y="1104523"/>
                  </a:lnTo>
                  <a:lnTo>
                    <a:pt x="398352" y="941561"/>
                  </a:lnTo>
                  <a:lnTo>
                    <a:pt x="443620" y="932507"/>
                  </a:lnTo>
                  <a:lnTo>
                    <a:pt x="398352" y="805759"/>
                  </a:lnTo>
                  <a:lnTo>
                    <a:pt x="488887" y="715224"/>
                  </a:lnTo>
                  <a:lnTo>
                    <a:pt x="516047" y="534155"/>
                  </a:lnTo>
                  <a:lnTo>
                    <a:pt x="371192" y="516048"/>
                  </a:lnTo>
                  <a:lnTo>
                    <a:pt x="244443" y="488888"/>
                  </a:lnTo>
                  <a:lnTo>
                    <a:pt x="253497" y="371193"/>
                  </a:lnTo>
                  <a:lnTo>
                    <a:pt x="298764" y="316872"/>
                  </a:lnTo>
                  <a:lnTo>
                    <a:pt x="298764" y="190123"/>
                  </a:lnTo>
                  <a:lnTo>
                    <a:pt x="443620" y="99589"/>
                  </a:lnTo>
                  <a:lnTo>
                    <a:pt x="579422" y="108642"/>
                  </a:lnTo>
                  <a:lnTo>
                    <a:pt x="742384" y="9054"/>
                  </a:lnTo>
                  <a:lnTo>
                    <a:pt x="823865" y="0"/>
                  </a:lnTo>
                  <a:lnTo>
                    <a:pt x="869133" y="81482"/>
                  </a:lnTo>
                  <a:lnTo>
                    <a:pt x="869133" y="81482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4931586" y="1396628"/>
              <a:ext cx="320070" cy="457539"/>
            </a:xfrm>
            <a:custGeom>
              <a:avLst/>
              <a:gdLst>
                <a:gd name="connsiteX0" fmla="*/ 389299 w 389299"/>
                <a:gd name="connsiteY0" fmla="*/ 479834 h 534154"/>
                <a:gd name="connsiteX1" fmla="*/ 298764 w 389299"/>
                <a:gd name="connsiteY1" fmla="*/ 534154 h 534154"/>
                <a:gd name="connsiteX2" fmla="*/ 226336 w 389299"/>
                <a:gd name="connsiteY2" fmla="*/ 452673 h 534154"/>
                <a:gd name="connsiteX3" fmla="*/ 190123 w 389299"/>
                <a:gd name="connsiteY3" fmla="*/ 362139 h 534154"/>
                <a:gd name="connsiteX4" fmla="*/ 126748 w 389299"/>
                <a:gd name="connsiteY4" fmla="*/ 407406 h 534154"/>
                <a:gd name="connsiteX5" fmla="*/ 27160 w 389299"/>
                <a:gd name="connsiteY5" fmla="*/ 271604 h 534154"/>
                <a:gd name="connsiteX6" fmla="*/ 18107 w 389299"/>
                <a:gd name="connsiteY6" fmla="*/ 108641 h 534154"/>
                <a:gd name="connsiteX7" fmla="*/ 63374 w 389299"/>
                <a:gd name="connsiteY7" fmla="*/ 45267 h 534154"/>
                <a:gd name="connsiteX8" fmla="*/ 0 w 389299"/>
                <a:gd name="connsiteY8" fmla="*/ 0 h 5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299" h="534154">
                  <a:moveTo>
                    <a:pt x="389299" y="479834"/>
                  </a:moveTo>
                  <a:lnTo>
                    <a:pt x="298764" y="534154"/>
                  </a:lnTo>
                  <a:lnTo>
                    <a:pt x="226336" y="452673"/>
                  </a:lnTo>
                  <a:lnTo>
                    <a:pt x="190123" y="362139"/>
                  </a:lnTo>
                  <a:lnTo>
                    <a:pt x="126748" y="407406"/>
                  </a:lnTo>
                  <a:lnTo>
                    <a:pt x="27160" y="271604"/>
                  </a:lnTo>
                  <a:lnTo>
                    <a:pt x="18107" y="108641"/>
                  </a:lnTo>
                  <a:lnTo>
                    <a:pt x="63374" y="45267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5288873" y="2373747"/>
              <a:ext cx="439166" cy="100814"/>
            </a:xfrm>
            <a:custGeom>
              <a:avLst/>
              <a:gdLst>
                <a:gd name="connsiteX0" fmla="*/ 0 w 534155"/>
                <a:gd name="connsiteY0" fmla="*/ 90534 h 117695"/>
                <a:gd name="connsiteX1" fmla="*/ 63374 w 534155"/>
                <a:gd name="connsiteY1" fmla="*/ 0 h 117695"/>
                <a:gd name="connsiteX2" fmla="*/ 226337 w 534155"/>
                <a:gd name="connsiteY2" fmla="*/ 0 h 117695"/>
                <a:gd name="connsiteX3" fmla="*/ 244444 w 534155"/>
                <a:gd name="connsiteY3" fmla="*/ 117695 h 117695"/>
                <a:gd name="connsiteX4" fmla="*/ 461727 w 534155"/>
                <a:gd name="connsiteY4" fmla="*/ 99588 h 117695"/>
                <a:gd name="connsiteX5" fmla="*/ 534155 w 534155"/>
                <a:gd name="connsiteY5" fmla="*/ 90534 h 11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155" h="117695">
                  <a:moveTo>
                    <a:pt x="0" y="90534"/>
                  </a:moveTo>
                  <a:lnTo>
                    <a:pt x="63374" y="0"/>
                  </a:lnTo>
                  <a:lnTo>
                    <a:pt x="226337" y="0"/>
                  </a:lnTo>
                  <a:lnTo>
                    <a:pt x="244444" y="117695"/>
                  </a:lnTo>
                  <a:lnTo>
                    <a:pt x="461727" y="99588"/>
                  </a:lnTo>
                  <a:lnTo>
                    <a:pt x="534155" y="90534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3725742" y="1357854"/>
              <a:ext cx="334957" cy="473049"/>
            </a:xfrm>
            <a:custGeom>
              <a:avLst/>
              <a:gdLst>
                <a:gd name="connsiteX0" fmla="*/ 407406 w 407406"/>
                <a:gd name="connsiteY0" fmla="*/ 0 h 552261"/>
                <a:gd name="connsiteX1" fmla="*/ 199177 w 407406"/>
                <a:gd name="connsiteY1" fmla="*/ 117695 h 552261"/>
                <a:gd name="connsiteX2" fmla="*/ 90535 w 407406"/>
                <a:gd name="connsiteY2" fmla="*/ 208229 h 552261"/>
                <a:gd name="connsiteX3" fmla="*/ 126749 w 407406"/>
                <a:gd name="connsiteY3" fmla="*/ 325924 h 552261"/>
                <a:gd name="connsiteX4" fmla="*/ 54321 w 407406"/>
                <a:gd name="connsiteY4" fmla="*/ 452673 h 552261"/>
                <a:gd name="connsiteX5" fmla="*/ 36214 w 407406"/>
                <a:gd name="connsiteY5" fmla="*/ 525101 h 552261"/>
                <a:gd name="connsiteX6" fmla="*/ 0 w 407406"/>
                <a:gd name="connsiteY6" fmla="*/ 552261 h 55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06" h="552261">
                  <a:moveTo>
                    <a:pt x="407406" y="0"/>
                  </a:moveTo>
                  <a:lnTo>
                    <a:pt x="199177" y="117695"/>
                  </a:lnTo>
                  <a:lnTo>
                    <a:pt x="90535" y="208229"/>
                  </a:lnTo>
                  <a:lnTo>
                    <a:pt x="126749" y="325924"/>
                  </a:lnTo>
                  <a:lnTo>
                    <a:pt x="54321" y="452673"/>
                  </a:lnTo>
                  <a:lnTo>
                    <a:pt x="36214" y="525101"/>
                  </a:lnTo>
                  <a:lnTo>
                    <a:pt x="0" y="552261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726019" y="1606010"/>
              <a:ext cx="446609" cy="449785"/>
            </a:xfrm>
            <a:custGeom>
              <a:avLst/>
              <a:gdLst>
                <a:gd name="connsiteX0" fmla="*/ 543208 w 543208"/>
                <a:gd name="connsiteY0" fmla="*/ 226337 h 525101"/>
                <a:gd name="connsiteX1" fmla="*/ 543208 w 543208"/>
                <a:gd name="connsiteY1" fmla="*/ 226337 h 525101"/>
                <a:gd name="connsiteX2" fmla="*/ 362139 w 543208"/>
                <a:gd name="connsiteY2" fmla="*/ 144856 h 525101"/>
                <a:gd name="connsiteX3" fmla="*/ 371192 w 543208"/>
                <a:gd name="connsiteY3" fmla="*/ 81482 h 525101"/>
                <a:gd name="connsiteX4" fmla="*/ 334978 w 543208"/>
                <a:gd name="connsiteY4" fmla="*/ 45268 h 525101"/>
                <a:gd name="connsiteX5" fmla="*/ 199176 w 543208"/>
                <a:gd name="connsiteY5" fmla="*/ 0 h 525101"/>
                <a:gd name="connsiteX6" fmla="*/ 81481 w 543208"/>
                <a:gd name="connsiteY6" fmla="*/ 117696 h 525101"/>
                <a:gd name="connsiteX7" fmla="*/ 45267 w 543208"/>
                <a:gd name="connsiteY7" fmla="*/ 271604 h 525101"/>
                <a:gd name="connsiteX8" fmla="*/ 63374 w 543208"/>
                <a:gd name="connsiteY8" fmla="*/ 398353 h 525101"/>
                <a:gd name="connsiteX9" fmla="*/ 63374 w 543208"/>
                <a:gd name="connsiteY9" fmla="*/ 398353 h 525101"/>
                <a:gd name="connsiteX10" fmla="*/ 0 w 543208"/>
                <a:gd name="connsiteY10" fmla="*/ 525101 h 52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208" h="525101">
                  <a:moveTo>
                    <a:pt x="543208" y="226337"/>
                  </a:moveTo>
                  <a:lnTo>
                    <a:pt x="543208" y="226337"/>
                  </a:lnTo>
                  <a:lnTo>
                    <a:pt x="362139" y="144856"/>
                  </a:lnTo>
                  <a:lnTo>
                    <a:pt x="371192" y="81482"/>
                  </a:lnTo>
                  <a:lnTo>
                    <a:pt x="334978" y="45268"/>
                  </a:lnTo>
                  <a:lnTo>
                    <a:pt x="199176" y="0"/>
                  </a:lnTo>
                  <a:lnTo>
                    <a:pt x="81481" y="117696"/>
                  </a:lnTo>
                  <a:lnTo>
                    <a:pt x="45267" y="271604"/>
                  </a:lnTo>
                  <a:lnTo>
                    <a:pt x="63374" y="398353"/>
                  </a:lnTo>
                  <a:lnTo>
                    <a:pt x="63374" y="398353"/>
                  </a:lnTo>
                  <a:lnTo>
                    <a:pt x="0" y="525101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5" name="Полилиния 94"/>
            <p:cNvSpPr/>
            <p:nvPr/>
          </p:nvSpPr>
          <p:spPr>
            <a:xfrm>
              <a:off x="1537358" y="4932868"/>
              <a:ext cx="1101635" cy="767736"/>
            </a:xfrm>
            <a:custGeom>
              <a:avLst/>
              <a:gdLst>
                <a:gd name="connsiteX0" fmla="*/ 1339913 w 1339913"/>
                <a:gd name="connsiteY0" fmla="*/ 896293 h 896293"/>
                <a:gd name="connsiteX1" fmla="*/ 1213164 w 1339913"/>
                <a:gd name="connsiteY1" fmla="*/ 832919 h 896293"/>
                <a:gd name="connsiteX2" fmla="*/ 1213164 w 1339913"/>
                <a:gd name="connsiteY2" fmla="*/ 778598 h 896293"/>
                <a:gd name="connsiteX3" fmla="*/ 1149790 w 1339913"/>
                <a:gd name="connsiteY3" fmla="*/ 724277 h 896293"/>
                <a:gd name="connsiteX4" fmla="*/ 977774 w 1339913"/>
                <a:gd name="connsiteY4" fmla="*/ 633743 h 896293"/>
                <a:gd name="connsiteX5" fmla="*/ 950613 w 1339913"/>
                <a:gd name="connsiteY5" fmla="*/ 579422 h 896293"/>
                <a:gd name="connsiteX6" fmla="*/ 787651 w 1339913"/>
                <a:gd name="connsiteY6" fmla="*/ 660903 h 896293"/>
                <a:gd name="connsiteX7" fmla="*/ 733330 w 1339913"/>
                <a:gd name="connsiteY7" fmla="*/ 751438 h 896293"/>
                <a:gd name="connsiteX8" fmla="*/ 733330 w 1339913"/>
                <a:gd name="connsiteY8" fmla="*/ 724277 h 896293"/>
                <a:gd name="connsiteX9" fmla="*/ 651849 w 1339913"/>
                <a:gd name="connsiteY9" fmla="*/ 688063 h 896293"/>
                <a:gd name="connsiteX10" fmla="*/ 633742 w 1339913"/>
                <a:gd name="connsiteY10" fmla="*/ 579422 h 896293"/>
                <a:gd name="connsiteX11" fmla="*/ 615635 w 1339913"/>
                <a:gd name="connsiteY11" fmla="*/ 497941 h 896293"/>
                <a:gd name="connsiteX12" fmla="*/ 525101 w 1339913"/>
                <a:gd name="connsiteY12" fmla="*/ 416460 h 896293"/>
                <a:gd name="connsiteX13" fmla="*/ 380245 w 1339913"/>
                <a:gd name="connsiteY13" fmla="*/ 416460 h 896293"/>
                <a:gd name="connsiteX14" fmla="*/ 371192 w 1339913"/>
                <a:gd name="connsiteY14" fmla="*/ 316871 h 896293"/>
                <a:gd name="connsiteX15" fmla="*/ 289711 w 1339913"/>
                <a:gd name="connsiteY15" fmla="*/ 144856 h 896293"/>
                <a:gd name="connsiteX16" fmla="*/ 162962 w 1339913"/>
                <a:gd name="connsiteY16" fmla="*/ 63374 h 896293"/>
                <a:gd name="connsiteX17" fmla="*/ 9053 w 1339913"/>
                <a:gd name="connsiteY17" fmla="*/ 0 h 896293"/>
                <a:gd name="connsiteX18" fmla="*/ 0 w 1339913"/>
                <a:gd name="connsiteY18" fmla="*/ 0 h 89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9913" h="896293">
                  <a:moveTo>
                    <a:pt x="1339913" y="896293"/>
                  </a:moveTo>
                  <a:lnTo>
                    <a:pt x="1213164" y="832919"/>
                  </a:lnTo>
                  <a:lnTo>
                    <a:pt x="1213164" y="778598"/>
                  </a:lnTo>
                  <a:lnTo>
                    <a:pt x="1149790" y="724277"/>
                  </a:lnTo>
                  <a:lnTo>
                    <a:pt x="977774" y="633743"/>
                  </a:lnTo>
                  <a:lnTo>
                    <a:pt x="950613" y="579422"/>
                  </a:lnTo>
                  <a:lnTo>
                    <a:pt x="787651" y="660903"/>
                  </a:lnTo>
                  <a:lnTo>
                    <a:pt x="733330" y="751438"/>
                  </a:lnTo>
                  <a:lnTo>
                    <a:pt x="733330" y="724277"/>
                  </a:lnTo>
                  <a:lnTo>
                    <a:pt x="651849" y="688063"/>
                  </a:lnTo>
                  <a:lnTo>
                    <a:pt x="633742" y="579422"/>
                  </a:lnTo>
                  <a:lnTo>
                    <a:pt x="615635" y="497941"/>
                  </a:lnTo>
                  <a:lnTo>
                    <a:pt x="525101" y="416460"/>
                  </a:lnTo>
                  <a:lnTo>
                    <a:pt x="380245" y="416460"/>
                  </a:lnTo>
                  <a:lnTo>
                    <a:pt x="371192" y="316871"/>
                  </a:lnTo>
                  <a:lnTo>
                    <a:pt x="289711" y="144856"/>
                  </a:lnTo>
                  <a:lnTo>
                    <a:pt x="162962" y="63374"/>
                  </a:lnTo>
                  <a:lnTo>
                    <a:pt x="9053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6" name="Полилиния 95"/>
            <p:cNvSpPr/>
            <p:nvPr/>
          </p:nvSpPr>
          <p:spPr>
            <a:xfrm>
              <a:off x="2720872" y="5770398"/>
              <a:ext cx="282852" cy="550599"/>
            </a:xfrm>
            <a:custGeom>
              <a:avLst/>
              <a:gdLst>
                <a:gd name="connsiteX0" fmla="*/ 0 w 344031"/>
                <a:gd name="connsiteY0" fmla="*/ 0 h 642796"/>
                <a:gd name="connsiteX1" fmla="*/ 108641 w 344031"/>
                <a:gd name="connsiteY1" fmla="*/ 63375 h 642796"/>
                <a:gd name="connsiteX2" fmla="*/ 135802 w 344031"/>
                <a:gd name="connsiteY2" fmla="*/ 181070 h 642796"/>
                <a:gd name="connsiteX3" fmla="*/ 235390 w 344031"/>
                <a:gd name="connsiteY3" fmla="*/ 298765 h 642796"/>
                <a:gd name="connsiteX4" fmla="*/ 307817 w 344031"/>
                <a:gd name="connsiteY4" fmla="*/ 334979 h 642796"/>
                <a:gd name="connsiteX5" fmla="*/ 344031 w 344031"/>
                <a:gd name="connsiteY5" fmla="*/ 389299 h 642796"/>
                <a:gd name="connsiteX6" fmla="*/ 316871 w 344031"/>
                <a:gd name="connsiteY6" fmla="*/ 497941 h 642796"/>
                <a:gd name="connsiteX7" fmla="*/ 307817 w 344031"/>
                <a:gd name="connsiteY7" fmla="*/ 588476 h 642796"/>
                <a:gd name="connsiteX8" fmla="*/ 190122 w 344031"/>
                <a:gd name="connsiteY8" fmla="*/ 642796 h 64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31" h="642796">
                  <a:moveTo>
                    <a:pt x="0" y="0"/>
                  </a:moveTo>
                  <a:lnTo>
                    <a:pt x="108641" y="63375"/>
                  </a:lnTo>
                  <a:lnTo>
                    <a:pt x="135802" y="181070"/>
                  </a:lnTo>
                  <a:lnTo>
                    <a:pt x="235390" y="298765"/>
                  </a:lnTo>
                  <a:lnTo>
                    <a:pt x="307817" y="334979"/>
                  </a:lnTo>
                  <a:lnTo>
                    <a:pt x="344031" y="389299"/>
                  </a:lnTo>
                  <a:lnTo>
                    <a:pt x="316871" y="497941"/>
                  </a:lnTo>
                  <a:lnTo>
                    <a:pt x="307817" y="588476"/>
                  </a:lnTo>
                  <a:lnTo>
                    <a:pt x="190122" y="642796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3219585" y="5607545"/>
              <a:ext cx="156313" cy="721207"/>
            </a:xfrm>
            <a:custGeom>
              <a:avLst/>
              <a:gdLst>
                <a:gd name="connsiteX0" fmla="*/ 27160 w 190123"/>
                <a:gd name="connsiteY0" fmla="*/ 0 h 841972"/>
                <a:gd name="connsiteX1" fmla="*/ 99588 w 190123"/>
                <a:gd name="connsiteY1" fmla="*/ 162962 h 841972"/>
                <a:gd name="connsiteX2" fmla="*/ 162962 w 190123"/>
                <a:gd name="connsiteY2" fmla="*/ 316871 h 841972"/>
                <a:gd name="connsiteX3" fmla="*/ 135802 w 190123"/>
                <a:gd name="connsiteY3" fmla="*/ 461726 h 841972"/>
                <a:gd name="connsiteX4" fmla="*/ 135802 w 190123"/>
                <a:gd name="connsiteY4" fmla="*/ 679009 h 841972"/>
                <a:gd name="connsiteX5" fmla="*/ 190123 w 190123"/>
                <a:gd name="connsiteY5" fmla="*/ 724277 h 841972"/>
                <a:gd name="connsiteX6" fmla="*/ 0 w 190123"/>
                <a:gd name="connsiteY6" fmla="*/ 841972 h 84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23" h="841972">
                  <a:moveTo>
                    <a:pt x="27160" y="0"/>
                  </a:moveTo>
                  <a:lnTo>
                    <a:pt x="99588" y="162962"/>
                  </a:lnTo>
                  <a:lnTo>
                    <a:pt x="162962" y="316871"/>
                  </a:lnTo>
                  <a:lnTo>
                    <a:pt x="135802" y="461726"/>
                  </a:lnTo>
                  <a:lnTo>
                    <a:pt x="135802" y="679009"/>
                  </a:lnTo>
                  <a:lnTo>
                    <a:pt x="190123" y="724277"/>
                  </a:lnTo>
                  <a:lnTo>
                    <a:pt x="0" y="841972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4685950" y="4956133"/>
              <a:ext cx="133984" cy="124078"/>
            </a:xfrm>
            <a:custGeom>
              <a:avLst/>
              <a:gdLst>
                <a:gd name="connsiteX0" fmla="*/ 162963 w 162963"/>
                <a:gd name="connsiteY0" fmla="*/ 144855 h 144855"/>
                <a:gd name="connsiteX1" fmla="*/ 162963 w 162963"/>
                <a:gd name="connsiteY1" fmla="*/ 54320 h 144855"/>
                <a:gd name="connsiteX2" fmla="*/ 162963 w 162963"/>
                <a:gd name="connsiteY2" fmla="*/ 54320 h 144855"/>
                <a:gd name="connsiteX3" fmla="*/ 72428 w 162963"/>
                <a:gd name="connsiteY3" fmla="*/ 0 h 144855"/>
                <a:gd name="connsiteX4" fmla="*/ 72428 w 162963"/>
                <a:gd name="connsiteY4" fmla="*/ 0 h 144855"/>
                <a:gd name="connsiteX5" fmla="*/ 0 w 162963"/>
                <a:gd name="connsiteY5" fmla="*/ 72427 h 144855"/>
                <a:gd name="connsiteX6" fmla="*/ 0 w 162963"/>
                <a:gd name="connsiteY6" fmla="*/ 72427 h 144855"/>
                <a:gd name="connsiteX7" fmla="*/ 162963 w 162963"/>
                <a:gd name="connsiteY7" fmla="*/ 144855 h 14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963" h="144855">
                  <a:moveTo>
                    <a:pt x="162963" y="144855"/>
                  </a:moveTo>
                  <a:lnTo>
                    <a:pt x="162963" y="54320"/>
                  </a:lnTo>
                  <a:lnTo>
                    <a:pt x="162963" y="54320"/>
                  </a:lnTo>
                  <a:lnTo>
                    <a:pt x="72428" y="0"/>
                  </a:lnTo>
                  <a:lnTo>
                    <a:pt x="72428" y="0"/>
                  </a:lnTo>
                  <a:lnTo>
                    <a:pt x="0" y="72427"/>
                  </a:lnTo>
                  <a:lnTo>
                    <a:pt x="0" y="72427"/>
                  </a:lnTo>
                  <a:lnTo>
                    <a:pt x="162963" y="14485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9" name="Полилиния 98"/>
            <p:cNvSpPr/>
            <p:nvPr/>
          </p:nvSpPr>
          <p:spPr>
            <a:xfrm>
              <a:off x="4321221" y="4971642"/>
              <a:ext cx="394504" cy="69794"/>
            </a:xfrm>
            <a:custGeom>
              <a:avLst/>
              <a:gdLst>
                <a:gd name="connsiteX0" fmla="*/ 479833 w 479833"/>
                <a:gd name="connsiteY0" fmla="*/ 54321 h 81482"/>
                <a:gd name="connsiteX1" fmla="*/ 479833 w 479833"/>
                <a:gd name="connsiteY1" fmla="*/ 54321 h 81482"/>
                <a:gd name="connsiteX2" fmla="*/ 253497 w 479833"/>
                <a:gd name="connsiteY2" fmla="*/ 81482 h 81482"/>
                <a:gd name="connsiteX3" fmla="*/ 253497 w 479833"/>
                <a:gd name="connsiteY3" fmla="*/ 81482 h 81482"/>
                <a:gd name="connsiteX4" fmla="*/ 172016 w 479833"/>
                <a:gd name="connsiteY4" fmla="*/ 0 h 81482"/>
                <a:gd name="connsiteX5" fmla="*/ 72427 w 479833"/>
                <a:gd name="connsiteY5" fmla="*/ 36214 h 81482"/>
                <a:gd name="connsiteX6" fmla="*/ 0 w 479833"/>
                <a:gd name="connsiteY6" fmla="*/ 63375 h 8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833" h="81482">
                  <a:moveTo>
                    <a:pt x="479833" y="54321"/>
                  </a:moveTo>
                  <a:lnTo>
                    <a:pt x="479833" y="54321"/>
                  </a:lnTo>
                  <a:lnTo>
                    <a:pt x="253497" y="81482"/>
                  </a:lnTo>
                  <a:lnTo>
                    <a:pt x="253497" y="81482"/>
                  </a:lnTo>
                  <a:lnTo>
                    <a:pt x="172016" y="0"/>
                  </a:lnTo>
                  <a:lnTo>
                    <a:pt x="72427" y="36214"/>
                  </a:lnTo>
                  <a:lnTo>
                    <a:pt x="0" y="63375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0" name="Полилиния 99"/>
            <p:cNvSpPr/>
            <p:nvPr/>
          </p:nvSpPr>
          <p:spPr>
            <a:xfrm>
              <a:off x="4819934" y="5049191"/>
              <a:ext cx="290296" cy="1225277"/>
            </a:xfrm>
            <a:custGeom>
              <a:avLst/>
              <a:gdLst>
                <a:gd name="connsiteX0" fmla="*/ 0 w 353085"/>
                <a:gd name="connsiteY0" fmla="*/ 0 h 1430448"/>
                <a:gd name="connsiteX1" fmla="*/ 0 w 353085"/>
                <a:gd name="connsiteY1" fmla="*/ 144856 h 1430448"/>
                <a:gd name="connsiteX2" fmla="*/ 36214 w 353085"/>
                <a:gd name="connsiteY2" fmla="*/ 271604 h 1430448"/>
                <a:gd name="connsiteX3" fmla="*/ 172016 w 353085"/>
                <a:gd name="connsiteY3" fmla="*/ 334978 h 1430448"/>
                <a:gd name="connsiteX4" fmla="*/ 217283 w 353085"/>
                <a:gd name="connsiteY4" fmla="*/ 552261 h 1430448"/>
                <a:gd name="connsiteX5" fmla="*/ 226336 w 353085"/>
                <a:gd name="connsiteY5" fmla="*/ 823865 h 1430448"/>
                <a:gd name="connsiteX6" fmla="*/ 235390 w 353085"/>
                <a:gd name="connsiteY6" fmla="*/ 1059256 h 1430448"/>
                <a:gd name="connsiteX7" fmla="*/ 353085 w 353085"/>
                <a:gd name="connsiteY7" fmla="*/ 1276539 h 1430448"/>
                <a:gd name="connsiteX8" fmla="*/ 271604 w 353085"/>
                <a:gd name="connsiteY8" fmla="*/ 1430448 h 143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085" h="1430448">
                  <a:moveTo>
                    <a:pt x="0" y="0"/>
                  </a:moveTo>
                  <a:lnTo>
                    <a:pt x="0" y="144856"/>
                  </a:lnTo>
                  <a:lnTo>
                    <a:pt x="36214" y="271604"/>
                  </a:lnTo>
                  <a:lnTo>
                    <a:pt x="172016" y="334978"/>
                  </a:lnTo>
                  <a:lnTo>
                    <a:pt x="217283" y="552261"/>
                  </a:lnTo>
                  <a:lnTo>
                    <a:pt x="226336" y="823865"/>
                  </a:lnTo>
                  <a:lnTo>
                    <a:pt x="235390" y="1059256"/>
                  </a:lnTo>
                  <a:lnTo>
                    <a:pt x="353085" y="1276539"/>
                  </a:lnTo>
                  <a:lnTo>
                    <a:pt x="271604" y="1430448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1" name="Полилиния 100"/>
            <p:cNvSpPr/>
            <p:nvPr/>
          </p:nvSpPr>
          <p:spPr>
            <a:xfrm>
              <a:off x="1626680" y="4521857"/>
              <a:ext cx="632696" cy="356727"/>
            </a:xfrm>
            <a:custGeom>
              <a:avLst/>
              <a:gdLst>
                <a:gd name="connsiteX0" fmla="*/ 769545 w 769545"/>
                <a:gd name="connsiteY0" fmla="*/ 0 h 416460"/>
                <a:gd name="connsiteX1" fmla="*/ 624689 w 769545"/>
                <a:gd name="connsiteY1" fmla="*/ 108642 h 416460"/>
                <a:gd name="connsiteX2" fmla="*/ 516048 w 769545"/>
                <a:gd name="connsiteY2" fmla="*/ 289711 h 416460"/>
                <a:gd name="connsiteX3" fmla="*/ 362139 w 769545"/>
                <a:gd name="connsiteY3" fmla="*/ 389299 h 416460"/>
                <a:gd name="connsiteX4" fmla="*/ 199176 w 769545"/>
                <a:gd name="connsiteY4" fmla="*/ 380246 h 416460"/>
                <a:gd name="connsiteX5" fmla="*/ 72428 w 769545"/>
                <a:gd name="connsiteY5" fmla="*/ 416460 h 416460"/>
                <a:gd name="connsiteX6" fmla="*/ 0 w 769545"/>
                <a:gd name="connsiteY6" fmla="*/ 298765 h 41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9545" h="416460">
                  <a:moveTo>
                    <a:pt x="769545" y="0"/>
                  </a:moveTo>
                  <a:lnTo>
                    <a:pt x="624689" y="108642"/>
                  </a:lnTo>
                  <a:lnTo>
                    <a:pt x="516048" y="289711"/>
                  </a:lnTo>
                  <a:lnTo>
                    <a:pt x="362139" y="389299"/>
                  </a:lnTo>
                  <a:lnTo>
                    <a:pt x="199176" y="380246"/>
                  </a:lnTo>
                  <a:lnTo>
                    <a:pt x="72428" y="416460"/>
                  </a:lnTo>
                  <a:lnTo>
                    <a:pt x="0" y="298765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1559689" y="3149238"/>
              <a:ext cx="156313" cy="535089"/>
            </a:xfrm>
            <a:custGeom>
              <a:avLst/>
              <a:gdLst>
                <a:gd name="connsiteX0" fmla="*/ 126749 w 190123"/>
                <a:gd name="connsiteY0" fmla="*/ 624689 h 624689"/>
                <a:gd name="connsiteX1" fmla="*/ 9053 w 190123"/>
                <a:gd name="connsiteY1" fmla="*/ 579422 h 624689"/>
                <a:gd name="connsiteX2" fmla="*/ 0 w 190123"/>
                <a:gd name="connsiteY2" fmla="*/ 506994 h 624689"/>
                <a:gd name="connsiteX3" fmla="*/ 45267 w 190123"/>
                <a:gd name="connsiteY3" fmla="*/ 434566 h 624689"/>
                <a:gd name="connsiteX4" fmla="*/ 90535 w 190123"/>
                <a:gd name="connsiteY4" fmla="*/ 298764 h 624689"/>
                <a:gd name="connsiteX5" fmla="*/ 126749 w 190123"/>
                <a:gd name="connsiteY5" fmla="*/ 235390 h 624689"/>
                <a:gd name="connsiteX6" fmla="*/ 181069 w 190123"/>
                <a:gd name="connsiteY6" fmla="*/ 153909 h 624689"/>
                <a:gd name="connsiteX7" fmla="*/ 190123 w 190123"/>
                <a:gd name="connsiteY7" fmla="*/ 63374 h 624689"/>
                <a:gd name="connsiteX8" fmla="*/ 117695 w 190123"/>
                <a:gd name="connsiteY8" fmla="*/ 0 h 62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123" h="624689">
                  <a:moveTo>
                    <a:pt x="126749" y="624689"/>
                  </a:moveTo>
                  <a:lnTo>
                    <a:pt x="9053" y="579422"/>
                  </a:lnTo>
                  <a:lnTo>
                    <a:pt x="0" y="506994"/>
                  </a:lnTo>
                  <a:lnTo>
                    <a:pt x="45267" y="434566"/>
                  </a:lnTo>
                  <a:lnTo>
                    <a:pt x="90535" y="298764"/>
                  </a:lnTo>
                  <a:lnTo>
                    <a:pt x="126749" y="235390"/>
                  </a:lnTo>
                  <a:lnTo>
                    <a:pt x="181069" y="153909"/>
                  </a:lnTo>
                  <a:lnTo>
                    <a:pt x="190123" y="63374"/>
                  </a:lnTo>
                  <a:lnTo>
                    <a:pt x="117695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3" name="Полилиния 102"/>
            <p:cNvSpPr/>
            <p:nvPr/>
          </p:nvSpPr>
          <p:spPr>
            <a:xfrm>
              <a:off x="1716002" y="1947227"/>
              <a:ext cx="1324940" cy="3078700"/>
            </a:xfrm>
            <a:custGeom>
              <a:avLst/>
              <a:gdLst>
                <a:gd name="connsiteX0" fmla="*/ 1231271 w 1611517"/>
                <a:gd name="connsiteY0" fmla="*/ 0 h 3594226"/>
                <a:gd name="connsiteX1" fmla="*/ 1611517 w 1611517"/>
                <a:gd name="connsiteY1" fmla="*/ 561315 h 3594226"/>
                <a:gd name="connsiteX2" fmla="*/ 1475715 w 1611517"/>
                <a:gd name="connsiteY2" fmla="*/ 869133 h 3594226"/>
                <a:gd name="connsiteX3" fmla="*/ 1285592 w 1611517"/>
                <a:gd name="connsiteY3" fmla="*/ 1140737 h 3594226"/>
                <a:gd name="connsiteX4" fmla="*/ 1276538 w 1611517"/>
                <a:gd name="connsiteY4" fmla="*/ 1575303 h 3594226"/>
                <a:gd name="connsiteX5" fmla="*/ 977774 w 1611517"/>
                <a:gd name="connsiteY5" fmla="*/ 1828800 h 3594226"/>
                <a:gd name="connsiteX6" fmla="*/ 914400 w 1611517"/>
                <a:gd name="connsiteY6" fmla="*/ 1973655 h 3594226"/>
                <a:gd name="connsiteX7" fmla="*/ 851026 w 1611517"/>
                <a:gd name="connsiteY7" fmla="*/ 2154725 h 3594226"/>
                <a:gd name="connsiteX8" fmla="*/ 733330 w 1611517"/>
                <a:gd name="connsiteY8" fmla="*/ 2534970 h 3594226"/>
                <a:gd name="connsiteX9" fmla="*/ 633742 w 1611517"/>
                <a:gd name="connsiteY9" fmla="*/ 2743200 h 3594226"/>
                <a:gd name="connsiteX10" fmla="*/ 443620 w 1611517"/>
                <a:gd name="connsiteY10" fmla="*/ 3195873 h 3594226"/>
                <a:gd name="connsiteX11" fmla="*/ 235390 w 1611517"/>
                <a:gd name="connsiteY11" fmla="*/ 3503691 h 3594226"/>
                <a:gd name="connsiteX12" fmla="*/ 0 w 1611517"/>
                <a:gd name="connsiteY12" fmla="*/ 3594226 h 3594226"/>
                <a:gd name="connsiteX13" fmla="*/ 54321 w 1611517"/>
                <a:gd name="connsiteY13" fmla="*/ 3567065 h 35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1517" h="3594226">
                  <a:moveTo>
                    <a:pt x="1231271" y="0"/>
                  </a:moveTo>
                  <a:lnTo>
                    <a:pt x="1611517" y="561315"/>
                  </a:lnTo>
                  <a:lnTo>
                    <a:pt x="1475715" y="869133"/>
                  </a:lnTo>
                  <a:lnTo>
                    <a:pt x="1285592" y="1140737"/>
                  </a:lnTo>
                  <a:lnTo>
                    <a:pt x="1276538" y="1575303"/>
                  </a:lnTo>
                  <a:lnTo>
                    <a:pt x="977774" y="1828800"/>
                  </a:lnTo>
                  <a:lnTo>
                    <a:pt x="914400" y="1973655"/>
                  </a:lnTo>
                  <a:lnTo>
                    <a:pt x="851026" y="2154725"/>
                  </a:lnTo>
                  <a:lnTo>
                    <a:pt x="733330" y="2534970"/>
                  </a:lnTo>
                  <a:lnTo>
                    <a:pt x="633742" y="2743200"/>
                  </a:lnTo>
                  <a:lnTo>
                    <a:pt x="443620" y="3195873"/>
                  </a:lnTo>
                  <a:lnTo>
                    <a:pt x="235390" y="3503691"/>
                  </a:lnTo>
                  <a:lnTo>
                    <a:pt x="0" y="3594226"/>
                  </a:lnTo>
                  <a:lnTo>
                    <a:pt x="54321" y="3567065"/>
                  </a:lnTo>
                </a:path>
              </a:pathLst>
            </a:custGeom>
            <a:noFill/>
            <a:ln w="38100">
              <a:solidFill>
                <a:srgbClr val="2C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2259376" y="4296965"/>
              <a:ext cx="997426" cy="1806894"/>
            </a:xfrm>
            <a:custGeom>
              <a:avLst/>
              <a:gdLst>
                <a:gd name="connsiteX0" fmla="*/ 0 w 1213164"/>
                <a:gd name="connsiteY0" fmla="*/ 0 h 2109457"/>
                <a:gd name="connsiteX1" fmla="*/ 181069 w 1213164"/>
                <a:gd name="connsiteY1" fmla="*/ 425513 h 2109457"/>
                <a:gd name="connsiteX2" fmla="*/ 407406 w 1213164"/>
                <a:gd name="connsiteY2" fmla="*/ 497941 h 2109457"/>
                <a:gd name="connsiteX3" fmla="*/ 1213164 w 1213164"/>
                <a:gd name="connsiteY3" fmla="*/ 715224 h 2109457"/>
                <a:gd name="connsiteX4" fmla="*/ 1195057 w 1213164"/>
                <a:gd name="connsiteY4" fmla="*/ 1122630 h 2109457"/>
                <a:gd name="connsiteX5" fmla="*/ 932507 w 1213164"/>
                <a:gd name="connsiteY5" fmla="*/ 1448554 h 2109457"/>
                <a:gd name="connsiteX6" fmla="*/ 443620 w 1213164"/>
                <a:gd name="connsiteY6" fmla="*/ 2109457 h 2109457"/>
                <a:gd name="connsiteX7" fmla="*/ 443620 w 1213164"/>
                <a:gd name="connsiteY7" fmla="*/ 2109457 h 210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3164" h="2109457">
                  <a:moveTo>
                    <a:pt x="0" y="0"/>
                  </a:moveTo>
                  <a:lnTo>
                    <a:pt x="181069" y="425513"/>
                  </a:lnTo>
                  <a:lnTo>
                    <a:pt x="407406" y="497941"/>
                  </a:lnTo>
                  <a:lnTo>
                    <a:pt x="1213164" y="715224"/>
                  </a:lnTo>
                  <a:lnTo>
                    <a:pt x="1195057" y="1122630"/>
                  </a:lnTo>
                  <a:lnTo>
                    <a:pt x="932507" y="1448554"/>
                  </a:lnTo>
                  <a:lnTo>
                    <a:pt x="443620" y="2109457"/>
                  </a:lnTo>
                  <a:lnTo>
                    <a:pt x="443620" y="2109457"/>
                  </a:lnTo>
                </a:path>
              </a:pathLst>
            </a:custGeom>
            <a:noFill/>
            <a:ln w="38100">
              <a:solidFill>
                <a:srgbClr val="2C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5" name="Полилиния 104"/>
            <p:cNvSpPr/>
            <p:nvPr/>
          </p:nvSpPr>
          <p:spPr>
            <a:xfrm>
              <a:off x="1915529" y="4950694"/>
              <a:ext cx="7443" cy="775491"/>
            </a:xfrm>
            <a:custGeom>
              <a:avLst/>
              <a:gdLst>
                <a:gd name="connsiteX0" fmla="*/ 0 w 9053"/>
                <a:gd name="connsiteY0" fmla="*/ 0 h 905346"/>
                <a:gd name="connsiteX1" fmla="*/ 9053 w 9053"/>
                <a:gd name="connsiteY1" fmla="*/ 905346 h 9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53" h="905346">
                  <a:moveTo>
                    <a:pt x="0" y="0"/>
                  </a:moveTo>
                  <a:cubicBezTo>
                    <a:pt x="3018" y="301782"/>
                    <a:pt x="6035" y="603564"/>
                    <a:pt x="9053" y="905346"/>
                  </a:cubicBezTo>
                </a:path>
              </a:pathLst>
            </a:custGeom>
            <a:noFill/>
            <a:ln w="38100">
              <a:solidFill>
                <a:srgbClr val="2C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3249359" y="2350482"/>
              <a:ext cx="945334" cy="2551365"/>
            </a:xfrm>
            <a:custGeom>
              <a:avLst/>
              <a:gdLst>
                <a:gd name="connsiteX0" fmla="*/ 1140736 w 1149805"/>
                <a:gd name="connsiteY0" fmla="*/ 0 h 2978590"/>
                <a:gd name="connsiteX1" fmla="*/ 1140736 w 1149805"/>
                <a:gd name="connsiteY1" fmla="*/ 0 h 2978590"/>
                <a:gd name="connsiteX2" fmla="*/ 1149790 w 1149805"/>
                <a:gd name="connsiteY2" fmla="*/ 217283 h 2978590"/>
                <a:gd name="connsiteX3" fmla="*/ 1149790 w 1149805"/>
                <a:gd name="connsiteY3" fmla="*/ 271604 h 2978590"/>
                <a:gd name="connsiteX4" fmla="*/ 1013988 w 1149805"/>
                <a:gd name="connsiteY4" fmla="*/ 660903 h 2978590"/>
                <a:gd name="connsiteX5" fmla="*/ 869132 w 1149805"/>
                <a:gd name="connsiteY5" fmla="*/ 1312753 h 2978590"/>
                <a:gd name="connsiteX6" fmla="*/ 642796 w 1149805"/>
                <a:gd name="connsiteY6" fmla="*/ 1964602 h 2978590"/>
                <a:gd name="connsiteX7" fmla="*/ 588475 w 1149805"/>
                <a:gd name="connsiteY7" fmla="*/ 2218099 h 2978590"/>
                <a:gd name="connsiteX8" fmla="*/ 470780 w 1149805"/>
                <a:gd name="connsiteY8" fmla="*/ 2507810 h 2978590"/>
                <a:gd name="connsiteX9" fmla="*/ 316871 w 1149805"/>
                <a:gd name="connsiteY9" fmla="*/ 2806574 h 2978590"/>
                <a:gd name="connsiteX10" fmla="*/ 199176 w 1149805"/>
                <a:gd name="connsiteY10" fmla="*/ 2842788 h 2978590"/>
                <a:gd name="connsiteX11" fmla="*/ 27160 w 1149805"/>
                <a:gd name="connsiteY11" fmla="*/ 2942376 h 2978590"/>
                <a:gd name="connsiteX12" fmla="*/ 0 w 1149805"/>
                <a:gd name="connsiteY12" fmla="*/ 2978590 h 297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9805" h="2978590">
                  <a:moveTo>
                    <a:pt x="1140736" y="0"/>
                  </a:moveTo>
                  <a:lnTo>
                    <a:pt x="1140736" y="0"/>
                  </a:lnTo>
                  <a:cubicBezTo>
                    <a:pt x="1150583" y="187084"/>
                    <a:pt x="1149790" y="114598"/>
                    <a:pt x="1149790" y="217283"/>
                  </a:cubicBezTo>
                  <a:lnTo>
                    <a:pt x="1149790" y="271604"/>
                  </a:lnTo>
                  <a:lnTo>
                    <a:pt x="1013988" y="660903"/>
                  </a:lnTo>
                  <a:lnTo>
                    <a:pt x="869132" y="1312753"/>
                  </a:lnTo>
                  <a:lnTo>
                    <a:pt x="642796" y="1964602"/>
                  </a:lnTo>
                  <a:lnTo>
                    <a:pt x="588475" y="2218099"/>
                  </a:lnTo>
                  <a:lnTo>
                    <a:pt x="470780" y="2507810"/>
                  </a:lnTo>
                  <a:lnTo>
                    <a:pt x="316871" y="2806574"/>
                  </a:lnTo>
                  <a:lnTo>
                    <a:pt x="199176" y="2842788"/>
                  </a:lnTo>
                  <a:lnTo>
                    <a:pt x="27160" y="2942376"/>
                  </a:lnTo>
                  <a:lnTo>
                    <a:pt x="0" y="2978590"/>
                  </a:lnTo>
                </a:path>
              </a:pathLst>
            </a:custGeom>
            <a:noFill/>
            <a:ln w="38100">
              <a:solidFill>
                <a:srgbClr val="2C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2735760" y="3288826"/>
              <a:ext cx="1451479" cy="1434659"/>
            </a:xfrm>
            <a:custGeom>
              <a:avLst/>
              <a:gdLst>
                <a:gd name="connsiteX0" fmla="*/ 1765425 w 1765425"/>
                <a:gd name="connsiteY0" fmla="*/ 1674892 h 1674892"/>
                <a:gd name="connsiteX1" fmla="*/ 1348966 w 1765425"/>
                <a:gd name="connsiteY1" fmla="*/ 1421395 h 1674892"/>
                <a:gd name="connsiteX2" fmla="*/ 1267485 w 1765425"/>
                <a:gd name="connsiteY2" fmla="*/ 986828 h 1674892"/>
                <a:gd name="connsiteX3" fmla="*/ 860079 w 1765425"/>
                <a:gd name="connsiteY3" fmla="*/ 398353 h 1674892"/>
                <a:gd name="connsiteX4" fmla="*/ 543207 w 1765425"/>
                <a:gd name="connsiteY4" fmla="*/ 262551 h 1674892"/>
                <a:gd name="connsiteX5" fmla="*/ 262550 w 1765425"/>
                <a:gd name="connsiteY5" fmla="*/ 126749 h 1674892"/>
                <a:gd name="connsiteX6" fmla="*/ 0 w 1765425"/>
                <a:gd name="connsiteY6" fmla="*/ 0 h 167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425" h="1674892">
                  <a:moveTo>
                    <a:pt x="1765425" y="1674892"/>
                  </a:moveTo>
                  <a:lnTo>
                    <a:pt x="1348966" y="1421395"/>
                  </a:lnTo>
                  <a:lnTo>
                    <a:pt x="1267485" y="986828"/>
                  </a:lnTo>
                  <a:lnTo>
                    <a:pt x="860079" y="398353"/>
                  </a:lnTo>
                  <a:lnTo>
                    <a:pt x="543207" y="262551"/>
                  </a:lnTo>
                  <a:lnTo>
                    <a:pt x="262550" y="126749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2C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4842263" y="1365608"/>
              <a:ext cx="535931" cy="946100"/>
            </a:xfrm>
            <a:custGeom>
              <a:avLst/>
              <a:gdLst>
                <a:gd name="connsiteX0" fmla="*/ 0 w 651850"/>
                <a:gd name="connsiteY0" fmla="*/ 1104523 h 1104523"/>
                <a:gd name="connsiteX1" fmla="*/ 108642 w 651850"/>
                <a:gd name="connsiteY1" fmla="*/ 977774 h 1104523"/>
                <a:gd name="connsiteX2" fmla="*/ 135802 w 651850"/>
                <a:gd name="connsiteY2" fmla="*/ 905347 h 1104523"/>
                <a:gd name="connsiteX3" fmla="*/ 172016 w 651850"/>
                <a:gd name="connsiteY3" fmla="*/ 878186 h 1104523"/>
                <a:gd name="connsiteX4" fmla="*/ 244444 w 651850"/>
                <a:gd name="connsiteY4" fmla="*/ 733331 h 1104523"/>
                <a:gd name="connsiteX5" fmla="*/ 235390 w 651850"/>
                <a:gd name="connsiteY5" fmla="*/ 624689 h 1104523"/>
                <a:gd name="connsiteX6" fmla="*/ 235390 w 651850"/>
                <a:gd name="connsiteY6" fmla="*/ 624689 h 1104523"/>
                <a:gd name="connsiteX7" fmla="*/ 199176 w 651850"/>
                <a:gd name="connsiteY7" fmla="*/ 479834 h 1104523"/>
                <a:gd name="connsiteX8" fmla="*/ 208230 w 651850"/>
                <a:gd name="connsiteY8" fmla="*/ 380246 h 1104523"/>
                <a:gd name="connsiteX9" fmla="*/ 271604 w 651850"/>
                <a:gd name="connsiteY9" fmla="*/ 316871 h 1104523"/>
                <a:gd name="connsiteX10" fmla="*/ 262551 w 651850"/>
                <a:gd name="connsiteY10" fmla="*/ 262551 h 1104523"/>
                <a:gd name="connsiteX11" fmla="*/ 262551 w 651850"/>
                <a:gd name="connsiteY11" fmla="*/ 262551 h 1104523"/>
                <a:gd name="connsiteX12" fmla="*/ 253497 w 651850"/>
                <a:gd name="connsiteY12" fmla="*/ 181069 h 1104523"/>
                <a:gd name="connsiteX13" fmla="*/ 298765 w 651850"/>
                <a:gd name="connsiteY13" fmla="*/ 126749 h 1104523"/>
                <a:gd name="connsiteX14" fmla="*/ 298765 w 651850"/>
                <a:gd name="connsiteY14" fmla="*/ 126749 h 1104523"/>
                <a:gd name="connsiteX15" fmla="*/ 570369 w 651850"/>
                <a:gd name="connsiteY15" fmla="*/ 90535 h 1104523"/>
                <a:gd name="connsiteX16" fmla="*/ 615636 w 651850"/>
                <a:gd name="connsiteY16" fmla="*/ 90535 h 1104523"/>
                <a:gd name="connsiteX17" fmla="*/ 561315 w 651850"/>
                <a:gd name="connsiteY17" fmla="*/ 18107 h 1104523"/>
                <a:gd name="connsiteX18" fmla="*/ 651850 w 651850"/>
                <a:gd name="connsiteY18" fmla="*/ 0 h 110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1850" h="1104523">
                  <a:moveTo>
                    <a:pt x="0" y="1104523"/>
                  </a:moveTo>
                  <a:lnTo>
                    <a:pt x="108642" y="977774"/>
                  </a:lnTo>
                  <a:lnTo>
                    <a:pt x="135802" y="905347"/>
                  </a:lnTo>
                  <a:lnTo>
                    <a:pt x="172016" y="878186"/>
                  </a:lnTo>
                  <a:lnTo>
                    <a:pt x="244444" y="733331"/>
                  </a:lnTo>
                  <a:lnTo>
                    <a:pt x="235390" y="624689"/>
                  </a:lnTo>
                  <a:lnTo>
                    <a:pt x="235390" y="624689"/>
                  </a:lnTo>
                  <a:lnTo>
                    <a:pt x="199176" y="479834"/>
                  </a:lnTo>
                  <a:lnTo>
                    <a:pt x="208230" y="380246"/>
                  </a:lnTo>
                  <a:lnTo>
                    <a:pt x="271604" y="316871"/>
                  </a:lnTo>
                  <a:lnTo>
                    <a:pt x="262551" y="262551"/>
                  </a:lnTo>
                  <a:lnTo>
                    <a:pt x="262551" y="262551"/>
                  </a:lnTo>
                  <a:lnTo>
                    <a:pt x="253497" y="181069"/>
                  </a:lnTo>
                  <a:lnTo>
                    <a:pt x="298765" y="126749"/>
                  </a:lnTo>
                  <a:lnTo>
                    <a:pt x="298765" y="126749"/>
                  </a:lnTo>
                  <a:lnTo>
                    <a:pt x="570369" y="90535"/>
                  </a:lnTo>
                  <a:lnTo>
                    <a:pt x="615636" y="90535"/>
                  </a:lnTo>
                  <a:lnTo>
                    <a:pt x="561315" y="18107"/>
                  </a:lnTo>
                  <a:lnTo>
                    <a:pt x="651850" y="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4358438" y="4382269"/>
              <a:ext cx="1027200" cy="341216"/>
            </a:xfrm>
            <a:custGeom>
              <a:avLst/>
              <a:gdLst>
                <a:gd name="connsiteX0" fmla="*/ 0 w 1249378"/>
                <a:gd name="connsiteY0" fmla="*/ 190123 h 398353"/>
                <a:gd name="connsiteX1" fmla="*/ 18107 w 1249378"/>
                <a:gd name="connsiteY1" fmla="*/ 253497 h 398353"/>
                <a:gd name="connsiteX2" fmla="*/ 54321 w 1249378"/>
                <a:gd name="connsiteY2" fmla="*/ 344032 h 398353"/>
                <a:gd name="connsiteX3" fmla="*/ 54321 w 1249378"/>
                <a:gd name="connsiteY3" fmla="*/ 398353 h 398353"/>
                <a:gd name="connsiteX4" fmla="*/ 81481 w 1249378"/>
                <a:gd name="connsiteY4" fmla="*/ 353085 h 398353"/>
                <a:gd name="connsiteX5" fmla="*/ 117695 w 1249378"/>
                <a:gd name="connsiteY5" fmla="*/ 380246 h 398353"/>
                <a:gd name="connsiteX6" fmla="*/ 226337 w 1249378"/>
                <a:gd name="connsiteY6" fmla="*/ 316871 h 398353"/>
                <a:gd name="connsiteX7" fmla="*/ 253497 w 1249378"/>
                <a:gd name="connsiteY7" fmla="*/ 253497 h 398353"/>
                <a:gd name="connsiteX8" fmla="*/ 407406 w 1249378"/>
                <a:gd name="connsiteY8" fmla="*/ 307818 h 398353"/>
                <a:gd name="connsiteX9" fmla="*/ 407406 w 1249378"/>
                <a:gd name="connsiteY9" fmla="*/ 307818 h 398353"/>
                <a:gd name="connsiteX10" fmla="*/ 497941 w 1249378"/>
                <a:gd name="connsiteY10" fmla="*/ 316871 h 398353"/>
                <a:gd name="connsiteX11" fmla="*/ 733331 w 1249378"/>
                <a:gd name="connsiteY11" fmla="*/ 253497 h 398353"/>
                <a:gd name="connsiteX12" fmla="*/ 778598 w 1249378"/>
                <a:gd name="connsiteY12" fmla="*/ 181069 h 398353"/>
                <a:gd name="connsiteX13" fmla="*/ 751438 w 1249378"/>
                <a:gd name="connsiteY13" fmla="*/ 90535 h 398353"/>
                <a:gd name="connsiteX14" fmla="*/ 841972 w 1249378"/>
                <a:gd name="connsiteY14" fmla="*/ 108642 h 398353"/>
                <a:gd name="connsiteX15" fmla="*/ 905347 w 1249378"/>
                <a:gd name="connsiteY15" fmla="*/ 45267 h 398353"/>
                <a:gd name="connsiteX16" fmla="*/ 1149790 w 1249378"/>
                <a:gd name="connsiteY16" fmla="*/ 0 h 398353"/>
                <a:gd name="connsiteX17" fmla="*/ 1249378 w 1249378"/>
                <a:gd name="connsiteY17" fmla="*/ 0 h 39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9378" h="398353">
                  <a:moveTo>
                    <a:pt x="0" y="190123"/>
                  </a:moveTo>
                  <a:lnTo>
                    <a:pt x="18107" y="253497"/>
                  </a:lnTo>
                  <a:lnTo>
                    <a:pt x="54321" y="344032"/>
                  </a:lnTo>
                  <a:lnTo>
                    <a:pt x="54321" y="398353"/>
                  </a:lnTo>
                  <a:lnTo>
                    <a:pt x="81481" y="353085"/>
                  </a:lnTo>
                  <a:lnTo>
                    <a:pt x="117695" y="380246"/>
                  </a:lnTo>
                  <a:lnTo>
                    <a:pt x="226337" y="316871"/>
                  </a:lnTo>
                  <a:lnTo>
                    <a:pt x="253497" y="253497"/>
                  </a:lnTo>
                  <a:lnTo>
                    <a:pt x="407406" y="307818"/>
                  </a:lnTo>
                  <a:lnTo>
                    <a:pt x="407406" y="307818"/>
                  </a:lnTo>
                  <a:lnTo>
                    <a:pt x="497941" y="316871"/>
                  </a:lnTo>
                  <a:lnTo>
                    <a:pt x="733331" y="253497"/>
                  </a:lnTo>
                  <a:lnTo>
                    <a:pt x="778598" y="181069"/>
                  </a:lnTo>
                  <a:lnTo>
                    <a:pt x="751438" y="90535"/>
                  </a:lnTo>
                  <a:lnTo>
                    <a:pt x="841972" y="108642"/>
                  </a:lnTo>
                  <a:lnTo>
                    <a:pt x="905347" y="45267"/>
                  </a:lnTo>
                  <a:lnTo>
                    <a:pt x="1149790" y="0"/>
                  </a:lnTo>
                  <a:lnTo>
                    <a:pt x="1249378" y="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659027" y="1621520"/>
              <a:ext cx="498713" cy="387746"/>
            </a:xfrm>
            <a:custGeom>
              <a:avLst/>
              <a:gdLst>
                <a:gd name="connsiteX0" fmla="*/ 606582 w 606582"/>
                <a:gd name="connsiteY0" fmla="*/ 162963 h 452674"/>
                <a:gd name="connsiteX1" fmla="*/ 516047 w 606582"/>
                <a:gd name="connsiteY1" fmla="*/ 18107 h 452674"/>
                <a:gd name="connsiteX2" fmla="*/ 398352 w 606582"/>
                <a:gd name="connsiteY2" fmla="*/ 0 h 452674"/>
                <a:gd name="connsiteX3" fmla="*/ 289711 w 606582"/>
                <a:gd name="connsiteY3" fmla="*/ 9054 h 452674"/>
                <a:gd name="connsiteX4" fmla="*/ 262550 w 606582"/>
                <a:gd name="connsiteY4" fmla="*/ 108642 h 452674"/>
                <a:gd name="connsiteX5" fmla="*/ 199176 w 606582"/>
                <a:gd name="connsiteY5" fmla="*/ 271604 h 452674"/>
                <a:gd name="connsiteX6" fmla="*/ 54321 w 606582"/>
                <a:gd name="connsiteY6" fmla="*/ 443620 h 452674"/>
                <a:gd name="connsiteX7" fmla="*/ 0 w 606582"/>
                <a:gd name="connsiteY7" fmla="*/ 452674 h 45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582" h="452674">
                  <a:moveTo>
                    <a:pt x="606582" y="162963"/>
                  </a:moveTo>
                  <a:lnTo>
                    <a:pt x="516047" y="18107"/>
                  </a:lnTo>
                  <a:lnTo>
                    <a:pt x="398352" y="0"/>
                  </a:lnTo>
                  <a:lnTo>
                    <a:pt x="289711" y="9054"/>
                  </a:lnTo>
                  <a:lnTo>
                    <a:pt x="262550" y="108642"/>
                  </a:lnTo>
                  <a:lnTo>
                    <a:pt x="199176" y="271604"/>
                  </a:lnTo>
                  <a:lnTo>
                    <a:pt x="54321" y="443620"/>
                  </a:lnTo>
                  <a:lnTo>
                    <a:pt x="0" y="45267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1" name="Полилиния 110"/>
            <p:cNvSpPr/>
            <p:nvPr/>
          </p:nvSpPr>
          <p:spPr>
            <a:xfrm>
              <a:off x="666471" y="5421426"/>
              <a:ext cx="1377044" cy="736717"/>
            </a:xfrm>
            <a:custGeom>
              <a:avLst/>
              <a:gdLst>
                <a:gd name="connsiteX0" fmla="*/ 1674891 w 1674891"/>
                <a:gd name="connsiteY0" fmla="*/ 262551 h 860080"/>
                <a:gd name="connsiteX1" fmla="*/ 1629624 w 1674891"/>
                <a:gd name="connsiteY1" fmla="*/ 298765 h 860080"/>
                <a:gd name="connsiteX2" fmla="*/ 1548143 w 1674891"/>
                <a:gd name="connsiteY2" fmla="*/ 325925 h 860080"/>
                <a:gd name="connsiteX3" fmla="*/ 1475715 w 1674891"/>
                <a:gd name="connsiteY3" fmla="*/ 325925 h 860080"/>
                <a:gd name="connsiteX4" fmla="*/ 1376127 w 1674891"/>
                <a:gd name="connsiteY4" fmla="*/ 298765 h 860080"/>
                <a:gd name="connsiteX5" fmla="*/ 1367073 w 1674891"/>
                <a:gd name="connsiteY5" fmla="*/ 235391 h 860080"/>
                <a:gd name="connsiteX6" fmla="*/ 1376127 w 1674891"/>
                <a:gd name="connsiteY6" fmla="*/ 208230 h 860080"/>
                <a:gd name="connsiteX7" fmla="*/ 1376127 w 1674891"/>
                <a:gd name="connsiteY7" fmla="*/ 162963 h 860080"/>
                <a:gd name="connsiteX8" fmla="*/ 1195058 w 1674891"/>
                <a:gd name="connsiteY8" fmla="*/ 90535 h 860080"/>
                <a:gd name="connsiteX9" fmla="*/ 1023042 w 1674891"/>
                <a:gd name="connsiteY9" fmla="*/ 0 h 860080"/>
                <a:gd name="connsiteX10" fmla="*/ 914400 w 1674891"/>
                <a:gd name="connsiteY10" fmla="*/ 108642 h 860080"/>
                <a:gd name="connsiteX11" fmla="*/ 860079 w 1674891"/>
                <a:gd name="connsiteY11" fmla="*/ 253497 h 860080"/>
                <a:gd name="connsiteX12" fmla="*/ 742384 w 1674891"/>
                <a:gd name="connsiteY12" fmla="*/ 344032 h 860080"/>
                <a:gd name="connsiteX13" fmla="*/ 606582 w 1674891"/>
                <a:gd name="connsiteY13" fmla="*/ 353086 h 860080"/>
                <a:gd name="connsiteX14" fmla="*/ 479834 w 1674891"/>
                <a:gd name="connsiteY14" fmla="*/ 389299 h 860080"/>
                <a:gd name="connsiteX15" fmla="*/ 262551 w 1674891"/>
                <a:gd name="connsiteY15" fmla="*/ 633743 h 860080"/>
                <a:gd name="connsiteX16" fmla="*/ 253497 w 1674891"/>
                <a:gd name="connsiteY16" fmla="*/ 751438 h 860080"/>
                <a:gd name="connsiteX17" fmla="*/ 135802 w 1674891"/>
                <a:gd name="connsiteY17" fmla="*/ 860080 h 860080"/>
                <a:gd name="connsiteX18" fmla="*/ 0 w 1674891"/>
                <a:gd name="connsiteY18" fmla="*/ 860080 h 8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891" h="860080">
                  <a:moveTo>
                    <a:pt x="1674891" y="262551"/>
                  </a:moveTo>
                  <a:lnTo>
                    <a:pt x="1629624" y="298765"/>
                  </a:lnTo>
                  <a:lnTo>
                    <a:pt x="1548143" y="325925"/>
                  </a:lnTo>
                  <a:lnTo>
                    <a:pt x="1475715" y="325925"/>
                  </a:lnTo>
                  <a:lnTo>
                    <a:pt x="1376127" y="298765"/>
                  </a:lnTo>
                  <a:lnTo>
                    <a:pt x="1367073" y="235391"/>
                  </a:lnTo>
                  <a:lnTo>
                    <a:pt x="1376127" y="208230"/>
                  </a:lnTo>
                  <a:lnTo>
                    <a:pt x="1376127" y="162963"/>
                  </a:lnTo>
                  <a:lnTo>
                    <a:pt x="1195058" y="90535"/>
                  </a:lnTo>
                  <a:lnTo>
                    <a:pt x="1023042" y="0"/>
                  </a:lnTo>
                  <a:lnTo>
                    <a:pt x="914400" y="108642"/>
                  </a:lnTo>
                  <a:lnTo>
                    <a:pt x="860079" y="253497"/>
                  </a:lnTo>
                  <a:lnTo>
                    <a:pt x="742384" y="344032"/>
                  </a:lnTo>
                  <a:lnTo>
                    <a:pt x="606582" y="353086"/>
                  </a:lnTo>
                  <a:lnTo>
                    <a:pt x="479834" y="389299"/>
                  </a:lnTo>
                  <a:lnTo>
                    <a:pt x="262551" y="633743"/>
                  </a:lnTo>
                  <a:lnTo>
                    <a:pt x="253497" y="751438"/>
                  </a:lnTo>
                  <a:lnTo>
                    <a:pt x="135802" y="860080"/>
                  </a:lnTo>
                  <a:lnTo>
                    <a:pt x="0" y="86008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3279134" y="5669584"/>
              <a:ext cx="625253" cy="674678"/>
            </a:xfrm>
            <a:custGeom>
              <a:avLst/>
              <a:gdLst>
                <a:gd name="connsiteX0" fmla="*/ 0 w 760491"/>
                <a:gd name="connsiteY0" fmla="*/ 117695 h 787652"/>
                <a:gd name="connsiteX1" fmla="*/ 153908 w 760491"/>
                <a:gd name="connsiteY1" fmla="*/ 27161 h 787652"/>
                <a:gd name="connsiteX2" fmla="*/ 280657 w 760491"/>
                <a:gd name="connsiteY2" fmla="*/ 0 h 787652"/>
                <a:gd name="connsiteX3" fmla="*/ 344031 w 760491"/>
                <a:gd name="connsiteY3" fmla="*/ 81482 h 787652"/>
                <a:gd name="connsiteX4" fmla="*/ 443619 w 760491"/>
                <a:gd name="connsiteY4" fmla="*/ 117695 h 787652"/>
                <a:gd name="connsiteX5" fmla="*/ 552261 w 760491"/>
                <a:gd name="connsiteY5" fmla="*/ 108642 h 787652"/>
                <a:gd name="connsiteX6" fmla="*/ 606582 w 760491"/>
                <a:gd name="connsiteY6" fmla="*/ 162963 h 787652"/>
                <a:gd name="connsiteX7" fmla="*/ 606582 w 760491"/>
                <a:gd name="connsiteY7" fmla="*/ 244444 h 787652"/>
                <a:gd name="connsiteX8" fmla="*/ 606582 w 760491"/>
                <a:gd name="connsiteY8" fmla="*/ 353085 h 787652"/>
                <a:gd name="connsiteX9" fmla="*/ 606582 w 760491"/>
                <a:gd name="connsiteY9" fmla="*/ 452674 h 787652"/>
                <a:gd name="connsiteX10" fmla="*/ 660902 w 760491"/>
                <a:gd name="connsiteY10" fmla="*/ 543208 h 787652"/>
                <a:gd name="connsiteX11" fmla="*/ 679009 w 760491"/>
                <a:gd name="connsiteY11" fmla="*/ 669957 h 787652"/>
                <a:gd name="connsiteX12" fmla="*/ 760491 w 760491"/>
                <a:gd name="connsiteY12" fmla="*/ 787652 h 787652"/>
                <a:gd name="connsiteX13" fmla="*/ 760491 w 760491"/>
                <a:gd name="connsiteY13" fmla="*/ 787652 h 78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0491" h="787652">
                  <a:moveTo>
                    <a:pt x="0" y="117695"/>
                  </a:moveTo>
                  <a:lnTo>
                    <a:pt x="153908" y="27161"/>
                  </a:lnTo>
                  <a:lnTo>
                    <a:pt x="280657" y="0"/>
                  </a:lnTo>
                  <a:lnTo>
                    <a:pt x="344031" y="81482"/>
                  </a:lnTo>
                  <a:lnTo>
                    <a:pt x="443619" y="117695"/>
                  </a:lnTo>
                  <a:lnTo>
                    <a:pt x="552261" y="108642"/>
                  </a:lnTo>
                  <a:lnTo>
                    <a:pt x="606582" y="162963"/>
                  </a:lnTo>
                  <a:lnTo>
                    <a:pt x="606582" y="244444"/>
                  </a:lnTo>
                  <a:lnTo>
                    <a:pt x="606582" y="353085"/>
                  </a:lnTo>
                  <a:lnTo>
                    <a:pt x="606582" y="452674"/>
                  </a:lnTo>
                  <a:lnTo>
                    <a:pt x="660902" y="543208"/>
                  </a:lnTo>
                  <a:lnTo>
                    <a:pt x="679009" y="669957"/>
                  </a:lnTo>
                  <a:lnTo>
                    <a:pt x="760491" y="787652"/>
                  </a:lnTo>
                  <a:lnTo>
                    <a:pt x="760491" y="787652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3" name="Полилиния 112"/>
            <p:cNvSpPr/>
            <p:nvPr/>
          </p:nvSpPr>
          <p:spPr>
            <a:xfrm>
              <a:off x="2155167" y="5972025"/>
              <a:ext cx="104209" cy="364481"/>
            </a:xfrm>
            <a:custGeom>
              <a:avLst/>
              <a:gdLst>
                <a:gd name="connsiteX0" fmla="*/ 72428 w 126749"/>
                <a:gd name="connsiteY0" fmla="*/ 0 h 425513"/>
                <a:gd name="connsiteX1" fmla="*/ 126749 w 126749"/>
                <a:gd name="connsiteY1" fmla="*/ 162963 h 425513"/>
                <a:gd name="connsiteX2" fmla="*/ 18107 w 126749"/>
                <a:gd name="connsiteY2" fmla="*/ 289711 h 425513"/>
                <a:gd name="connsiteX3" fmla="*/ 0 w 126749"/>
                <a:gd name="connsiteY3" fmla="*/ 380246 h 425513"/>
                <a:gd name="connsiteX4" fmla="*/ 72428 w 126749"/>
                <a:gd name="connsiteY4" fmla="*/ 425513 h 42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9" h="425513">
                  <a:moveTo>
                    <a:pt x="72428" y="0"/>
                  </a:moveTo>
                  <a:lnTo>
                    <a:pt x="126749" y="162963"/>
                  </a:lnTo>
                  <a:lnTo>
                    <a:pt x="18107" y="289711"/>
                  </a:lnTo>
                  <a:lnTo>
                    <a:pt x="0" y="380246"/>
                  </a:lnTo>
                  <a:lnTo>
                    <a:pt x="72428" y="42551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4" name="Полилиния 113"/>
            <p:cNvSpPr/>
            <p:nvPr/>
          </p:nvSpPr>
          <p:spPr>
            <a:xfrm>
              <a:off x="4097916" y="6080595"/>
              <a:ext cx="1421705" cy="255912"/>
            </a:xfrm>
            <a:custGeom>
              <a:avLst/>
              <a:gdLst>
                <a:gd name="connsiteX0" fmla="*/ 0 w 1729212"/>
                <a:gd name="connsiteY0" fmla="*/ 298764 h 298764"/>
                <a:gd name="connsiteX1" fmla="*/ 54321 w 1729212"/>
                <a:gd name="connsiteY1" fmla="*/ 208230 h 298764"/>
                <a:gd name="connsiteX2" fmla="*/ 90534 w 1729212"/>
                <a:gd name="connsiteY2" fmla="*/ 135802 h 298764"/>
                <a:gd name="connsiteX3" fmla="*/ 226336 w 1729212"/>
                <a:gd name="connsiteY3" fmla="*/ 126748 h 298764"/>
                <a:gd name="connsiteX4" fmla="*/ 298764 w 1729212"/>
                <a:gd name="connsiteY4" fmla="*/ 126748 h 298764"/>
                <a:gd name="connsiteX5" fmla="*/ 470780 w 1729212"/>
                <a:gd name="connsiteY5" fmla="*/ 9053 h 298764"/>
                <a:gd name="connsiteX6" fmla="*/ 579421 w 1729212"/>
                <a:gd name="connsiteY6" fmla="*/ 0 h 298764"/>
                <a:gd name="connsiteX7" fmla="*/ 624689 w 1729212"/>
                <a:gd name="connsiteY7" fmla="*/ 54321 h 298764"/>
                <a:gd name="connsiteX8" fmla="*/ 706170 w 1729212"/>
                <a:gd name="connsiteY8" fmla="*/ 144855 h 298764"/>
                <a:gd name="connsiteX9" fmla="*/ 805758 w 1729212"/>
                <a:gd name="connsiteY9" fmla="*/ 135802 h 298764"/>
                <a:gd name="connsiteX10" fmla="*/ 905346 w 1729212"/>
                <a:gd name="connsiteY10" fmla="*/ 126748 h 298764"/>
                <a:gd name="connsiteX11" fmla="*/ 1439501 w 1729212"/>
                <a:gd name="connsiteY11" fmla="*/ 153909 h 298764"/>
                <a:gd name="connsiteX12" fmla="*/ 1557196 w 1729212"/>
                <a:gd name="connsiteY12" fmla="*/ 162962 h 298764"/>
                <a:gd name="connsiteX13" fmla="*/ 1557196 w 1729212"/>
                <a:gd name="connsiteY13" fmla="*/ 253497 h 298764"/>
                <a:gd name="connsiteX14" fmla="*/ 1647730 w 1729212"/>
                <a:gd name="connsiteY14" fmla="*/ 253497 h 298764"/>
                <a:gd name="connsiteX15" fmla="*/ 1729212 w 1729212"/>
                <a:gd name="connsiteY15" fmla="*/ 244444 h 2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29212" h="298764">
                  <a:moveTo>
                    <a:pt x="0" y="298764"/>
                  </a:moveTo>
                  <a:lnTo>
                    <a:pt x="54321" y="208230"/>
                  </a:lnTo>
                  <a:lnTo>
                    <a:pt x="90534" y="135802"/>
                  </a:lnTo>
                  <a:lnTo>
                    <a:pt x="226336" y="126748"/>
                  </a:lnTo>
                  <a:lnTo>
                    <a:pt x="298764" y="126748"/>
                  </a:lnTo>
                  <a:lnTo>
                    <a:pt x="470780" y="9053"/>
                  </a:lnTo>
                  <a:lnTo>
                    <a:pt x="579421" y="0"/>
                  </a:lnTo>
                  <a:lnTo>
                    <a:pt x="624689" y="54321"/>
                  </a:lnTo>
                  <a:lnTo>
                    <a:pt x="706170" y="144855"/>
                  </a:lnTo>
                  <a:lnTo>
                    <a:pt x="805758" y="135802"/>
                  </a:lnTo>
                  <a:cubicBezTo>
                    <a:pt x="902963" y="126081"/>
                    <a:pt x="857764" y="126748"/>
                    <a:pt x="905346" y="126748"/>
                  </a:cubicBezTo>
                  <a:lnTo>
                    <a:pt x="1439501" y="153909"/>
                  </a:lnTo>
                  <a:lnTo>
                    <a:pt x="1557196" y="162962"/>
                  </a:lnTo>
                  <a:lnTo>
                    <a:pt x="1557196" y="253497"/>
                  </a:lnTo>
                  <a:lnTo>
                    <a:pt x="1647730" y="253497"/>
                  </a:lnTo>
                  <a:lnTo>
                    <a:pt x="1729212" y="24444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5" name="Полилиния 114"/>
            <p:cNvSpPr/>
            <p:nvPr/>
          </p:nvSpPr>
          <p:spPr>
            <a:xfrm>
              <a:off x="4045811" y="2381502"/>
              <a:ext cx="1868314" cy="535089"/>
            </a:xfrm>
            <a:custGeom>
              <a:avLst/>
              <a:gdLst>
                <a:gd name="connsiteX0" fmla="*/ 0 w 2055137"/>
                <a:gd name="connsiteY0" fmla="*/ 624689 h 624689"/>
                <a:gd name="connsiteX1" fmla="*/ 199177 w 2055137"/>
                <a:gd name="connsiteY1" fmla="*/ 552261 h 624689"/>
                <a:gd name="connsiteX2" fmla="*/ 253497 w 2055137"/>
                <a:gd name="connsiteY2" fmla="*/ 497941 h 624689"/>
                <a:gd name="connsiteX3" fmla="*/ 398353 w 2055137"/>
                <a:gd name="connsiteY3" fmla="*/ 461727 h 624689"/>
                <a:gd name="connsiteX4" fmla="*/ 461727 w 2055137"/>
                <a:gd name="connsiteY4" fmla="*/ 371192 h 624689"/>
                <a:gd name="connsiteX5" fmla="*/ 461727 w 2055137"/>
                <a:gd name="connsiteY5" fmla="*/ 371192 h 624689"/>
                <a:gd name="connsiteX6" fmla="*/ 561315 w 2055137"/>
                <a:gd name="connsiteY6" fmla="*/ 307818 h 624689"/>
                <a:gd name="connsiteX7" fmla="*/ 660903 w 2055137"/>
                <a:gd name="connsiteY7" fmla="*/ 280657 h 624689"/>
                <a:gd name="connsiteX8" fmla="*/ 860080 w 2055137"/>
                <a:gd name="connsiteY8" fmla="*/ 325925 h 624689"/>
                <a:gd name="connsiteX9" fmla="*/ 1004935 w 2055137"/>
                <a:gd name="connsiteY9" fmla="*/ 280657 h 624689"/>
                <a:gd name="connsiteX10" fmla="*/ 1068309 w 2055137"/>
                <a:gd name="connsiteY10" fmla="*/ 208230 h 624689"/>
                <a:gd name="connsiteX11" fmla="*/ 1186004 w 2055137"/>
                <a:gd name="connsiteY11" fmla="*/ 117695 h 624689"/>
                <a:gd name="connsiteX12" fmla="*/ 1249379 w 2055137"/>
                <a:gd name="connsiteY12" fmla="*/ 99588 h 624689"/>
                <a:gd name="connsiteX13" fmla="*/ 1330860 w 2055137"/>
                <a:gd name="connsiteY13" fmla="*/ 90535 h 624689"/>
                <a:gd name="connsiteX14" fmla="*/ 1412341 w 2055137"/>
                <a:gd name="connsiteY14" fmla="*/ 0 h 624689"/>
                <a:gd name="connsiteX15" fmla="*/ 1530036 w 2055137"/>
                <a:gd name="connsiteY15" fmla="*/ 0 h 624689"/>
                <a:gd name="connsiteX16" fmla="*/ 1629624 w 2055137"/>
                <a:gd name="connsiteY16" fmla="*/ 0 h 624689"/>
                <a:gd name="connsiteX17" fmla="*/ 1702052 w 2055137"/>
                <a:gd name="connsiteY17" fmla="*/ 54321 h 624689"/>
                <a:gd name="connsiteX18" fmla="*/ 1702052 w 2055137"/>
                <a:gd name="connsiteY18" fmla="*/ 117695 h 624689"/>
                <a:gd name="connsiteX19" fmla="*/ 1810694 w 2055137"/>
                <a:gd name="connsiteY19" fmla="*/ 162962 h 624689"/>
                <a:gd name="connsiteX20" fmla="*/ 1955549 w 2055137"/>
                <a:gd name="connsiteY20" fmla="*/ 172016 h 624689"/>
                <a:gd name="connsiteX21" fmla="*/ 2055137 w 2055137"/>
                <a:gd name="connsiteY21" fmla="*/ 172016 h 62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137" h="624689">
                  <a:moveTo>
                    <a:pt x="0" y="624689"/>
                  </a:moveTo>
                  <a:lnTo>
                    <a:pt x="199177" y="552261"/>
                  </a:lnTo>
                  <a:lnTo>
                    <a:pt x="253497" y="497941"/>
                  </a:lnTo>
                  <a:lnTo>
                    <a:pt x="398353" y="461727"/>
                  </a:lnTo>
                  <a:lnTo>
                    <a:pt x="461727" y="371192"/>
                  </a:lnTo>
                  <a:lnTo>
                    <a:pt x="461727" y="371192"/>
                  </a:lnTo>
                  <a:lnTo>
                    <a:pt x="561315" y="307818"/>
                  </a:lnTo>
                  <a:lnTo>
                    <a:pt x="660903" y="280657"/>
                  </a:lnTo>
                  <a:lnTo>
                    <a:pt x="860080" y="325925"/>
                  </a:lnTo>
                  <a:lnTo>
                    <a:pt x="1004935" y="280657"/>
                  </a:lnTo>
                  <a:lnTo>
                    <a:pt x="1068309" y="208230"/>
                  </a:lnTo>
                  <a:lnTo>
                    <a:pt x="1186004" y="117695"/>
                  </a:lnTo>
                  <a:lnTo>
                    <a:pt x="1249379" y="99588"/>
                  </a:lnTo>
                  <a:lnTo>
                    <a:pt x="1330860" y="90535"/>
                  </a:lnTo>
                  <a:lnTo>
                    <a:pt x="1412341" y="0"/>
                  </a:lnTo>
                  <a:lnTo>
                    <a:pt x="1530036" y="0"/>
                  </a:lnTo>
                  <a:lnTo>
                    <a:pt x="1629624" y="0"/>
                  </a:lnTo>
                  <a:lnTo>
                    <a:pt x="1702052" y="54321"/>
                  </a:lnTo>
                  <a:lnTo>
                    <a:pt x="1702052" y="117695"/>
                  </a:lnTo>
                  <a:lnTo>
                    <a:pt x="1810694" y="162962"/>
                  </a:lnTo>
                  <a:lnTo>
                    <a:pt x="1955549" y="172016"/>
                  </a:lnTo>
                  <a:lnTo>
                    <a:pt x="2055137" y="172016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6" name="Полилиния 115"/>
            <p:cNvSpPr/>
            <p:nvPr/>
          </p:nvSpPr>
          <p:spPr>
            <a:xfrm>
              <a:off x="2743202" y="2955365"/>
              <a:ext cx="1310053" cy="3396651"/>
            </a:xfrm>
            <a:custGeom>
              <a:avLst/>
              <a:gdLst>
                <a:gd name="connsiteX0" fmla="*/ 1593410 w 1593410"/>
                <a:gd name="connsiteY0" fmla="*/ 0 h 3965418"/>
                <a:gd name="connsiteX1" fmla="*/ 1575303 w 1593410"/>
                <a:gd name="connsiteY1" fmla="*/ 244444 h 3965418"/>
                <a:gd name="connsiteX2" fmla="*/ 1575303 w 1593410"/>
                <a:gd name="connsiteY2" fmla="*/ 380246 h 3965418"/>
                <a:gd name="connsiteX3" fmla="*/ 1557196 w 1593410"/>
                <a:gd name="connsiteY3" fmla="*/ 679010 h 3965418"/>
                <a:gd name="connsiteX4" fmla="*/ 1511929 w 1593410"/>
                <a:gd name="connsiteY4" fmla="*/ 823866 h 3965418"/>
                <a:gd name="connsiteX5" fmla="*/ 1394234 w 1593410"/>
                <a:gd name="connsiteY5" fmla="*/ 968721 h 3965418"/>
                <a:gd name="connsiteX6" fmla="*/ 1348966 w 1593410"/>
                <a:gd name="connsiteY6" fmla="*/ 1095470 h 3965418"/>
                <a:gd name="connsiteX7" fmla="*/ 1267485 w 1593410"/>
                <a:gd name="connsiteY7" fmla="*/ 1213165 h 3965418"/>
                <a:gd name="connsiteX8" fmla="*/ 1176951 w 1593410"/>
                <a:gd name="connsiteY8" fmla="*/ 1321806 h 3965418"/>
                <a:gd name="connsiteX9" fmla="*/ 995881 w 1593410"/>
                <a:gd name="connsiteY9" fmla="*/ 1530036 h 3965418"/>
                <a:gd name="connsiteX10" fmla="*/ 914400 w 1593410"/>
                <a:gd name="connsiteY10" fmla="*/ 1702052 h 3965418"/>
                <a:gd name="connsiteX11" fmla="*/ 869133 w 1593410"/>
                <a:gd name="connsiteY11" fmla="*/ 1892175 h 3965418"/>
                <a:gd name="connsiteX12" fmla="*/ 823865 w 1593410"/>
                <a:gd name="connsiteY12" fmla="*/ 2018923 h 3965418"/>
                <a:gd name="connsiteX13" fmla="*/ 778598 w 1593410"/>
                <a:gd name="connsiteY13" fmla="*/ 2100404 h 3965418"/>
                <a:gd name="connsiteX14" fmla="*/ 751438 w 1593410"/>
                <a:gd name="connsiteY14" fmla="*/ 2172832 h 3965418"/>
                <a:gd name="connsiteX15" fmla="*/ 715224 w 1593410"/>
                <a:gd name="connsiteY15" fmla="*/ 2245260 h 3965418"/>
                <a:gd name="connsiteX16" fmla="*/ 615636 w 1593410"/>
                <a:gd name="connsiteY16" fmla="*/ 2299581 h 3965418"/>
                <a:gd name="connsiteX17" fmla="*/ 606582 w 1593410"/>
                <a:gd name="connsiteY17" fmla="*/ 2362955 h 3965418"/>
                <a:gd name="connsiteX18" fmla="*/ 570368 w 1593410"/>
                <a:gd name="connsiteY18" fmla="*/ 2444436 h 3965418"/>
                <a:gd name="connsiteX19" fmla="*/ 570368 w 1593410"/>
                <a:gd name="connsiteY19" fmla="*/ 2571185 h 3965418"/>
                <a:gd name="connsiteX20" fmla="*/ 570368 w 1593410"/>
                <a:gd name="connsiteY20" fmla="*/ 2697933 h 3965418"/>
                <a:gd name="connsiteX21" fmla="*/ 552261 w 1593410"/>
                <a:gd name="connsiteY21" fmla="*/ 2761307 h 3965418"/>
                <a:gd name="connsiteX22" fmla="*/ 597529 w 1593410"/>
                <a:gd name="connsiteY22" fmla="*/ 2897109 h 3965418"/>
                <a:gd name="connsiteX23" fmla="*/ 597529 w 1593410"/>
                <a:gd name="connsiteY23" fmla="*/ 3051018 h 3965418"/>
                <a:gd name="connsiteX24" fmla="*/ 525101 w 1593410"/>
                <a:gd name="connsiteY24" fmla="*/ 3132499 h 3965418"/>
                <a:gd name="connsiteX25" fmla="*/ 506994 w 1593410"/>
                <a:gd name="connsiteY25" fmla="*/ 3286408 h 3965418"/>
                <a:gd name="connsiteX26" fmla="*/ 506994 w 1593410"/>
                <a:gd name="connsiteY26" fmla="*/ 3367890 h 3965418"/>
                <a:gd name="connsiteX27" fmla="*/ 497941 w 1593410"/>
                <a:gd name="connsiteY27" fmla="*/ 3458424 h 3965418"/>
                <a:gd name="connsiteX28" fmla="*/ 443620 w 1593410"/>
                <a:gd name="connsiteY28" fmla="*/ 3476531 h 3965418"/>
                <a:gd name="connsiteX29" fmla="*/ 362139 w 1593410"/>
                <a:gd name="connsiteY29" fmla="*/ 3512745 h 3965418"/>
                <a:gd name="connsiteX30" fmla="*/ 172016 w 1593410"/>
                <a:gd name="connsiteY30" fmla="*/ 3621387 h 3965418"/>
                <a:gd name="connsiteX31" fmla="*/ 99588 w 1593410"/>
                <a:gd name="connsiteY31" fmla="*/ 3639494 h 3965418"/>
                <a:gd name="connsiteX32" fmla="*/ 0 w 1593410"/>
                <a:gd name="connsiteY32" fmla="*/ 3802456 h 3965418"/>
                <a:gd name="connsiteX33" fmla="*/ 18107 w 1593410"/>
                <a:gd name="connsiteY33" fmla="*/ 3965418 h 396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93410" h="3965418">
                  <a:moveTo>
                    <a:pt x="1593410" y="0"/>
                  </a:moveTo>
                  <a:lnTo>
                    <a:pt x="1575303" y="244444"/>
                  </a:lnTo>
                  <a:lnTo>
                    <a:pt x="1575303" y="380246"/>
                  </a:lnTo>
                  <a:lnTo>
                    <a:pt x="1557196" y="679010"/>
                  </a:lnTo>
                  <a:lnTo>
                    <a:pt x="1511929" y="823866"/>
                  </a:lnTo>
                  <a:lnTo>
                    <a:pt x="1394234" y="968721"/>
                  </a:lnTo>
                  <a:lnTo>
                    <a:pt x="1348966" y="1095470"/>
                  </a:lnTo>
                  <a:lnTo>
                    <a:pt x="1267485" y="1213165"/>
                  </a:lnTo>
                  <a:lnTo>
                    <a:pt x="1176951" y="1321806"/>
                  </a:lnTo>
                  <a:lnTo>
                    <a:pt x="995881" y="1530036"/>
                  </a:lnTo>
                  <a:lnTo>
                    <a:pt x="914400" y="1702052"/>
                  </a:lnTo>
                  <a:lnTo>
                    <a:pt x="869133" y="1892175"/>
                  </a:lnTo>
                  <a:lnTo>
                    <a:pt x="823865" y="2018923"/>
                  </a:lnTo>
                  <a:lnTo>
                    <a:pt x="778598" y="2100404"/>
                  </a:lnTo>
                  <a:lnTo>
                    <a:pt x="751438" y="2172832"/>
                  </a:lnTo>
                  <a:lnTo>
                    <a:pt x="715224" y="2245260"/>
                  </a:lnTo>
                  <a:lnTo>
                    <a:pt x="615636" y="2299581"/>
                  </a:lnTo>
                  <a:lnTo>
                    <a:pt x="606582" y="2362955"/>
                  </a:lnTo>
                  <a:lnTo>
                    <a:pt x="570368" y="2444436"/>
                  </a:lnTo>
                  <a:lnTo>
                    <a:pt x="570368" y="2571185"/>
                  </a:lnTo>
                  <a:lnTo>
                    <a:pt x="570368" y="2697933"/>
                  </a:lnTo>
                  <a:lnTo>
                    <a:pt x="552261" y="2761307"/>
                  </a:lnTo>
                  <a:lnTo>
                    <a:pt x="597529" y="2897109"/>
                  </a:lnTo>
                  <a:lnTo>
                    <a:pt x="597529" y="3051018"/>
                  </a:lnTo>
                  <a:lnTo>
                    <a:pt x="525101" y="3132499"/>
                  </a:lnTo>
                  <a:lnTo>
                    <a:pt x="506994" y="3286408"/>
                  </a:lnTo>
                  <a:lnTo>
                    <a:pt x="506994" y="3367890"/>
                  </a:lnTo>
                  <a:lnTo>
                    <a:pt x="497941" y="3458424"/>
                  </a:lnTo>
                  <a:lnTo>
                    <a:pt x="443620" y="3476531"/>
                  </a:lnTo>
                  <a:lnTo>
                    <a:pt x="362139" y="3512745"/>
                  </a:lnTo>
                  <a:lnTo>
                    <a:pt x="172016" y="3621387"/>
                  </a:lnTo>
                  <a:lnTo>
                    <a:pt x="99588" y="3639494"/>
                  </a:lnTo>
                  <a:lnTo>
                    <a:pt x="0" y="3802456"/>
                  </a:lnTo>
                  <a:lnTo>
                    <a:pt x="18107" y="3965418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2765532" y="3288826"/>
              <a:ext cx="2530784" cy="1698326"/>
            </a:xfrm>
            <a:custGeom>
              <a:avLst/>
              <a:gdLst>
                <a:gd name="connsiteX0" fmla="*/ 0 w 3078179"/>
                <a:gd name="connsiteY0" fmla="*/ 0 h 1982709"/>
                <a:gd name="connsiteX1" fmla="*/ 45268 w 3078179"/>
                <a:gd name="connsiteY1" fmla="*/ 126749 h 1982709"/>
                <a:gd name="connsiteX2" fmla="*/ 334979 w 3078179"/>
                <a:gd name="connsiteY2" fmla="*/ 344032 h 1982709"/>
                <a:gd name="connsiteX3" fmla="*/ 353086 w 3078179"/>
                <a:gd name="connsiteY3" fmla="*/ 425513 h 1982709"/>
                <a:gd name="connsiteX4" fmla="*/ 479834 w 3078179"/>
                <a:gd name="connsiteY4" fmla="*/ 497941 h 1982709"/>
                <a:gd name="connsiteX5" fmla="*/ 624690 w 3078179"/>
                <a:gd name="connsiteY5" fmla="*/ 552262 h 1982709"/>
                <a:gd name="connsiteX6" fmla="*/ 769545 w 3078179"/>
                <a:gd name="connsiteY6" fmla="*/ 588476 h 1982709"/>
                <a:gd name="connsiteX7" fmla="*/ 950614 w 3078179"/>
                <a:gd name="connsiteY7" fmla="*/ 688064 h 1982709"/>
                <a:gd name="connsiteX8" fmla="*/ 995882 w 3078179"/>
                <a:gd name="connsiteY8" fmla="*/ 751438 h 1982709"/>
                <a:gd name="connsiteX9" fmla="*/ 1204111 w 3078179"/>
                <a:gd name="connsiteY9" fmla="*/ 878187 h 1982709"/>
                <a:gd name="connsiteX10" fmla="*/ 1267486 w 3078179"/>
                <a:gd name="connsiteY10" fmla="*/ 986828 h 1982709"/>
                <a:gd name="connsiteX11" fmla="*/ 1330860 w 3078179"/>
                <a:gd name="connsiteY11" fmla="*/ 1086416 h 1982709"/>
                <a:gd name="connsiteX12" fmla="*/ 1530036 w 3078179"/>
                <a:gd name="connsiteY12" fmla="*/ 1104523 h 1982709"/>
                <a:gd name="connsiteX13" fmla="*/ 1729212 w 3078179"/>
                <a:gd name="connsiteY13" fmla="*/ 1176951 h 1982709"/>
                <a:gd name="connsiteX14" fmla="*/ 1901228 w 3078179"/>
                <a:gd name="connsiteY14" fmla="*/ 1267486 h 1982709"/>
                <a:gd name="connsiteX15" fmla="*/ 1810693 w 3078179"/>
                <a:gd name="connsiteY15" fmla="*/ 1276539 h 1982709"/>
                <a:gd name="connsiteX16" fmla="*/ 2046084 w 3078179"/>
                <a:gd name="connsiteY16" fmla="*/ 1213165 h 1982709"/>
                <a:gd name="connsiteX17" fmla="*/ 2272420 w 3078179"/>
                <a:gd name="connsiteY17" fmla="*/ 1258432 h 1982709"/>
                <a:gd name="connsiteX18" fmla="*/ 2399169 w 3078179"/>
                <a:gd name="connsiteY18" fmla="*/ 1321806 h 1982709"/>
                <a:gd name="connsiteX19" fmla="*/ 2489703 w 3078179"/>
                <a:gd name="connsiteY19" fmla="*/ 1430448 h 1982709"/>
                <a:gd name="connsiteX20" fmla="*/ 2589292 w 3078179"/>
                <a:gd name="connsiteY20" fmla="*/ 1557196 h 1982709"/>
                <a:gd name="connsiteX21" fmla="*/ 2761307 w 3078179"/>
                <a:gd name="connsiteY21" fmla="*/ 1620571 h 1982709"/>
                <a:gd name="connsiteX22" fmla="*/ 2869949 w 3078179"/>
                <a:gd name="connsiteY22" fmla="*/ 1638678 h 1982709"/>
                <a:gd name="connsiteX23" fmla="*/ 2969537 w 3078179"/>
                <a:gd name="connsiteY23" fmla="*/ 1720159 h 1982709"/>
                <a:gd name="connsiteX24" fmla="*/ 3041965 w 3078179"/>
                <a:gd name="connsiteY24" fmla="*/ 1865014 h 1982709"/>
                <a:gd name="connsiteX25" fmla="*/ 3078179 w 3078179"/>
                <a:gd name="connsiteY25" fmla="*/ 1982709 h 198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78179" h="1982709">
                  <a:moveTo>
                    <a:pt x="0" y="0"/>
                  </a:moveTo>
                  <a:lnTo>
                    <a:pt x="45268" y="126749"/>
                  </a:lnTo>
                  <a:lnTo>
                    <a:pt x="334979" y="344032"/>
                  </a:lnTo>
                  <a:lnTo>
                    <a:pt x="353086" y="425513"/>
                  </a:lnTo>
                  <a:lnTo>
                    <a:pt x="479834" y="497941"/>
                  </a:lnTo>
                  <a:lnTo>
                    <a:pt x="624690" y="552262"/>
                  </a:lnTo>
                  <a:lnTo>
                    <a:pt x="769545" y="588476"/>
                  </a:lnTo>
                  <a:lnTo>
                    <a:pt x="950614" y="688064"/>
                  </a:lnTo>
                  <a:lnTo>
                    <a:pt x="995882" y="751438"/>
                  </a:lnTo>
                  <a:lnTo>
                    <a:pt x="1204111" y="878187"/>
                  </a:lnTo>
                  <a:lnTo>
                    <a:pt x="1267486" y="986828"/>
                  </a:lnTo>
                  <a:lnTo>
                    <a:pt x="1330860" y="1086416"/>
                  </a:lnTo>
                  <a:lnTo>
                    <a:pt x="1530036" y="1104523"/>
                  </a:lnTo>
                  <a:lnTo>
                    <a:pt x="1729212" y="1176951"/>
                  </a:lnTo>
                  <a:lnTo>
                    <a:pt x="1901228" y="1267486"/>
                  </a:lnTo>
                  <a:lnTo>
                    <a:pt x="1810693" y="1276539"/>
                  </a:lnTo>
                  <a:lnTo>
                    <a:pt x="2046084" y="1213165"/>
                  </a:lnTo>
                  <a:lnTo>
                    <a:pt x="2272420" y="1258432"/>
                  </a:lnTo>
                  <a:lnTo>
                    <a:pt x="2399169" y="1321806"/>
                  </a:lnTo>
                  <a:lnTo>
                    <a:pt x="2489703" y="1430448"/>
                  </a:lnTo>
                  <a:lnTo>
                    <a:pt x="2589292" y="1557196"/>
                  </a:lnTo>
                  <a:lnTo>
                    <a:pt x="2761307" y="1620571"/>
                  </a:lnTo>
                  <a:lnTo>
                    <a:pt x="2869949" y="1638678"/>
                  </a:lnTo>
                  <a:lnTo>
                    <a:pt x="2969537" y="1720159"/>
                  </a:lnTo>
                  <a:lnTo>
                    <a:pt x="3041965" y="1865014"/>
                  </a:lnTo>
                  <a:lnTo>
                    <a:pt x="3078179" y="1982709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8" name="Полилиния 117"/>
            <p:cNvSpPr/>
            <p:nvPr/>
          </p:nvSpPr>
          <p:spPr>
            <a:xfrm>
              <a:off x="517601" y="3288826"/>
              <a:ext cx="2188383" cy="550599"/>
            </a:xfrm>
            <a:custGeom>
              <a:avLst/>
              <a:gdLst>
                <a:gd name="connsiteX0" fmla="*/ 2661719 w 2661719"/>
                <a:gd name="connsiteY0" fmla="*/ 0 h 642796"/>
                <a:gd name="connsiteX1" fmla="*/ 2381061 w 2661719"/>
                <a:gd name="connsiteY1" fmla="*/ 135802 h 642796"/>
                <a:gd name="connsiteX2" fmla="*/ 2308634 w 2661719"/>
                <a:gd name="connsiteY2" fmla="*/ 190123 h 642796"/>
                <a:gd name="connsiteX3" fmla="*/ 2163778 w 2661719"/>
                <a:gd name="connsiteY3" fmla="*/ 226337 h 642796"/>
                <a:gd name="connsiteX4" fmla="*/ 2018923 w 2661719"/>
                <a:gd name="connsiteY4" fmla="*/ 298765 h 642796"/>
                <a:gd name="connsiteX5" fmla="*/ 1919335 w 2661719"/>
                <a:gd name="connsiteY5" fmla="*/ 298765 h 642796"/>
                <a:gd name="connsiteX6" fmla="*/ 1792586 w 2661719"/>
                <a:gd name="connsiteY6" fmla="*/ 334979 h 642796"/>
                <a:gd name="connsiteX7" fmla="*/ 1674891 w 2661719"/>
                <a:gd name="connsiteY7" fmla="*/ 389299 h 642796"/>
                <a:gd name="connsiteX8" fmla="*/ 1584356 w 2661719"/>
                <a:gd name="connsiteY8" fmla="*/ 425513 h 642796"/>
                <a:gd name="connsiteX9" fmla="*/ 1412340 w 2661719"/>
                <a:gd name="connsiteY9" fmla="*/ 506995 h 642796"/>
                <a:gd name="connsiteX10" fmla="*/ 1294645 w 2661719"/>
                <a:gd name="connsiteY10" fmla="*/ 543208 h 642796"/>
                <a:gd name="connsiteX11" fmla="*/ 1149790 w 2661719"/>
                <a:gd name="connsiteY11" fmla="*/ 525101 h 642796"/>
                <a:gd name="connsiteX12" fmla="*/ 1086416 w 2661719"/>
                <a:gd name="connsiteY12" fmla="*/ 516048 h 642796"/>
                <a:gd name="connsiteX13" fmla="*/ 995881 w 2661719"/>
                <a:gd name="connsiteY13" fmla="*/ 525101 h 642796"/>
                <a:gd name="connsiteX14" fmla="*/ 896293 w 2661719"/>
                <a:gd name="connsiteY14" fmla="*/ 543208 h 642796"/>
                <a:gd name="connsiteX15" fmla="*/ 751438 w 2661719"/>
                <a:gd name="connsiteY15" fmla="*/ 642796 h 642796"/>
                <a:gd name="connsiteX16" fmla="*/ 516047 w 2661719"/>
                <a:gd name="connsiteY16" fmla="*/ 633743 h 642796"/>
                <a:gd name="connsiteX17" fmla="*/ 443620 w 2661719"/>
                <a:gd name="connsiteY17" fmla="*/ 579422 h 642796"/>
                <a:gd name="connsiteX18" fmla="*/ 325925 w 2661719"/>
                <a:gd name="connsiteY18" fmla="*/ 534155 h 642796"/>
                <a:gd name="connsiteX19" fmla="*/ 208230 w 2661719"/>
                <a:gd name="connsiteY19" fmla="*/ 506995 h 642796"/>
                <a:gd name="connsiteX20" fmla="*/ 90535 w 2661719"/>
                <a:gd name="connsiteY20" fmla="*/ 506995 h 642796"/>
                <a:gd name="connsiteX21" fmla="*/ 0 w 2661719"/>
                <a:gd name="connsiteY21" fmla="*/ 506995 h 64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61719" h="642796">
                  <a:moveTo>
                    <a:pt x="2661719" y="0"/>
                  </a:moveTo>
                  <a:lnTo>
                    <a:pt x="2381061" y="135802"/>
                  </a:lnTo>
                  <a:lnTo>
                    <a:pt x="2308634" y="190123"/>
                  </a:lnTo>
                  <a:lnTo>
                    <a:pt x="2163778" y="226337"/>
                  </a:lnTo>
                  <a:lnTo>
                    <a:pt x="2018923" y="298765"/>
                  </a:lnTo>
                  <a:lnTo>
                    <a:pt x="1919335" y="298765"/>
                  </a:lnTo>
                  <a:lnTo>
                    <a:pt x="1792586" y="334979"/>
                  </a:lnTo>
                  <a:lnTo>
                    <a:pt x="1674891" y="389299"/>
                  </a:lnTo>
                  <a:lnTo>
                    <a:pt x="1584356" y="425513"/>
                  </a:lnTo>
                  <a:lnTo>
                    <a:pt x="1412340" y="506995"/>
                  </a:lnTo>
                  <a:lnTo>
                    <a:pt x="1294645" y="543208"/>
                  </a:lnTo>
                  <a:lnTo>
                    <a:pt x="1149790" y="525101"/>
                  </a:lnTo>
                  <a:lnTo>
                    <a:pt x="1086416" y="516048"/>
                  </a:lnTo>
                  <a:lnTo>
                    <a:pt x="995881" y="525101"/>
                  </a:lnTo>
                  <a:lnTo>
                    <a:pt x="896293" y="543208"/>
                  </a:lnTo>
                  <a:lnTo>
                    <a:pt x="751438" y="642796"/>
                  </a:lnTo>
                  <a:lnTo>
                    <a:pt x="516047" y="633743"/>
                  </a:lnTo>
                  <a:lnTo>
                    <a:pt x="443620" y="579422"/>
                  </a:lnTo>
                  <a:lnTo>
                    <a:pt x="325925" y="534155"/>
                  </a:lnTo>
                  <a:lnTo>
                    <a:pt x="208230" y="506995"/>
                  </a:lnTo>
                  <a:lnTo>
                    <a:pt x="90535" y="506995"/>
                  </a:lnTo>
                  <a:lnTo>
                    <a:pt x="0" y="506995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9" name="Полилиния 118"/>
            <p:cNvSpPr/>
            <p:nvPr/>
          </p:nvSpPr>
          <p:spPr>
            <a:xfrm>
              <a:off x="4507307" y="3754121"/>
              <a:ext cx="305182" cy="558354"/>
            </a:xfrm>
            <a:custGeom>
              <a:avLst/>
              <a:gdLst>
                <a:gd name="connsiteX0" fmla="*/ 0 w 371192"/>
                <a:gd name="connsiteY0" fmla="*/ 651850 h 651850"/>
                <a:gd name="connsiteX1" fmla="*/ 90535 w 371192"/>
                <a:gd name="connsiteY1" fmla="*/ 552262 h 651850"/>
                <a:gd name="connsiteX2" fmla="*/ 172016 w 371192"/>
                <a:gd name="connsiteY2" fmla="*/ 525101 h 651850"/>
                <a:gd name="connsiteX3" fmla="*/ 226337 w 371192"/>
                <a:gd name="connsiteY3" fmla="*/ 344032 h 651850"/>
                <a:gd name="connsiteX4" fmla="*/ 244444 w 371192"/>
                <a:gd name="connsiteY4" fmla="*/ 289711 h 651850"/>
                <a:gd name="connsiteX5" fmla="*/ 262551 w 371192"/>
                <a:gd name="connsiteY5" fmla="*/ 172016 h 651850"/>
                <a:gd name="connsiteX6" fmla="*/ 325925 w 371192"/>
                <a:gd name="connsiteY6" fmla="*/ 90535 h 651850"/>
                <a:gd name="connsiteX7" fmla="*/ 371192 w 371192"/>
                <a:gd name="connsiteY7" fmla="*/ 0 h 65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192" h="651850">
                  <a:moveTo>
                    <a:pt x="0" y="651850"/>
                  </a:moveTo>
                  <a:lnTo>
                    <a:pt x="90535" y="552262"/>
                  </a:lnTo>
                  <a:lnTo>
                    <a:pt x="172016" y="525101"/>
                  </a:lnTo>
                  <a:lnTo>
                    <a:pt x="226337" y="344032"/>
                  </a:lnTo>
                  <a:lnTo>
                    <a:pt x="244444" y="289711"/>
                  </a:lnTo>
                  <a:lnTo>
                    <a:pt x="262551" y="172016"/>
                  </a:lnTo>
                  <a:lnTo>
                    <a:pt x="325925" y="90535"/>
                  </a:lnTo>
                  <a:lnTo>
                    <a:pt x="371192" y="0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0" name="Полилиния 119"/>
            <p:cNvSpPr/>
            <p:nvPr/>
          </p:nvSpPr>
          <p:spPr>
            <a:xfrm>
              <a:off x="4817222" y="3403709"/>
              <a:ext cx="878331" cy="341216"/>
            </a:xfrm>
            <a:custGeom>
              <a:avLst/>
              <a:gdLst>
                <a:gd name="connsiteX0" fmla="*/ 0 w 1068309"/>
                <a:gd name="connsiteY0" fmla="*/ 398353 h 398353"/>
                <a:gd name="connsiteX1" fmla="*/ 45267 w 1068309"/>
                <a:gd name="connsiteY1" fmla="*/ 262551 h 398353"/>
                <a:gd name="connsiteX2" fmla="*/ 181069 w 1068309"/>
                <a:gd name="connsiteY2" fmla="*/ 253497 h 398353"/>
                <a:gd name="connsiteX3" fmla="*/ 362139 w 1068309"/>
                <a:gd name="connsiteY3" fmla="*/ 235390 h 398353"/>
                <a:gd name="connsiteX4" fmla="*/ 633742 w 1068309"/>
                <a:gd name="connsiteY4" fmla="*/ 253497 h 398353"/>
                <a:gd name="connsiteX5" fmla="*/ 724277 w 1068309"/>
                <a:gd name="connsiteY5" fmla="*/ 172016 h 398353"/>
                <a:gd name="connsiteX6" fmla="*/ 1013988 w 1068309"/>
                <a:gd name="connsiteY6" fmla="*/ 72428 h 398353"/>
                <a:gd name="connsiteX7" fmla="*/ 1068309 w 1068309"/>
                <a:gd name="connsiteY7" fmla="*/ 0 h 39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8309" h="398353">
                  <a:moveTo>
                    <a:pt x="0" y="398353"/>
                  </a:moveTo>
                  <a:lnTo>
                    <a:pt x="45267" y="262551"/>
                  </a:lnTo>
                  <a:lnTo>
                    <a:pt x="181069" y="253497"/>
                  </a:lnTo>
                  <a:lnTo>
                    <a:pt x="362139" y="235390"/>
                  </a:lnTo>
                  <a:lnTo>
                    <a:pt x="633742" y="253497"/>
                  </a:lnTo>
                  <a:lnTo>
                    <a:pt x="724277" y="172016"/>
                  </a:lnTo>
                  <a:lnTo>
                    <a:pt x="1013988" y="72428"/>
                  </a:lnTo>
                  <a:lnTo>
                    <a:pt x="1068309" y="0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3628976" y="4793280"/>
              <a:ext cx="2143723" cy="1527717"/>
            </a:xfrm>
            <a:custGeom>
              <a:avLst/>
              <a:gdLst>
                <a:gd name="connsiteX0" fmla="*/ 2607398 w 2607398"/>
                <a:gd name="connsiteY0" fmla="*/ 0 h 1783532"/>
                <a:gd name="connsiteX1" fmla="*/ 2417276 w 2607398"/>
                <a:gd name="connsiteY1" fmla="*/ 162962 h 1783532"/>
                <a:gd name="connsiteX2" fmla="*/ 2118511 w 2607398"/>
                <a:gd name="connsiteY2" fmla="*/ 162962 h 1783532"/>
                <a:gd name="connsiteX3" fmla="*/ 1982709 w 2607398"/>
                <a:gd name="connsiteY3" fmla="*/ 235390 h 1783532"/>
                <a:gd name="connsiteX4" fmla="*/ 1774480 w 2607398"/>
                <a:gd name="connsiteY4" fmla="*/ 307818 h 1783532"/>
                <a:gd name="connsiteX5" fmla="*/ 1602464 w 2607398"/>
                <a:gd name="connsiteY5" fmla="*/ 434566 h 1783532"/>
                <a:gd name="connsiteX6" fmla="*/ 1484769 w 2607398"/>
                <a:gd name="connsiteY6" fmla="*/ 552261 h 1783532"/>
                <a:gd name="connsiteX7" fmla="*/ 1439501 w 2607398"/>
                <a:gd name="connsiteY7" fmla="*/ 615635 h 1783532"/>
                <a:gd name="connsiteX8" fmla="*/ 1430448 w 2607398"/>
                <a:gd name="connsiteY8" fmla="*/ 642796 h 1783532"/>
                <a:gd name="connsiteX9" fmla="*/ 1412341 w 2607398"/>
                <a:gd name="connsiteY9" fmla="*/ 642796 h 1783532"/>
                <a:gd name="connsiteX10" fmla="*/ 1339913 w 2607398"/>
                <a:gd name="connsiteY10" fmla="*/ 706170 h 1783532"/>
                <a:gd name="connsiteX11" fmla="*/ 1285592 w 2607398"/>
                <a:gd name="connsiteY11" fmla="*/ 769544 h 1783532"/>
                <a:gd name="connsiteX12" fmla="*/ 1267486 w 2607398"/>
                <a:gd name="connsiteY12" fmla="*/ 805758 h 1783532"/>
                <a:gd name="connsiteX13" fmla="*/ 1258432 w 2607398"/>
                <a:gd name="connsiteY13" fmla="*/ 869132 h 1783532"/>
                <a:gd name="connsiteX14" fmla="*/ 1213165 w 2607398"/>
                <a:gd name="connsiteY14" fmla="*/ 1095469 h 1783532"/>
                <a:gd name="connsiteX15" fmla="*/ 1122630 w 2607398"/>
                <a:gd name="connsiteY15" fmla="*/ 1195057 h 1783532"/>
                <a:gd name="connsiteX16" fmla="*/ 1023042 w 2607398"/>
                <a:gd name="connsiteY16" fmla="*/ 1303699 h 1783532"/>
                <a:gd name="connsiteX17" fmla="*/ 959668 w 2607398"/>
                <a:gd name="connsiteY17" fmla="*/ 1358020 h 1783532"/>
                <a:gd name="connsiteX18" fmla="*/ 905347 w 2607398"/>
                <a:gd name="connsiteY18" fmla="*/ 1394233 h 1783532"/>
                <a:gd name="connsiteX19" fmla="*/ 905347 w 2607398"/>
                <a:gd name="connsiteY19" fmla="*/ 1403287 h 1783532"/>
                <a:gd name="connsiteX20" fmla="*/ 887240 w 2607398"/>
                <a:gd name="connsiteY20" fmla="*/ 1403287 h 1783532"/>
                <a:gd name="connsiteX21" fmla="*/ 778598 w 2607398"/>
                <a:gd name="connsiteY21" fmla="*/ 1484768 h 1783532"/>
                <a:gd name="connsiteX22" fmla="*/ 651850 w 2607398"/>
                <a:gd name="connsiteY22" fmla="*/ 1520982 h 1783532"/>
                <a:gd name="connsiteX23" fmla="*/ 597529 w 2607398"/>
                <a:gd name="connsiteY23" fmla="*/ 1493822 h 1783532"/>
                <a:gd name="connsiteX24" fmla="*/ 398353 w 2607398"/>
                <a:gd name="connsiteY24" fmla="*/ 1439501 h 1783532"/>
                <a:gd name="connsiteX25" fmla="*/ 334979 w 2607398"/>
                <a:gd name="connsiteY25" fmla="*/ 1548142 h 1783532"/>
                <a:gd name="connsiteX26" fmla="*/ 298765 w 2607398"/>
                <a:gd name="connsiteY26" fmla="*/ 1647730 h 1783532"/>
                <a:gd name="connsiteX27" fmla="*/ 262551 w 2607398"/>
                <a:gd name="connsiteY27" fmla="*/ 1692998 h 1783532"/>
                <a:gd name="connsiteX28" fmla="*/ 153909 w 2607398"/>
                <a:gd name="connsiteY28" fmla="*/ 1683944 h 1783532"/>
                <a:gd name="connsiteX29" fmla="*/ 63375 w 2607398"/>
                <a:gd name="connsiteY29" fmla="*/ 1720158 h 1783532"/>
                <a:gd name="connsiteX30" fmla="*/ 0 w 2607398"/>
                <a:gd name="connsiteY30" fmla="*/ 1783532 h 178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07398" h="1783532">
                  <a:moveTo>
                    <a:pt x="2607398" y="0"/>
                  </a:moveTo>
                  <a:lnTo>
                    <a:pt x="2417276" y="162962"/>
                  </a:lnTo>
                  <a:lnTo>
                    <a:pt x="2118511" y="162962"/>
                  </a:lnTo>
                  <a:lnTo>
                    <a:pt x="1982709" y="235390"/>
                  </a:lnTo>
                  <a:lnTo>
                    <a:pt x="1774480" y="307818"/>
                  </a:lnTo>
                  <a:lnTo>
                    <a:pt x="1602464" y="434566"/>
                  </a:lnTo>
                  <a:lnTo>
                    <a:pt x="1484769" y="552261"/>
                  </a:lnTo>
                  <a:cubicBezTo>
                    <a:pt x="1469680" y="573386"/>
                    <a:pt x="1452857" y="593374"/>
                    <a:pt x="1439501" y="615635"/>
                  </a:cubicBezTo>
                  <a:cubicBezTo>
                    <a:pt x="1434591" y="623818"/>
                    <a:pt x="1437196" y="636048"/>
                    <a:pt x="1430448" y="642796"/>
                  </a:cubicBezTo>
                  <a:cubicBezTo>
                    <a:pt x="1426180" y="647064"/>
                    <a:pt x="1418377" y="642796"/>
                    <a:pt x="1412341" y="642796"/>
                  </a:cubicBezTo>
                  <a:lnTo>
                    <a:pt x="1339913" y="706170"/>
                  </a:lnTo>
                  <a:cubicBezTo>
                    <a:pt x="1321806" y="727295"/>
                    <a:pt x="1301547" y="746751"/>
                    <a:pt x="1285592" y="769544"/>
                  </a:cubicBezTo>
                  <a:cubicBezTo>
                    <a:pt x="1237043" y="838900"/>
                    <a:pt x="1300346" y="772898"/>
                    <a:pt x="1267486" y="805758"/>
                  </a:cubicBezTo>
                  <a:lnTo>
                    <a:pt x="1258432" y="869132"/>
                  </a:lnTo>
                  <a:lnTo>
                    <a:pt x="1213165" y="1095469"/>
                  </a:lnTo>
                  <a:lnTo>
                    <a:pt x="1122630" y="1195057"/>
                  </a:lnTo>
                  <a:lnTo>
                    <a:pt x="1023042" y="1303699"/>
                  </a:lnTo>
                  <a:cubicBezTo>
                    <a:pt x="1001917" y="1321806"/>
                    <a:pt x="982461" y="1342065"/>
                    <a:pt x="959668" y="1358020"/>
                  </a:cubicBezTo>
                  <a:cubicBezTo>
                    <a:pt x="910906" y="1392153"/>
                    <a:pt x="951939" y="1332109"/>
                    <a:pt x="905347" y="1394233"/>
                  </a:cubicBezTo>
                  <a:cubicBezTo>
                    <a:pt x="903536" y="1396647"/>
                    <a:pt x="905347" y="1400269"/>
                    <a:pt x="905347" y="1403287"/>
                  </a:cubicBezTo>
                  <a:lnTo>
                    <a:pt x="887240" y="1403287"/>
                  </a:lnTo>
                  <a:lnTo>
                    <a:pt x="778598" y="1484768"/>
                  </a:lnTo>
                  <a:lnTo>
                    <a:pt x="651850" y="1520982"/>
                  </a:lnTo>
                  <a:lnTo>
                    <a:pt x="597529" y="1493822"/>
                  </a:lnTo>
                  <a:lnTo>
                    <a:pt x="398353" y="1439501"/>
                  </a:lnTo>
                  <a:lnTo>
                    <a:pt x="334979" y="1548142"/>
                  </a:lnTo>
                  <a:lnTo>
                    <a:pt x="298765" y="1647730"/>
                  </a:lnTo>
                  <a:lnTo>
                    <a:pt x="262551" y="1692998"/>
                  </a:lnTo>
                  <a:lnTo>
                    <a:pt x="153909" y="1683944"/>
                  </a:lnTo>
                  <a:lnTo>
                    <a:pt x="63375" y="1720158"/>
                  </a:lnTo>
                  <a:lnTo>
                    <a:pt x="0" y="1783532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621810" y="2606395"/>
              <a:ext cx="1563132" cy="2272188"/>
            </a:xfrm>
            <a:custGeom>
              <a:avLst/>
              <a:gdLst>
                <a:gd name="connsiteX0" fmla="*/ 1901228 w 1901228"/>
                <a:gd name="connsiteY0" fmla="*/ 2091350 h 2652665"/>
                <a:gd name="connsiteX1" fmla="*/ 1765426 w 1901228"/>
                <a:gd name="connsiteY1" fmla="*/ 2218099 h 2652665"/>
                <a:gd name="connsiteX2" fmla="*/ 1674891 w 1901228"/>
                <a:gd name="connsiteY2" fmla="*/ 2326740 h 2652665"/>
                <a:gd name="connsiteX3" fmla="*/ 1638678 w 1901228"/>
                <a:gd name="connsiteY3" fmla="*/ 2417275 h 2652665"/>
                <a:gd name="connsiteX4" fmla="*/ 1493822 w 1901228"/>
                <a:gd name="connsiteY4" fmla="*/ 2553077 h 2652665"/>
                <a:gd name="connsiteX5" fmla="*/ 1457608 w 1901228"/>
                <a:gd name="connsiteY5" fmla="*/ 2589291 h 2652665"/>
                <a:gd name="connsiteX6" fmla="*/ 1358020 w 1901228"/>
                <a:gd name="connsiteY6" fmla="*/ 2652665 h 2652665"/>
                <a:gd name="connsiteX7" fmla="*/ 1231272 w 1901228"/>
                <a:gd name="connsiteY7" fmla="*/ 2652665 h 2652665"/>
                <a:gd name="connsiteX8" fmla="*/ 1158844 w 1901228"/>
                <a:gd name="connsiteY8" fmla="*/ 2544023 h 2652665"/>
                <a:gd name="connsiteX9" fmla="*/ 1013989 w 1901228"/>
                <a:gd name="connsiteY9" fmla="*/ 2426328 h 2652665"/>
                <a:gd name="connsiteX10" fmla="*/ 986828 w 1901228"/>
                <a:gd name="connsiteY10" fmla="*/ 2335794 h 2652665"/>
                <a:gd name="connsiteX11" fmla="*/ 923454 w 1901228"/>
                <a:gd name="connsiteY11" fmla="*/ 2236205 h 2652665"/>
                <a:gd name="connsiteX12" fmla="*/ 715224 w 1901228"/>
                <a:gd name="connsiteY12" fmla="*/ 2091350 h 2652665"/>
                <a:gd name="connsiteX13" fmla="*/ 543208 w 1901228"/>
                <a:gd name="connsiteY13" fmla="*/ 1566249 h 2652665"/>
                <a:gd name="connsiteX14" fmla="*/ 579422 w 1901228"/>
                <a:gd name="connsiteY14" fmla="*/ 1430447 h 2652665"/>
                <a:gd name="connsiteX15" fmla="*/ 588476 w 1901228"/>
                <a:gd name="connsiteY15" fmla="*/ 1339912 h 2652665"/>
                <a:gd name="connsiteX16" fmla="*/ 588476 w 1901228"/>
                <a:gd name="connsiteY16" fmla="*/ 1176950 h 2652665"/>
                <a:gd name="connsiteX17" fmla="*/ 588476 w 1901228"/>
                <a:gd name="connsiteY17" fmla="*/ 1068308 h 2652665"/>
                <a:gd name="connsiteX18" fmla="*/ 588476 w 1901228"/>
                <a:gd name="connsiteY18" fmla="*/ 959667 h 2652665"/>
                <a:gd name="connsiteX19" fmla="*/ 588476 w 1901228"/>
                <a:gd name="connsiteY19" fmla="*/ 860079 h 2652665"/>
                <a:gd name="connsiteX20" fmla="*/ 588476 w 1901228"/>
                <a:gd name="connsiteY20" fmla="*/ 814811 h 2652665"/>
                <a:gd name="connsiteX21" fmla="*/ 525101 w 1901228"/>
                <a:gd name="connsiteY21" fmla="*/ 706170 h 2652665"/>
                <a:gd name="connsiteX22" fmla="*/ 488888 w 1901228"/>
                <a:gd name="connsiteY22" fmla="*/ 633742 h 2652665"/>
                <a:gd name="connsiteX23" fmla="*/ 488888 w 1901228"/>
                <a:gd name="connsiteY23" fmla="*/ 525100 h 2652665"/>
                <a:gd name="connsiteX24" fmla="*/ 488888 w 1901228"/>
                <a:gd name="connsiteY24" fmla="*/ 334978 h 2652665"/>
                <a:gd name="connsiteX25" fmla="*/ 488888 w 1901228"/>
                <a:gd name="connsiteY25" fmla="*/ 253497 h 2652665"/>
                <a:gd name="connsiteX26" fmla="*/ 488888 w 1901228"/>
                <a:gd name="connsiteY26" fmla="*/ 253497 h 2652665"/>
                <a:gd name="connsiteX27" fmla="*/ 389299 w 1901228"/>
                <a:gd name="connsiteY27" fmla="*/ 90534 h 2652665"/>
                <a:gd name="connsiteX28" fmla="*/ 334979 w 1901228"/>
                <a:gd name="connsiteY28" fmla="*/ 45267 h 2652665"/>
                <a:gd name="connsiteX29" fmla="*/ 235390 w 1901228"/>
                <a:gd name="connsiteY29" fmla="*/ 27160 h 2652665"/>
                <a:gd name="connsiteX30" fmla="*/ 162963 w 1901228"/>
                <a:gd name="connsiteY30" fmla="*/ 9053 h 2652665"/>
                <a:gd name="connsiteX31" fmla="*/ 27161 w 1901228"/>
                <a:gd name="connsiteY31" fmla="*/ 9053 h 2652665"/>
                <a:gd name="connsiteX32" fmla="*/ 0 w 1901228"/>
                <a:gd name="connsiteY32" fmla="*/ 0 h 265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1228" h="2652665">
                  <a:moveTo>
                    <a:pt x="1901228" y="2091350"/>
                  </a:moveTo>
                  <a:lnTo>
                    <a:pt x="1765426" y="2218099"/>
                  </a:lnTo>
                  <a:lnTo>
                    <a:pt x="1674891" y="2326740"/>
                  </a:lnTo>
                  <a:lnTo>
                    <a:pt x="1638678" y="2417275"/>
                  </a:lnTo>
                  <a:lnTo>
                    <a:pt x="1493822" y="2553077"/>
                  </a:lnTo>
                  <a:lnTo>
                    <a:pt x="1457608" y="2589291"/>
                  </a:lnTo>
                  <a:lnTo>
                    <a:pt x="1358020" y="2652665"/>
                  </a:lnTo>
                  <a:lnTo>
                    <a:pt x="1231272" y="2652665"/>
                  </a:lnTo>
                  <a:lnTo>
                    <a:pt x="1158844" y="2544023"/>
                  </a:lnTo>
                  <a:lnTo>
                    <a:pt x="1013989" y="2426328"/>
                  </a:lnTo>
                  <a:lnTo>
                    <a:pt x="986828" y="2335794"/>
                  </a:lnTo>
                  <a:lnTo>
                    <a:pt x="923454" y="2236205"/>
                  </a:lnTo>
                  <a:lnTo>
                    <a:pt x="715224" y="2091350"/>
                  </a:lnTo>
                  <a:lnTo>
                    <a:pt x="543208" y="1566249"/>
                  </a:lnTo>
                  <a:lnTo>
                    <a:pt x="579422" y="1430447"/>
                  </a:lnTo>
                  <a:cubicBezTo>
                    <a:pt x="588809" y="1345966"/>
                    <a:pt x="588476" y="1376293"/>
                    <a:pt x="588476" y="1339912"/>
                  </a:cubicBezTo>
                  <a:lnTo>
                    <a:pt x="588476" y="1176950"/>
                  </a:lnTo>
                  <a:lnTo>
                    <a:pt x="588476" y="1068308"/>
                  </a:lnTo>
                  <a:lnTo>
                    <a:pt x="588476" y="959667"/>
                  </a:lnTo>
                  <a:lnTo>
                    <a:pt x="588476" y="860079"/>
                  </a:lnTo>
                  <a:lnTo>
                    <a:pt x="588476" y="814811"/>
                  </a:lnTo>
                  <a:lnTo>
                    <a:pt x="525101" y="706170"/>
                  </a:lnTo>
                  <a:lnTo>
                    <a:pt x="488888" y="633742"/>
                  </a:lnTo>
                  <a:lnTo>
                    <a:pt x="488888" y="525100"/>
                  </a:lnTo>
                  <a:lnTo>
                    <a:pt x="488888" y="334978"/>
                  </a:lnTo>
                  <a:lnTo>
                    <a:pt x="488888" y="253497"/>
                  </a:lnTo>
                  <a:lnTo>
                    <a:pt x="488888" y="253497"/>
                  </a:lnTo>
                  <a:lnTo>
                    <a:pt x="389299" y="90534"/>
                  </a:lnTo>
                  <a:lnTo>
                    <a:pt x="334979" y="45267"/>
                  </a:lnTo>
                  <a:lnTo>
                    <a:pt x="235390" y="27160"/>
                  </a:lnTo>
                  <a:lnTo>
                    <a:pt x="162963" y="9053"/>
                  </a:lnTo>
                  <a:lnTo>
                    <a:pt x="27161" y="905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3" name="Полилиния 122"/>
            <p:cNvSpPr/>
            <p:nvPr/>
          </p:nvSpPr>
          <p:spPr>
            <a:xfrm>
              <a:off x="1187515" y="4886338"/>
              <a:ext cx="461496" cy="1481188"/>
            </a:xfrm>
            <a:custGeom>
              <a:avLst/>
              <a:gdLst>
                <a:gd name="connsiteX0" fmla="*/ 561315 w 561315"/>
                <a:gd name="connsiteY0" fmla="*/ 0 h 1729212"/>
                <a:gd name="connsiteX1" fmla="*/ 253497 w 561315"/>
                <a:gd name="connsiteY1" fmla="*/ 479834 h 1729212"/>
                <a:gd name="connsiteX2" fmla="*/ 244443 w 561315"/>
                <a:gd name="connsiteY2" fmla="*/ 706171 h 1729212"/>
                <a:gd name="connsiteX3" fmla="*/ 172016 w 561315"/>
                <a:gd name="connsiteY3" fmla="*/ 805759 h 1729212"/>
                <a:gd name="connsiteX4" fmla="*/ 72427 w 561315"/>
                <a:gd name="connsiteY4" fmla="*/ 869133 h 1729212"/>
                <a:gd name="connsiteX5" fmla="*/ 0 w 561315"/>
                <a:gd name="connsiteY5" fmla="*/ 959668 h 1729212"/>
                <a:gd name="connsiteX6" fmla="*/ 253497 w 561315"/>
                <a:gd name="connsiteY6" fmla="*/ 1294646 h 1729212"/>
                <a:gd name="connsiteX7" fmla="*/ 280657 w 561315"/>
                <a:gd name="connsiteY7" fmla="*/ 1412341 h 1729212"/>
                <a:gd name="connsiteX8" fmla="*/ 298764 w 561315"/>
                <a:gd name="connsiteY8" fmla="*/ 1548143 h 1729212"/>
                <a:gd name="connsiteX9" fmla="*/ 325925 w 561315"/>
                <a:gd name="connsiteY9" fmla="*/ 1620571 h 1729212"/>
                <a:gd name="connsiteX10" fmla="*/ 325925 w 561315"/>
                <a:gd name="connsiteY10" fmla="*/ 1638678 h 1729212"/>
                <a:gd name="connsiteX11" fmla="*/ 262550 w 561315"/>
                <a:gd name="connsiteY11" fmla="*/ 1711105 h 1729212"/>
                <a:gd name="connsiteX12" fmla="*/ 226336 w 561315"/>
                <a:gd name="connsiteY12" fmla="*/ 1729212 h 172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315" h="1729212">
                  <a:moveTo>
                    <a:pt x="561315" y="0"/>
                  </a:moveTo>
                  <a:lnTo>
                    <a:pt x="253497" y="479834"/>
                  </a:lnTo>
                  <a:lnTo>
                    <a:pt x="244443" y="706171"/>
                  </a:lnTo>
                  <a:lnTo>
                    <a:pt x="172016" y="805759"/>
                  </a:lnTo>
                  <a:lnTo>
                    <a:pt x="72427" y="869133"/>
                  </a:lnTo>
                  <a:lnTo>
                    <a:pt x="0" y="959668"/>
                  </a:lnTo>
                  <a:lnTo>
                    <a:pt x="253497" y="1294646"/>
                  </a:lnTo>
                  <a:lnTo>
                    <a:pt x="280657" y="1412341"/>
                  </a:lnTo>
                  <a:lnTo>
                    <a:pt x="298764" y="1548143"/>
                  </a:lnTo>
                  <a:lnTo>
                    <a:pt x="325925" y="1620571"/>
                  </a:lnTo>
                  <a:lnTo>
                    <a:pt x="325925" y="1638678"/>
                  </a:lnTo>
                  <a:lnTo>
                    <a:pt x="262550" y="1711105"/>
                  </a:lnTo>
                  <a:lnTo>
                    <a:pt x="226336" y="1729212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1920690" y="3516667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732407" y="2730474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6" name="Полилиния 125"/>
            <p:cNvSpPr/>
            <p:nvPr/>
          </p:nvSpPr>
          <p:spPr>
            <a:xfrm>
              <a:off x="4713450" y="3114125"/>
              <a:ext cx="5221" cy="43514"/>
            </a:xfrm>
            <a:custGeom>
              <a:avLst/>
              <a:gdLst>
                <a:gd name="connsiteX0" fmla="*/ 6350 w 6350"/>
                <a:gd name="connsiteY0" fmla="*/ 0 h 50800"/>
                <a:gd name="connsiteX1" fmla="*/ 0 w 6350"/>
                <a:gd name="connsiteY1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50800">
                  <a:moveTo>
                    <a:pt x="6350" y="0"/>
                  </a:moveTo>
                  <a:lnTo>
                    <a:pt x="0" y="508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7" name="Полилиния 126"/>
            <p:cNvSpPr/>
            <p:nvPr/>
          </p:nvSpPr>
          <p:spPr>
            <a:xfrm>
              <a:off x="3674515" y="3885631"/>
              <a:ext cx="922113" cy="321775"/>
            </a:xfrm>
            <a:custGeom>
              <a:avLst/>
              <a:gdLst>
                <a:gd name="connsiteX0" fmla="*/ 996950 w 996950"/>
                <a:gd name="connsiteY0" fmla="*/ 0 h 355600"/>
                <a:gd name="connsiteX1" fmla="*/ 704850 w 996950"/>
                <a:gd name="connsiteY1" fmla="*/ 95250 h 355600"/>
                <a:gd name="connsiteX2" fmla="*/ 546100 w 996950"/>
                <a:gd name="connsiteY2" fmla="*/ 196850 h 355600"/>
                <a:gd name="connsiteX3" fmla="*/ 419100 w 996950"/>
                <a:gd name="connsiteY3" fmla="*/ 298450 h 355600"/>
                <a:gd name="connsiteX4" fmla="*/ 247650 w 996950"/>
                <a:gd name="connsiteY4" fmla="*/ 355600 h 355600"/>
                <a:gd name="connsiteX5" fmla="*/ 0 w 996950"/>
                <a:gd name="connsiteY5" fmla="*/ 9525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50" h="355600">
                  <a:moveTo>
                    <a:pt x="996950" y="0"/>
                  </a:moveTo>
                  <a:lnTo>
                    <a:pt x="704850" y="95250"/>
                  </a:lnTo>
                  <a:lnTo>
                    <a:pt x="546100" y="196850"/>
                  </a:lnTo>
                  <a:lnTo>
                    <a:pt x="419100" y="298450"/>
                  </a:lnTo>
                  <a:lnTo>
                    <a:pt x="247650" y="355600"/>
                  </a:lnTo>
                  <a:lnTo>
                    <a:pt x="0" y="95250"/>
                  </a:lnTo>
                </a:path>
              </a:pathLst>
            </a:custGeom>
            <a:noFill/>
            <a:ln w="38100">
              <a:solidFill>
                <a:srgbClr val="2C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1544439" y="3146761"/>
              <a:ext cx="73091" cy="119663"/>
            </a:xfrm>
            <a:custGeom>
              <a:avLst/>
              <a:gdLst>
                <a:gd name="connsiteX0" fmla="*/ 0 w 88900"/>
                <a:gd name="connsiteY0" fmla="*/ 0 h 139700"/>
                <a:gd name="connsiteX1" fmla="*/ 38100 w 88900"/>
                <a:gd name="connsiteY1" fmla="*/ 63500 h 139700"/>
                <a:gd name="connsiteX2" fmla="*/ 88900 w 88900"/>
                <a:gd name="connsiteY2" fmla="*/ 101600 h 139700"/>
                <a:gd name="connsiteX3" fmla="*/ 63500 w 88900"/>
                <a:gd name="connsiteY3" fmla="*/ 139700 h 139700"/>
                <a:gd name="connsiteX4" fmla="*/ 12700 w 88900"/>
                <a:gd name="connsiteY4" fmla="*/ 95250 h 139700"/>
                <a:gd name="connsiteX5" fmla="*/ 0 w 88900"/>
                <a:gd name="connsiteY5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0" h="139700">
                  <a:moveTo>
                    <a:pt x="0" y="0"/>
                  </a:moveTo>
                  <a:lnTo>
                    <a:pt x="38100" y="63500"/>
                  </a:lnTo>
                  <a:lnTo>
                    <a:pt x="88900" y="101600"/>
                  </a:lnTo>
                  <a:lnTo>
                    <a:pt x="63500" y="139700"/>
                  </a:lnTo>
                  <a:lnTo>
                    <a:pt x="12700" y="95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1492232" y="3130443"/>
              <a:ext cx="67870" cy="92466"/>
            </a:xfrm>
            <a:custGeom>
              <a:avLst/>
              <a:gdLst>
                <a:gd name="connsiteX0" fmla="*/ 6350 w 82550"/>
                <a:gd name="connsiteY0" fmla="*/ 0 h 107950"/>
                <a:gd name="connsiteX1" fmla="*/ 0 w 82550"/>
                <a:gd name="connsiteY1" fmla="*/ 107950 h 107950"/>
                <a:gd name="connsiteX2" fmla="*/ 82550 w 82550"/>
                <a:gd name="connsiteY2" fmla="*/ 107950 h 107950"/>
                <a:gd name="connsiteX3" fmla="*/ 69850 w 82550"/>
                <a:gd name="connsiteY3" fmla="*/ 31750 h 107950"/>
                <a:gd name="connsiteX4" fmla="*/ 6350 w 82550"/>
                <a:gd name="connsiteY4" fmla="*/ 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50" h="107950">
                  <a:moveTo>
                    <a:pt x="6350" y="0"/>
                  </a:moveTo>
                  <a:lnTo>
                    <a:pt x="0" y="107950"/>
                  </a:lnTo>
                  <a:lnTo>
                    <a:pt x="82550" y="107950"/>
                  </a:lnTo>
                  <a:lnTo>
                    <a:pt x="69850" y="3175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3752828" y="1879425"/>
              <a:ext cx="83532" cy="38075"/>
            </a:xfrm>
            <a:custGeom>
              <a:avLst/>
              <a:gdLst>
                <a:gd name="connsiteX0" fmla="*/ 0 w 101600"/>
                <a:gd name="connsiteY0" fmla="*/ 38100 h 44450"/>
                <a:gd name="connsiteX1" fmla="*/ 63500 w 101600"/>
                <a:gd name="connsiteY1" fmla="*/ 0 h 44450"/>
                <a:gd name="connsiteX2" fmla="*/ 101600 w 101600"/>
                <a:gd name="connsiteY2" fmla="*/ 44450 h 44450"/>
                <a:gd name="connsiteX3" fmla="*/ 0 w 101600"/>
                <a:gd name="connsiteY3" fmla="*/ 3810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" h="44450">
                  <a:moveTo>
                    <a:pt x="0" y="38100"/>
                  </a:moveTo>
                  <a:lnTo>
                    <a:pt x="63500" y="0"/>
                  </a:lnTo>
                  <a:lnTo>
                    <a:pt x="101600" y="4445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1" name="Полилиния 130"/>
            <p:cNvSpPr/>
            <p:nvPr/>
          </p:nvSpPr>
          <p:spPr>
            <a:xfrm>
              <a:off x="3888568" y="1977331"/>
              <a:ext cx="308025" cy="348109"/>
            </a:xfrm>
            <a:custGeom>
              <a:avLst/>
              <a:gdLst>
                <a:gd name="connsiteX0" fmla="*/ 0 w 374650"/>
                <a:gd name="connsiteY0" fmla="*/ 0 h 406400"/>
                <a:gd name="connsiteX1" fmla="*/ 12700 w 374650"/>
                <a:gd name="connsiteY1" fmla="*/ 95250 h 406400"/>
                <a:gd name="connsiteX2" fmla="*/ 31750 w 374650"/>
                <a:gd name="connsiteY2" fmla="*/ 158750 h 406400"/>
                <a:gd name="connsiteX3" fmla="*/ 69850 w 374650"/>
                <a:gd name="connsiteY3" fmla="*/ 120650 h 406400"/>
                <a:gd name="connsiteX4" fmla="*/ 127000 w 374650"/>
                <a:gd name="connsiteY4" fmla="*/ 139700 h 406400"/>
                <a:gd name="connsiteX5" fmla="*/ 101600 w 374650"/>
                <a:gd name="connsiteY5" fmla="*/ 203200 h 406400"/>
                <a:gd name="connsiteX6" fmla="*/ 44450 w 374650"/>
                <a:gd name="connsiteY6" fmla="*/ 190500 h 406400"/>
                <a:gd name="connsiteX7" fmla="*/ 76200 w 374650"/>
                <a:gd name="connsiteY7" fmla="*/ 304800 h 406400"/>
                <a:gd name="connsiteX8" fmla="*/ 139700 w 374650"/>
                <a:gd name="connsiteY8" fmla="*/ 317500 h 406400"/>
                <a:gd name="connsiteX9" fmla="*/ 203200 w 374650"/>
                <a:gd name="connsiteY9" fmla="*/ 349250 h 406400"/>
                <a:gd name="connsiteX10" fmla="*/ 298450 w 374650"/>
                <a:gd name="connsiteY10" fmla="*/ 400050 h 406400"/>
                <a:gd name="connsiteX11" fmla="*/ 349250 w 374650"/>
                <a:gd name="connsiteY11" fmla="*/ 406400 h 406400"/>
                <a:gd name="connsiteX12" fmla="*/ 374650 w 374650"/>
                <a:gd name="connsiteY12" fmla="*/ 406400 h 406400"/>
                <a:gd name="connsiteX13" fmla="*/ 0 w 374650"/>
                <a:gd name="connsiteY13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4650" h="406400">
                  <a:moveTo>
                    <a:pt x="0" y="0"/>
                  </a:moveTo>
                  <a:lnTo>
                    <a:pt x="12700" y="95250"/>
                  </a:lnTo>
                  <a:lnTo>
                    <a:pt x="31750" y="158750"/>
                  </a:lnTo>
                  <a:lnTo>
                    <a:pt x="69850" y="120650"/>
                  </a:lnTo>
                  <a:lnTo>
                    <a:pt x="127000" y="139700"/>
                  </a:lnTo>
                  <a:lnTo>
                    <a:pt x="101600" y="203200"/>
                  </a:lnTo>
                  <a:lnTo>
                    <a:pt x="44450" y="190500"/>
                  </a:lnTo>
                  <a:lnTo>
                    <a:pt x="76200" y="304800"/>
                  </a:lnTo>
                  <a:lnTo>
                    <a:pt x="139700" y="317500"/>
                  </a:lnTo>
                  <a:lnTo>
                    <a:pt x="203200" y="349250"/>
                  </a:lnTo>
                  <a:lnTo>
                    <a:pt x="298450" y="400050"/>
                  </a:lnTo>
                  <a:lnTo>
                    <a:pt x="349250" y="406400"/>
                  </a:lnTo>
                  <a:lnTo>
                    <a:pt x="374650" y="406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3956489" y="1373364"/>
              <a:ext cx="267965" cy="1496697"/>
            </a:xfrm>
            <a:custGeom>
              <a:avLst/>
              <a:gdLst>
                <a:gd name="connsiteX0" fmla="*/ 108641 w 325925"/>
                <a:gd name="connsiteY0" fmla="*/ 1747318 h 1747318"/>
                <a:gd name="connsiteX1" fmla="*/ 117695 w 325925"/>
                <a:gd name="connsiteY1" fmla="*/ 1647730 h 1747318"/>
                <a:gd name="connsiteX2" fmla="*/ 135802 w 325925"/>
                <a:gd name="connsiteY2" fmla="*/ 1566249 h 1747318"/>
                <a:gd name="connsiteX3" fmla="*/ 208230 w 325925"/>
                <a:gd name="connsiteY3" fmla="*/ 1493821 h 1747318"/>
                <a:gd name="connsiteX4" fmla="*/ 280657 w 325925"/>
                <a:gd name="connsiteY4" fmla="*/ 1439501 h 1747318"/>
                <a:gd name="connsiteX5" fmla="*/ 280657 w 325925"/>
                <a:gd name="connsiteY5" fmla="*/ 1358019 h 1747318"/>
                <a:gd name="connsiteX6" fmla="*/ 280657 w 325925"/>
                <a:gd name="connsiteY6" fmla="*/ 1358019 h 1747318"/>
                <a:gd name="connsiteX7" fmla="*/ 325925 w 325925"/>
                <a:gd name="connsiteY7" fmla="*/ 1204110 h 1747318"/>
                <a:gd name="connsiteX8" fmla="*/ 307818 w 325925"/>
                <a:gd name="connsiteY8" fmla="*/ 1131683 h 1747318"/>
                <a:gd name="connsiteX9" fmla="*/ 217283 w 325925"/>
                <a:gd name="connsiteY9" fmla="*/ 1077362 h 1747318"/>
                <a:gd name="connsiteX10" fmla="*/ 135802 w 325925"/>
                <a:gd name="connsiteY10" fmla="*/ 1068308 h 1747318"/>
                <a:gd name="connsiteX11" fmla="*/ 126748 w 325925"/>
                <a:gd name="connsiteY11" fmla="*/ 995881 h 1747318"/>
                <a:gd name="connsiteX12" fmla="*/ 153909 w 325925"/>
                <a:gd name="connsiteY12" fmla="*/ 914400 h 1747318"/>
                <a:gd name="connsiteX13" fmla="*/ 153909 w 325925"/>
                <a:gd name="connsiteY13" fmla="*/ 805758 h 1747318"/>
                <a:gd name="connsiteX14" fmla="*/ 63374 w 325925"/>
                <a:gd name="connsiteY14" fmla="*/ 787651 h 1747318"/>
                <a:gd name="connsiteX15" fmla="*/ 0 w 325925"/>
                <a:gd name="connsiteY15" fmla="*/ 715223 h 1747318"/>
                <a:gd name="connsiteX16" fmla="*/ 9053 w 325925"/>
                <a:gd name="connsiteY16" fmla="*/ 633742 h 1747318"/>
                <a:gd name="connsiteX17" fmla="*/ 63374 w 325925"/>
                <a:gd name="connsiteY17" fmla="*/ 543207 h 1747318"/>
                <a:gd name="connsiteX18" fmla="*/ 126748 w 325925"/>
                <a:gd name="connsiteY18" fmla="*/ 488887 h 1747318"/>
                <a:gd name="connsiteX19" fmla="*/ 99588 w 325925"/>
                <a:gd name="connsiteY19" fmla="*/ 434566 h 1747318"/>
                <a:gd name="connsiteX20" fmla="*/ 108641 w 325925"/>
                <a:gd name="connsiteY20" fmla="*/ 380245 h 1747318"/>
                <a:gd name="connsiteX21" fmla="*/ 135802 w 325925"/>
                <a:gd name="connsiteY21" fmla="*/ 316871 h 1747318"/>
                <a:gd name="connsiteX22" fmla="*/ 162962 w 325925"/>
                <a:gd name="connsiteY22" fmla="*/ 307817 h 1747318"/>
                <a:gd name="connsiteX23" fmla="*/ 135802 w 325925"/>
                <a:gd name="connsiteY23" fmla="*/ 262550 h 1747318"/>
                <a:gd name="connsiteX24" fmla="*/ 126748 w 325925"/>
                <a:gd name="connsiteY24" fmla="*/ 199176 h 1747318"/>
                <a:gd name="connsiteX25" fmla="*/ 126748 w 325925"/>
                <a:gd name="connsiteY25" fmla="*/ 199176 h 1747318"/>
                <a:gd name="connsiteX26" fmla="*/ 144855 w 325925"/>
                <a:gd name="connsiteY26" fmla="*/ 99588 h 1747318"/>
                <a:gd name="connsiteX27" fmla="*/ 172016 w 325925"/>
                <a:gd name="connsiteY27" fmla="*/ 45267 h 1747318"/>
                <a:gd name="connsiteX28" fmla="*/ 181069 w 325925"/>
                <a:gd name="connsiteY28" fmla="*/ 0 h 174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5925" h="1747318">
                  <a:moveTo>
                    <a:pt x="108641" y="1747318"/>
                  </a:moveTo>
                  <a:lnTo>
                    <a:pt x="117695" y="1647730"/>
                  </a:lnTo>
                  <a:lnTo>
                    <a:pt x="135802" y="1566249"/>
                  </a:lnTo>
                  <a:lnTo>
                    <a:pt x="208230" y="1493821"/>
                  </a:lnTo>
                  <a:lnTo>
                    <a:pt x="280657" y="1439501"/>
                  </a:lnTo>
                  <a:lnTo>
                    <a:pt x="280657" y="1358019"/>
                  </a:lnTo>
                  <a:lnTo>
                    <a:pt x="280657" y="1358019"/>
                  </a:lnTo>
                  <a:lnTo>
                    <a:pt x="325925" y="1204110"/>
                  </a:lnTo>
                  <a:lnTo>
                    <a:pt x="307818" y="1131683"/>
                  </a:lnTo>
                  <a:lnTo>
                    <a:pt x="217283" y="1077362"/>
                  </a:lnTo>
                  <a:lnTo>
                    <a:pt x="135802" y="1068308"/>
                  </a:lnTo>
                  <a:lnTo>
                    <a:pt x="126748" y="995881"/>
                  </a:lnTo>
                  <a:lnTo>
                    <a:pt x="153909" y="914400"/>
                  </a:lnTo>
                  <a:lnTo>
                    <a:pt x="153909" y="805758"/>
                  </a:lnTo>
                  <a:lnTo>
                    <a:pt x="63374" y="787651"/>
                  </a:lnTo>
                  <a:lnTo>
                    <a:pt x="0" y="715223"/>
                  </a:lnTo>
                  <a:lnTo>
                    <a:pt x="9053" y="633742"/>
                  </a:lnTo>
                  <a:lnTo>
                    <a:pt x="63374" y="543207"/>
                  </a:lnTo>
                  <a:lnTo>
                    <a:pt x="126748" y="488887"/>
                  </a:lnTo>
                  <a:lnTo>
                    <a:pt x="99588" y="434566"/>
                  </a:lnTo>
                  <a:lnTo>
                    <a:pt x="108641" y="380245"/>
                  </a:lnTo>
                  <a:lnTo>
                    <a:pt x="135802" y="316871"/>
                  </a:lnTo>
                  <a:lnTo>
                    <a:pt x="162962" y="307817"/>
                  </a:lnTo>
                  <a:lnTo>
                    <a:pt x="135802" y="262550"/>
                  </a:lnTo>
                  <a:lnTo>
                    <a:pt x="126748" y="199176"/>
                  </a:lnTo>
                  <a:lnTo>
                    <a:pt x="126748" y="199176"/>
                  </a:lnTo>
                  <a:lnTo>
                    <a:pt x="144855" y="99588"/>
                  </a:lnTo>
                  <a:lnTo>
                    <a:pt x="172016" y="45267"/>
                  </a:lnTo>
                  <a:lnTo>
                    <a:pt x="181069" y="0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3867685" y="1922939"/>
              <a:ext cx="187948" cy="353548"/>
            </a:xfrm>
            <a:custGeom>
              <a:avLst/>
              <a:gdLst>
                <a:gd name="connsiteX0" fmla="*/ 0 w 228600"/>
                <a:gd name="connsiteY0" fmla="*/ 0 h 412750"/>
                <a:gd name="connsiteX1" fmla="*/ 63500 w 228600"/>
                <a:gd name="connsiteY1" fmla="*/ 228600 h 412750"/>
                <a:gd name="connsiteX2" fmla="*/ 101600 w 228600"/>
                <a:gd name="connsiteY2" fmla="*/ 190500 h 412750"/>
                <a:gd name="connsiteX3" fmla="*/ 139700 w 228600"/>
                <a:gd name="connsiteY3" fmla="*/ 209550 h 412750"/>
                <a:gd name="connsiteX4" fmla="*/ 120650 w 228600"/>
                <a:gd name="connsiteY4" fmla="*/ 266700 h 412750"/>
                <a:gd name="connsiteX5" fmla="*/ 76200 w 228600"/>
                <a:gd name="connsiteY5" fmla="*/ 254000 h 412750"/>
                <a:gd name="connsiteX6" fmla="*/ 95250 w 228600"/>
                <a:gd name="connsiteY6" fmla="*/ 381000 h 412750"/>
                <a:gd name="connsiteX7" fmla="*/ 228600 w 228600"/>
                <a:gd name="connsiteY7" fmla="*/ 412750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" h="412750">
                  <a:moveTo>
                    <a:pt x="0" y="0"/>
                  </a:moveTo>
                  <a:lnTo>
                    <a:pt x="63500" y="228600"/>
                  </a:lnTo>
                  <a:lnTo>
                    <a:pt x="101600" y="190500"/>
                  </a:lnTo>
                  <a:lnTo>
                    <a:pt x="139700" y="209550"/>
                  </a:lnTo>
                  <a:lnTo>
                    <a:pt x="120650" y="266700"/>
                  </a:lnTo>
                  <a:lnTo>
                    <a:pt x="76200" y="254000"/>
                  </a:lnTo>
                  <a:lnTo>
                    <a:pt x="95250" y="381000"/>
                  </a:lnTo>
                  <a:lnTo>
                    <a:pt x="228600" y="4127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3319503" y="5104876"/>
              <a:ext cx="334129" cy="609191"/>
            </a:xfrm>
            <a:custGeom>
              <a:avLst/>
              <a:gdLst>
                <a:gd name="connsiteX0" fmla="*/ 406400 w 406400"/>
                <a:gd name="connsiteY0" fmla="*/ 19050 h 711200"/>
                <a:gd name="connsiteX1" fmla="*/ 6350 w 406400"/>
                <a:gd name="connsiteY1" fmla="*/ 711200 h 711200"/>
                <a:gd name="connsiteX2" fmla="*/ 0 w 406400"/>
                <a:gd name="connsiteY2" fmla="*/ 539750 h 711200"/>
                <a:gd name="connsiteX3" fmla="*/ 31750 w 406400"/>
                <a:gd name="connsiteY3" fmla="*/ 495300 h 711200"/>
                <a:gd name="connsiteX4" fmla="*/ 88900 w 406400"/>
                <a:gd name="connsiteY4" fmla="*/ 476250 h 711200"/>
                <a:gd name="connsiteX5" fmla="*/ 101600 w 406400"/>
                <a:gd name="connsiteY5" fmla="*/ 393700 h 711200"/>
                <a:gd name="connsiteX6" fmla="*/ 177800 w 406400"/>
                <a:gd name="connsiteY6" fmla="*/ 273050 h 711200"/>
                <a:gd name="connsiteX7" fmla="*/ 177800 w 406400"/>
                <a:gd name="connsiteY7" fmla="*/ 228600 h 711200"/>
                <a:gd name="connsiteX8" fmla="*/ 177800 w 406400"/>
                <a:gd name="connsiteY8" fmla="*/ 152400 h 711200"/>
                <a:gd name="connsiteX9" fmla="*/ 177800 w 406400"/>
                <a:gd name="connsiteY9" fmla="*/ 114300 h 711200"/>
                <a:gd name="connsiteX10" fmla="*/ 279400 w 406400"/>
                <a:gd name="connsiteY10" fmla="*/ 146050 h 711200"/>
                <a:gd name="connsiteX11" fmla="*/ 285750 w 406400"/>
                <a:gd name="connsiteY11" fmla="*/ 31750 h 711200"/>
                <a:gd name="connsiteX12" fmla="*/ 355600 w 406400"/>
                <a:gd name="connsiteY12" fmla="*/ 0 h 711200"/>
                <a:gd name="connsiteX13" fmla="*/ 406400 w 406400"/>
                <a:gd name="connsiteY13" fmla="*/ 1905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6400" h="711200">
                  <a:moveTo>
                    <a:pt x="406400" y="19050"/>
                  </a:moveTo>
                  <a:lnTo>
                    <a:pt x="6350" y="711200"/>
                  </a:lnTo>
                  <a:lnTo>
                    <a:pt x="0" y="539750"/>
                  </a:lnTo>
                  <a:lnTo>
                    <a:pt x="31750" y="495300"/>
                  </a:lnTo>
                  <a:lnTo>
                    <a:pt x="88900" y="476250"/>
                  </a:lnTo>
                  <a:lnTo>
                    <a:pt x="101600" y="393700"/>
                  </a:lnTo>
                  <a:lnTo>
                    <a:pt x="177800" y="273050"/>
                  </a:lnTo>
                  <a:lnTo>
                    <a:pt x="177800" y="228600"/>
                  </a:lnTo>
                  <a:lnTo>
                    <a:pt x="177800" y="152400"/>
                  </a:lnTo>
                  <a:lnTo>
                    <a:pt x="177800" y="114300"/>
                  </a:lnTo>
                  <a:lnTo>
                    <a:pt x="279400" y="146050"/>
                  </a:lnTo>
                  <a:lnTo>
                    <a:pt x="285750" y="31750"/>
                  </a:lnTo>
                  <a:lnTo>
                    <a:pt x="355600" y="0"/>
                  </a:lnTo>
                  <a:lnTo>
                    <a:pt x="406400" y="190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1537358" y="5010417"/>
              <a:ext cx="2895514" cy="1326089"/>
            </a:xfrm>
            <a:custGeom>
              <a:avLst/>
              <a:gdLst>
                <a:gd name="connsiteX0" fmla="*/ 3521798 w 3521798"/>
                <a:gd name="connsiteY0" fmla="*/ 1548142 h 1548142"/>
                <a:gd name="connsiteX1" fmla="*/ 3431263 w 3521798"/>
                <a:gd name="connsiteY1" fmla="*/ 1412340 h 1548142"/>
                <a:gd name="connsiteX2" fmla="*/ 3385996 w 3521798"/>
                <a:gd name="connsiteY2" fmla="*/ 1204111 h 1548142"/>
                <a:gd name="connsiteX3" fmla="*/ 3295461 w 3521798"/>
                <a:gd name="connsiteY3" fmla="*/ 1032095 h 1548142"/>
                <a:gd name="connsiteX4" fmla="*/ 3204926 w 3521798"/>
                <a:gd name="connsiteY4" fmla="*/ 1013988 h 1548142"/>
                <a:gd name="connsiteX5" fmla="*/ 3150606 w 3521798"/>
                <a:gd name="connsiteY5" fmla="*/ 950614 h 1548142"/>
                <a:gd name="connsiteX6" fmla="*/ 3096285 w 3521798"/>
                <a:gd name="connsiteY6" fmla="*/ 841972 h 1548142"/>
                <a:gd name="connsiteX7" fmla="*/ 2860895 w 3521798"/>
                <a:gd name="connsiteY7" fmla="*/ 878186 h 1548142"/>
                <a:gd name="connsiteX8" fmla="*/ 2697932 w 3521798"/>
                <a:gd name="connsiteY8" fmla="*/ 841972 h 1548142"/>
                <a:gd name="connsiteX9" fmla="*/ 2534970 w 3521798"/>
                <a:gd name="connsiteY9" fmla="*/ 697117 h 1548142"/>
                <a:gd name="connsiteX10" fmla="*/ 2426328 w 3521798"/>
                <a:gd name="connsiteY10" fmla="*/ 715224 h 1548142"/>
                <a:gd name="connsiteX11" fmla="*/ 2353901 w 3521798"/>
                <a:gd name="connsiteY11" fmla="*/ 805758 h 1548142"/>
                <a:gd name="connsiteX12" fmla="*/ 2290526 w 3521798"/>
                <a:gd name="connsiteY12" fmla="*/ 805758 h 1548142"/>
                <a:gd name="connsiteX13" fmla="*/ 2163778 w 3521798"/>
                <a:gd name="connsiteY13" fmla="*/ 724277 h 1548142"/>
                <a:gd name="connsiteX14" fmla="*/ 2037029 w 3521798"/>
                <a:gd name="connsiteY14" fmla="*/ 669956 h 1548142"/>
                <a:gd name="connsiteX15" fmla="*/ 1955548 w 3521798"/>
                <a:gd name="connsiteY15" fmla="*/ 615635 h 1548142"/>
                <a:gd name="connsiteX16" fmla="*/ 1874067 w 3521798"/>
                <a:gd name="connsiteY16" fmla="*/ 642796 h 1548142"/>
                <a:gd name="connsiteX17" fmla="*/ 1747318 w 3521798"/>
                <a:gd name="connsiteY17" fmla="*/ 642796 h 1548142"/>
                <a:gd name="connsiteX18" fmla="*/ 1692998 w 3521798"/>
                <a:gd name="connsiteY18" fmla="*/ 660903 h 1548142"/>
                <a:gd name="connsiteX19" fmla="*/ 1593410 w 3521798"/>
                <a:gd name="connsiteY19" fmla="*/ 706170 h 1548142"/>
                <a:gd name="connsiteX20" fmla="*/ 1511928 w 3521798"/>
                <a:gd name="connsiteY20" fmla="*/ 688063 h 1548142"/>
                <a:gd name="connsiteX21" fmla="*/ 1475714 w 3521798"/>
                <a:gd name="connsiteY21" fmla="*/ 570368 h 1548142"/>
                <a:gd name="connsiteX22" fmla="*/ 1412340 w 3521798"/>
                <a:gd name="connsiteY22" fmla="*/ 516047 h 1548142"/>
                <a:gd name="connsiteX23" fmla="*/ 1367073 w 3521798"/>
                <a:gd name="connsiteY23" fmla="*/ 488887 h 1548142"/>
                <a:gd name="connsiteX24" fmla="*/ 1339913 w 3521798"/>
                <a:gd name="connsiteY24" fmla="*/ 470780 h 1548142"/>
                <a:gd name="connsiteX25" fmla="*/ 1403287 w 3521798"/>
                <a:gd name="connsiteY25" fmla="*/ 316871 h 1548142"/>
                <a:gd name="connsiteX26" fmla="*/ 1222217 w 3521798"/>
                <a:gd name="connsiteY26" fmla="*/ 289711 h 1548142"/>
                <a:gd name="connsiteX27" fmla="*/ 1167897 w 3521798"/>
                <a:gd name="connsiteY27" fmla="*/ 353085 h 1548142"/>
                <a:gd name="connsiteX28" fmla="*/ 896293 w 3521798"/>
                <a:gd name="connsiteY28" fmla="*/ 307818 h 1548142"/>
                <a:gd name="connsiteX29" fmla="*/ 869132 w 3521798"/>
                <a:gd name="connsiteY29" fmla="*/ 271604 h 1548142"/>
                <a:gd name="connsiteX30" fmla="*/ 787651 w 3521798"/>
                <a:gd name="connsiteY30" fmla="*/ 271604 h 1548142"/>
                <a:gd name="connsiteX31" fmla="*/ 715223 w 3521798"/>
                <a:gd name="connsiteY31" fmla="*/ 280657 h 1548142"/>
                <a:gd name="connsiteX32" fmla="*/ 660903 w 3521798"/>
                <a:gd name="connsiteY32" fmla="*/ 325925 h 1548142"/>
                <a:gd name="connsiteX33" fmla="*/ 570368 w 3521798"/>
                <a:gd name="connsiteY33" fmla="*/ 226336 h 1548142"/>
                <a:gd name="connsiteX34" fmla="*/ 606582 w 3521798"/>
                <a:gd name="connsiteY34" fmla="*/ 135802 h 1548142"/>
                <a:gd name="connsiteX35" fmla="*/ 552261 w 3521798"/>
                <a:gd name="connsiteY35" fmla="*/ 190123 h 1548142"/>
                <a:gd name="connsiteX36" fmla="*/ 461726 w 3521798"/>
                <a:gd name="connsiteY36" fmla="*/ 235390 h 1548142"/>
                <a:gd name="connsiteX37" fmla="*/ 307817 w 3521798"/>
                <a:gd name="connsiteY37" fmla="*/ 162962 h 1548142"/>
                <a:gd name="connsiteX38" fmla="*/ 181069 w 3521798"/>
                <a:gd name="connsiteY38" fmla="*/ 108641 h 1548142"/>
                <a:gd name="connsiteX39" fmla="*/ 45267 w 3521798"/>
                <a:gd name="connsiteY39" fmla="*/ 81481 h 1548142"/>
                <a:gd name="connsiteX40" fmla="*/ 0 w 3521798"/>
                <a:gd name="connsiteY40" fmla="*/ 18107 h 1548142"/>
                <a:gd name="connsiteX41" fmla="*/ 0 w 3521798"/>
                <a:gd name="connsiteY41" fmla="*/ 0 h 154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521798" h="1548142">
                  <a:moveTo>
                    <a:pt x="3521798" y="1548142"/>
                  </a:moveTo>
                  <a:lnTo>
                    <a:pt x="3431263" y="1412340"/>
                  </a:lnTo>
                  <a:lnTo>
                    <a:pt x="3385996" y="1204111"/>
                  </a:lnTo>
                  <a:lnTo>
                    <a:pt x="3295461" y="1032095"/>
                  </a:lnTo>
                  <a:lnTo>
                    <a:pt x="3204926" y="1013988"/>
                  </a:lnTo>
                  <a:lnTo>
                    <a:pt x="3150606" y="950614"/>
                  </a:lnTo>
                  <a:lnTo>
                    <a:pt x="3096285" y="841972"/>
                  </a:lnTo>
                  <a:lnTo>
                    <a:pt x="2860895" y="878186"/>
                  </a:lnTo>
                  <a:lnTo>
                    <a:pt x="2697932" y="841972"/>
                  </a:lnTo>
                  <a:lnTo>
                    <a:pt x="2534970" y="697117"/>
                  </a:lnTo>
                  <a:lnTo>
                    <a:pt x="2426328" y="715224"/>
                  </a:lnTo>
                  <a:lnTo>
                    <a:pt x="2353901" y="805758"/>
                  </a:lnTo>
                  <a:lnTo>
                    <a:pt x="2290526" y="805758"/>
                  </a:lnTo>
                  <a:lnTo>
                    <a:pt x="2163778" y="724277"/>
                  </a:lnTo>
                  <a:lnTo>
                    <a:pt x="2037029" y="669956"/>
                  </a:lnTo>
                  <a:lnTo>
                    <a:pt x="1955548" y="615635"/>
                  </a:lnTo>
                  <a:lnTo>
                    <a:pt x="1874067" y="642796"/>
                  </a:lnTo>
                  <a:lnTo>
                    <a:pt x="1747318" y="642796"/>
                  </a:lnTo>
                  <a:lnTo>
                    <a:pt x="1692998" y="660903"/>
                  </a:lnTo>
                  <a:lnTo>
                    <a:pt x="1593410" y="706170"/>
                  </a:lnTo>
                  <a:lnTo>
                    <a:pt x="1511928" y="688063"/>
                  </a:lnTo>
                  <a:lnTo>
                    <a:pt x="1475714" y="570368"/>
                  </a:lnTo>
                  <a:cubicBezTo>
                    <a:pt x="1454589" y="552261"/>
                    <a:pt x="1434598" y="532741"/>
                    <a:pt x="1412340" y="516047"/>
                  </a:cubicBezTo>
                  <a:cubicBezTo>
                    <a:pt x="1398263" y="505489"/>
                    <a:pt x="1381995" y="498213"/>
                    <a:pt x="1367073" y="488887"/>
                  </a:cubicBezTo>
                  <a:cubicBezTo>
                    <a:pt x="1357846" y="483120"/>
                    <a:pt x="1339913" y="470780"/>
                    <a:pt x="1339913" y="470780"/>
                  </a:cubicBezTo>
                  <a:lnTo>
                    <a:pt x="1403287" y="316871"/>
                  </a:lnTo>
                  <a:lnTo>
                    <a:pt x="1222217" y="289711"/>
                  </a:lnTo>
                  <a:lnTo>
                    <a:pt x="1167897" y="353085"/>
                  </a:lnTo>
                  <a:lnTo>
                    <a:pt x="896293" y="307818"/>
                  </a:lnTo>
                  <a:lnTo>
                    <a:pt x="869132" y="271604"/>
                  </a:lnTo>
                  <a:lnTo>
                    <a:pt x="787651" y="271604"/>
                  </a:lnTo>
                  <a:lnTo>
                    <a:pt x="715223" y="280657"/>
                  </a:lnTo>
                  <a:lnTo>
                    <a:pt x="660903" y="325925"/>
                  </a:lnTo>
                  <a:lnTo>
                    <a:pt x="570368" y="226336"/>
                  </a:lnTo>
                  <a:lnTo>
                    <a:pt x="606582" y="135802"/>
                  </a:lnTo>
                  <a:lnTo>
                    <a:pt x="552261" y="190123"/>
                  </a:lnTo>
                  <a:lnTo>
                    <a:pt x="461726" y="235390"/>
                  </a:lnTo>
                  <a:lnTo>
                    <a:pt x="307817" y="162962"/>
                  </a:lnTo>
                  <a:lnTo>
                    <a:pt x="181069" y="108641"/>
                  </a:lnTo>
                  <a:lnTo>
                    <a:pt x="45267" y="81481"/>
                  </a:lnTo>
                  <a:lnTo>
                    <a:pt x="0" y="18107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3309062" y="5572648"/>
              <a:ext cx="15663" cy="135980"/>
            </a:xfrm>
            <a:custGeom>
              <a:avLst/>
              <a:gdLst>
                <a:gd name="connsiteX0" fmla="*/ 0 w 19050"/>
                <a:gd name="connsiteY0" fmla="*/ 0 h 158750"/>
                <a:gd name="connsiteX1" fmla="*/ 19050 w 19050"/>
                <a:gd name="connsiteY1" fmla="*/ 15875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58750">
                  <a:moveTo>
                    <a:pt x="0" y="0"/>
                  </a:moveTo>
                  <a:lnTo>
                    <a:pt x="19050" y="1587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4656022" y="3010780"/>
              <a:ext cx="156623" cy="299157"/>
            </a:xfrm>
            <a:custGeom>
              <a:avLst/>
              <a:gdLst>
                <a:gd name="connsiteX0" fmla="*/ 12700 w 190500"/>
                <a:gd name="connsiteY0" fmla="*/ 349250 h 349250"/>
                <a:gd name="connsiteX1" fmla="*/ 0 w 190500"/>
                <a:gd name="connsiteY1" fmla="*/ 260350 h 349250"/>
                <a:gd name="connsiteX2" fmla="*/ 63500 w 190500"/>
                <a:gd name="connsiteY2" fmla="*/ 260350 h 349250"/>
                <a:gd name="connsiteX3" fmla="*/ 114300 w 190500"/>
                <a:gd name="connsiteY3" fmla="*/ 0 h 349250"/>
                <a:gd name="connsiteX4" fmla="*/ 190500 w 190500"/>
                <a:gd name="connsiteY4" fmla="*/ 63500 h 349250"/>
                <a:gd name="connsiteX5" fmla="*/ 12700 w 190500"/>
                <a:gd name="connsiteY5" fmla="*/ 34925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349250">
                  <a:moveTo>
                    <a:pt x="12700" y="349250"/>
                  </a:moveTo>
                  <a:lnTo>
                    <a:pt x="0" y="260350"/>
                  </a:lnTo>
                  <a:lnTo>
                    <a:pt x="63500" y="260350"/>
                  </a:lnTo>
                  <a:lnTo>
                    <a:pt x="114300" y="0"/>
                  </a:lnTo>
                  <a:lnTo>
                    <a:pt x="190500" y="63500"/>
                  </a:lnTo>
                  <a:lnTo>
                    <a:pt x="12700" y="3492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4650801" y="3228349"/>
              <a:ext cx="52207" cy="5439"/>
            </a:xfrm>
            <a:custGeom>
              <a:avLst/>
              <a:gdLst>
                <a:gd name="connsiteX0" fmla="*/ 63500 w 63500"/>
                <a:gd name="connsiteY0" fmla="*/ 0 h 6350"/>
                <a:gd name="connsiteX1" fmla="*/ 0 w 63500"/>
                <a:gd name="connsiteY1" fmla="*/ 635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0" h="6350">
                  <a:moveTo>
                    <a:pt x="63500" y="0"/>
                  </a:moveTo>
                  <a:lnTo>
                    <a:pt x="0" y="63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1716002" y="1947227"/>
              <a:ext cx="1324940" cy="3078700"/>
            </a:xfrm>
            <a:custGeom>
              <a:avLst/>
              <a:gdLst>
                <a:gd name="connsiteX0" fmla="*/ 1231271 w 1611517"/>
                <a:gd name="connsiteY0" fmla="*/ 0 h 3594226"/>
                <a:gd name="connsiteX1" fmla="*/ 1611517 w 1611517"/>
                <a:gd name="connsiteY1" fmla="*/ 561315 h 3594226"/>
                <a:gd name="connsiteX2" fmla="*/ 1475715 w 1611517"/>
                <a:gd name="connsiteY2" fmla="*/ 869133 h 3594226"/>
                <a:gd name="connsiteX3" fmla="*/ 1285592 w 1611517"/>
                <a:gd name="connsiteY3" fmla="*/ 1140737 h 3594226"/>
                <a:gd name="connsiteX4" fmla="*/ 1276538 w 1611517"/>
                <a:gd name="connsiteY4" fmla="*/ 1575303 h 3594226"/>
                <a:gd name="connsiteX5" fmla="*/ 977774 w 1611517"/>
                <a:gd name="connsiteY5" fmla="*/ 1828800 h 3594226"/>
                <a:gd name="connsiteX6" fmla="*/ 914400 w 1611517"/>
                <a:gd name="connsiteY6" fmla="*/ 1973655 h 3594226"/>
                <a:gd name="connsiteX7" fmla="*/ 851026 w 1611517"/>
                <a:gd name="connsiteY7" fmla="*/ 2154725 h 3594226"/>
                <a:gd name="connsiteX8" fmla="*/ 733330 w 1611517"/>
                <a:gd name="connsiteY8" fmla="*/ 2534970 h 3594226"/>
                <a:gd name="connsiteX9" fmla="*/ 633742 w 1611517"/>
                <a:gd name="connsiteY9" fmla="*/ 2743200 h 3594226"/>
                <a:gd name="connsiteX10" fmla="*/ 443620 w 1611517"/>
                <a:gd name="connsiteY10" fmla="*/ 3195873 h 3594226"/>
                <a:gd name="connsiteX11" fmla="*/ 235390 w 1611517"/>
                <a:gd name="connsiteY11" fmla="*/ 3503691 h 3594226"/>
                <a:gd name="connsiteX12" fmla="*/ 0 w 1611517"/>
                <a:gd name="connsiteY12" fmla="*/ 3594226 h 3594226"/>
                <a:gd name="connsiteX13" fmla="*/ 54321 w 1611517"/>
                <a:gd name="connsiteY13" fmla="*/ 3567065 h 35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1517" h="3594226">
                  <a:moveTo>
                    <a:pt x="1231271" y="0"/>
                  </a:moveTo>
                  <a:lnTo>
                    <a:pt x="1611517" y="561315"/>
                  </a:lnTo>
                  <a:lnTo>
                    <a:pt x="1475715" y="869133"/>
                  </a:lnTo>
                  <a:lnTo>
                    <a:pt x="1285592" y="1140737"/>
                  </a:lnTo>
                  <a:lnTo>
                    <a:pt x="1276538" y="1575303"/>
                  </a:lnTo>
                  <a:lnTo>
                    <a:pt x="977774" y="1828800"/>
                  </a:lnTo>
                  <a:lnTo>
                    <a:pt x="914400" y="1973655"/>
                  </a:lnTo>
                  <a:lnTo>
                    <a:pt x="851026" y="2154725"/>
                  </a:lnTo>
                  <a:lnTo>
                    <a:pt x="733330" y="2534970"/>
                  </a:lnTo>
                  <a:lnTo>
                    <a:pt x="633742" y="2743200"/>
                  </a:lnTo>
                  <a:lnTo>
                    <a:pt x="443620" y="3195873"/>
                  </a:lnTo>
                  <a:lnTo>
                    <a:pt x="235390" y="3503691"/>
                  </a:lnTo>
                  <a:lnTo>
                    <a:pt x="0" y="3594226"/>
                  </a:lnTo>
                  <a:lnTo>
                    <a:pt x="54321" y="3567065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2259376" y="4296965"/>
              <a:ext cx="997426" cy="1806894"/>
            </a:xfrm>
            <a:custGeom>
              <a:avLst/>
              <a:gdLst>
                <a:gd name="connsiteX0" fmla="*/ 0 w 1213164"/>
                <a:gd name="connsiteY0" fmla="*/ 0 h 2109457"/>
                <a:gd name="connsiteX1" fmla="*/ 181069 w 1213164"/>
                <a:gd name="connsiteY1" fmla="*/ 425513 h 2109457"/>
                <a:gd name="connsiteX2" fmla="*/ 407406 w 1213164"/>
                <a:gd name="connsiteY2" fmla="*/ 497941 h 2109457"/>
                <a:gd name="connsiteX3" fmla="*/ 1213164 w 1213164"/>
                <a:gd name="connsiteY3" fmla="*/ 715224 h 2109457"/>
                <a:gd name="connsiteX4" fmla="*/ 1195057 w 1213164"/>
                <a:gd name="connsiteY4" fmla="*/ 1122630 h 2109457"/>
                <a:gd name="connsiteX5" fmla="*/ 932507 w 1213164"/>
                <a:gd name="connsiteY5" fmla="*/ 1448554 h 2109457"/>
                <a:gd name="connsiteX6" fmla="*/ 443620 w 1213164"/>
                <a:gd name="connsiteY6" fmla="*/ 2109457 h 2109457"/>
                <a:gd name="connsiteX7" fmla="*/ 443620 w 1213164"/>
                <a:gd name="connsiteY7" fmla="*/ 2109457 h 210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3164" h="2109457">
                  <a:moveTo>
                    <a:pt x="0" y="0"/>
                  </a:moveTo>
                  <a:lnTo>
                    <a:pt x="181069" y="425513"/>
                  </a:lnTo>
                  <a:lnTo>
                    <a:pt x="407406" y="497941"/>
                  </a:lnTo>
                  <a:lnTo>
                    <a:pt x="1213164" y="715224"/>
                  </a:lnTo>
                  <a:lnTo>
                    <a:pt x="1195057" y="1122630"/>
                  </a:lnTo>
                  <a:lnTo>
                    <a:pt x="932507" y="1448554"/>
                  </a:lnTo>
                  <a:lnTo>
                    <a:pt x="443620" y="2109457"/>
                  </a:lnTo>
                  <a:lnTo>
                    <a:pt x="443620" y="2109457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1" name="Полилиния 140"/>
            <p:cNvSpPr/>
            <p:nvPr/>
          </p:nvSpPr>
          <p:spPr>
            <a:xfrm>
              <a:off x="1915529" y="4950694"/>
              <a:ext cx="7443" cy="775491"/>
            </a:xfrm>
            <a:custGeom>
              <a:avLst/>
              <a:gdLst>
                <a:gd name="connsiteX0" fmla="*/ 0 w 9053"/>
                <a:gd name="connsiteY0" fmla="*/ 0 h 905346"/>
                <a:gd name="connsiteX1" fmla="*/ 9053 w 9053"/>
                <a:gd name="connsiteY1" fmla="*/ 905346 h 9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53" h="905346">
                  <a:moveTo>
                    <a:pt x="0" y="0"/>
                  </a:moveTo>
                  <a:cubicBezTo>
                    <a:pt x="3018" y="301782"/>
                    <a:pt x="6035" y="603564"/>
                    <a:pt x="9053" y="905346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2" name="Полилиния 141"/>
            <p:cNvSpPr/>
            <p:nvPr/>
          </p:nvSpPr>
          <p:spPr>
            <a:xfrm>
              <a:off x="3249359" y="2350482"/>
              <a:ext cx="945334" cy="2551365"/>
            </a:xfrm>
            <a:custGeom>
              <a:avLst/>
              <a:gdLst>
                <a:gd name="connsiteX0" fmla="*/ 1140736 w 1149805"/>
                <a:gd name="connsiteY0" fmla="*/ 0 h 2978590"/>
                <a:gd name="connsiteX1" fmla="*/ 1140736 w 1149805"/>
                <a:gd name="connsiteY1" fmla="*/ 0 h 2978590"/>
                <a:gd name="connsiteX2" fmla="*/ 1149790 w 1149805"/>
                <a:gd name="connsiteY2" fmla="*/ 217283 h 2978590"/>
                <a:gd name="connsiteX3" fmla="*/ 1149790 w 1149805"/>
                <a:gd name="connsiteY3" fmla="*/ 271604 h 2978590"/>
                <a:gd name="connsiteX4" fmla="*/ 1013988 w 1149805"/>
                <a:gd name="connsiteY4" fmla="*/ 660903 h 2978590"/>
                <a:gd name="connsiteX5" fmla="*/ 869132 w 1149805"/>
                <a:gd name="connsiteY5" fmla="*/ 1312753 h 2978590"/>
                <a:gd name="connsiteX6" fmla="*/ 642796 w 1149805"/>
                <a:gd name="connsiteY6" fmla="*/ 1964602 h 2978590"/>
                <a:gd name="connsiteX7" fmla="*/ 588475 w 1149805"/>
                <a:gd name="connsiteY7" fmla="*/ 2218099 h 2978590"/>
                <a:gd name="connsiteX8" fmla="*/ 470780 w 1149805"/>
                <a:gd name="connsiteY8" fmla="*/ 2507810 h 2978590"/>
                <a:gd name="connsiteX9" fmla="*/ 316871 w 1149805"/>
                <a:gd name="connsiteY9" fmla="*/ 2806574 h 2978590"/>
                <a:gd name="connsiteX10" fmla="*/ 199176 w 1149805"/>
                <a:gd name="connsiteY10" fmla="*/ 2842788 h 2978590"/>
                <a:gd name="connsiteX11" fmla="*/ 27160 w 1149805"/>
                <a:gd name="connsiteY11" fmla="*/ 2942376 h 2978590"/>
                <a:gd name="connsiteX12" fmla="*/ 0 w 1149805"/>
                <a:gd name="connsiteY12" fmla="*/ 2978590 h 297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9805" h="2978590">
                  <a:moveTo>
                    <a:pt x="1140736" y="0"/>
                  </a:moveTo>
                  <a:lnTo>
                    <a:pt x="1140736" y="0"/>
                  </a:lnTo>
                  <a:cubicBezTo>
                    <a:pt x="1150583" y="187084"/>
                    <a:pt x="1149790" y="114598"/>
                    <a:pt x="1149790" y="217283"/>
                  </a:cubicBezTo>
                  <a:lnTo>
                    <a:pt x="1149790" y="271604"/>
                  </a:lnTo>
                  <a:lnTo>
                    <a:pt x="1013988" y="660903"/>
                  </a:lnTo>
                  <a:lnTo>
                    <a:pt x="869132" y="1312753"/>
                  </a:lnTo>
                  <a:lnTo>
                    <a:pt x="642796" y="1964602"/>
                  </a:lnTo>
                  <a:lnTo>
                    <a:pt x="588475" y="2218099"/>
                  </a:lnTo>
                  <a:lnTo>
                    <a:pt x="470780" y="2507810"/>
                  </a:lnTo>
                  <a:lnTo>
                    <a:pt x="316871" y="2806574"/>
                  </a:lnTo>
                  <a:lnTo>
                    <a:pt x="199176" y="2842788"/>
                  </a:lnTo>
                  <a:lnTo>
                    <a:pt x="27160" y="2942376"/>
                  </a:lnTo>
                  <a:lnTo>
                    <a:pt x="0" y="2978590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3" name="Полилиния 142"/>
            <p:cNvSpPr/>
            <p:nvPr/>
          </p:nvSpPr>
          <p:spPr>
            <a:xfrm>
              <a:off x="3674515" y="3885631"/>
              <a:ext cx="922113" cy="321775"/>
            </a:xfrm>
            <a:custGeom>
              <a:avLst/>
              <a:gdLst>
                <a:gd name="connsiteX0" fmla="*/ 996950 w 996950"/>
                <a:gd name="connsiteY0" fmla="*/ 0 h 355600"/>
                <a:gd name="connsiteX1" fmla="*/ 704850 w 996950"/>
                <a:gd name="connsiteY1" fmla="*/ 95250 h 355600"/>
                <a:gd name="connsiteX2" fmla="*/ 546100 w 996950"/>
                <a:gd name="connsiteY2" fmla="*/ 196850 h 355600"/>
                <a:gd name="connsiteX3" fmla="*/ 419100 w 996950"/>
                <a:gd name="connsiteY3" fmla="*/ 298450 h 355600"/>
                <a:gd name="connsiteX4" fmla="*/ 247650 w 996950"/>
                <a:gd name="connsiteY4" fmla="*/ 355600 h 355600"/>
                <a:gd name="connsiteX5" fmla="*/ 0 w 996950"/>
                <a:gd name="connsiteY5" fmla="*/ 9525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50" h="355600">
                  <a:moveTo>
                    <a:pt x="996950" y="0"/>
                  </a:moveTo>
                  <a:lnTo>
                    <a:pt x="704850" y="95250"/>
                  </a:lnTo>
                  <a:lnTo>
                    <a:pt x="546100" y="196850"/>
                  </a:lnTo>
                  <a:lnTo>
                    <a:pt x="419100" y="298450"/>
                  </a:lnTo>
                  <a:lnTo>
                    <a:pt x="247650" y="355600"/>
                  </a:lnTo>
                  <a:lnTo>
                    <a:pt x="0" y="95250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4" name="Полилиния 143"/>
            <p:cNvSpPr/>
            <p:nvPr/>
          </p:nvSpPr>
          <p:spPr>
            <a:xfrm>
              <a:off x="2737245" y="3288421"/>
              <a:ext cx="1451479" cy="1434659"/>
            </a:xfrm>
            <a:custGeom>
              <a:avLst/>
              <a:gdLst>
                <a:gd name="connsiteX0" fmla="*/ 1765425 w 1765425"/>
                <a:gd name="connsiteY0" fmla="*/ 1674892 h 1674892"/>
                <a:gd name="connsiteX1" fmla="*/ 1348966 w 1765425"/>
                <a:gd name="connsiteY1" fmla="*/ 1421395 h 1674892"/>
                <a:gd name="connsiteX2" fmla="*/ 1267485 w 1765425"/>
                <a:gd name="connsiteY2" fmla="*/ 986828 h 1674892"/>
                <a:gd name="connsiteX3" fmla="*/ 860079 w 1765425"/>
                <a:gd name="connsiteY3" fmla="*/ 398353 h 1674892"/>
                <a:gd name="connsiteX4" fmla="*/ 543207 w 1765425"/>
                <a:gd name="connsiteY4" fmla="*/ 262551 h 1674892"/>
                <a:gd name="connsiteX5" fmla="*/ 262550 w 1765425"/>
                <a:gd name="connsiteY5" fmla="*/ 126749 h 1674892"/>
                <a:gd name="connsiteX6" fmla="*/ 0 w 1765425"/>
                <a:gd name="connsiteY6" fmla="*/ 0 h 167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425" h="1674892">
                  <a:moveTo>
                    <a:pt x="1765425" y="1674892"/>
                  </a:moveTo>
                  <a:lnTo>
                    <a:pt x="1348966" y="1421395"/>
                  </a:lnTo>
                  <a:lnTo>
                    <a:pt x="1267485" y="986828"/>
                  </a:lnTo>
                  <a:lnTo>
                    <a:pt x="860079" y="398353"/>
                  </a:lnTo>
                  <a:lnTo>
                    <a:pt x="543207" y="262551"/>
                  </a:lnTo>
                  <a:lnTo>
                    <a:pt x="262550" y="12674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2973983" y="2353894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2207267" y="4225233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2702264" y="3222910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2753978" y="5668373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5" name="Полилиния 164"/>
            <p:cNvSpPr/>
            <p:nvPr/>
          </p:nvSpPr>
          <p:spPr>
            <a:xfrm>
              <a:off x="1711505" y="1468765"/>
              <a:ext cx="203611" cy="146859"/>
            </a:xfrm>
            <a:custGeom>
              <a:avLst/>
              <a:gdLst>
                <a:gd name="connsiteX0" fmla="*/ 76200 w 247650"/>
                <a:gd name="connsiteY0" fmla="*/ 47625 h 171450"/>
                <a:gd name="connsiteX1" fmla="*/ 76200 w 247650"/>
                <a:gd name="connsiteY1" fmla="*/ 47625 h 171450"/>
                <a:gd name="connsiteX2" fmla="*/ 142875 w 247650"/>
                <a:gd name="connsiteY2" fmla="*/ 9525 h 171450"/>
                <a:gd name="connsiteX3" fmla="*/ 228600 w 247650"/>
                <a:gd name="connsiteY3" fmla="*/ 28575 h 171450"/>
                <a:gd name="connsiteX4" fmla="*/ 247650 w 247650"/>
                <a:gd name="connsiteY4" fmla="*/ 114300 h 171450"/>
                <a:gd name="connsiteX5" fmla="*/ 171450 w 247650"/>
                <a:gd name="connsiteY5" fmla="*/ 171450 h 171450"/>
                <a:gd name="connsiteX6" fmla="*/ 28575 w 247650"/>
                <a:gd name="connsiteY6" fmla="*/ 123825 h 171450"/>
                <a:gd name="connsiteX7" fmla="*/ 0 w 247650"/>
                <a:gd name="connsiteY7" fmla="*/ 9525 h 171450"/>
                <a:gd name="connsiteX8" fmla="*/ 38100 w 247650"/>
                <a:gd name="connsiteY8" fmla="*/ 0 h 171450"/>
                <a:gd name="connsiteX9" fmla="*/ 76200 w 247650"/>
                <a:gd name="connsiteY9" fmla="*/ 476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50" h="171450">
                  <a:moveTo>
                    <a:pt x="76200" y="47625"/>
                  </a:moveTo>
                  <a:lnTo>
                    <a:pt x="76200" y="47625"/>
                  </a:lnTo>
                  <a:lnTo>
                    <a:pt x="142875" y="9525"/>
                  </a:lnTo>
                  <a:lnTo>
                    <a:pt x="228600" y="28575"/>
                  </a:lnTo>
                  <a:lnTo>
                    <a:pt x="247650" y="114300"/>
                  </a:lnTo>
                  <a:lnTo>
                    <a:pt x="171450" y="171450"/>
                  </a:lnTo>
                  <a:lnTo>
                    <a:pt x="28575" y="123825"/>
                  </a:lnTo>
                  <a:lnTo>
                    <a:pt x="0" y="9525"/>
                  </a:lnTo>
                  <a:lnTo>
                    <a:pt x="38100" y="0"/>
                  </a:lnTo>
                  <a:lnTo>
                    <a:pt x="76200" y="476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3681082" y="3992033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3018605" y="2215935"/>
              <a:ext cx="1065038" cy="24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788" b="1" dirty="0">
                  <a:solidFill>
                    <a:srgbClr val="021D3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Пошехонье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303740" y="2786558"/>
              <a:ext cx="1065038" cy="24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788" b="1" dirty="0">
                  <a:solidFill>
                    <a:srgbClr val="021D3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Брейтово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561694" y="3316373"/>
              <a:ext cx="1065038" cy="24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788" b="1" dirty="0">
                  <a:solidFill>
                    <a:srgbClr val="021D3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Н. Некоуз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788110" y="2469929"/>
              <a:ext cx="1065038" cy="31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Рыбинское</a:t>
              </a:r>
            </a:p>
            <a:p>
              <a:pPr algn="ctr" defTabSz="685800"/>
              <a:r>
                <a:rPr lang="ru-RU" sz="600" dirty="0" err="1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вдхр</a:t>
              </a:r>
              <a:r>
                <a:rPr lang="ru-RU" sz="60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767358" y="2980322"/>
              <a:ext cx="1221661" cy="39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825" b="1" dirty="0">
                  <a:solidFill>
                    <a:prstClr val="white">
                      <a:lumMod val="65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Костромская область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3535003" y="5198101"/>
              <a:ext cx="1221661" cy="39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825" b="1" dirty="0">
                  <a:solidFill>
                    <a:prstClr val="white">
                      <a:lumMod val="65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Ивановская область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209819" y="5874158"/>
              <a:ext cx="1221661" cy="39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825" b="1" dirty="0">
                  <a:solidFill>
                    <a:prstClr val="white">
                      <a:lumMod val="65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Московская область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67435" y="4568387"/>
              <a:ext cx="1221661" cy="24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825" b="1" dirty="0">
                  <a:solidFill>
                    <a:prstClr val="white">
                      <a:lumMod val="65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Тверская область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997334" y="1360547"/>
              <a:ext cx="1028630" cy="39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825" b="1" dirty="0">
                  <a:solidFill>
                    <a:prstClr val="white">
                      <a:lumMod val="65000"/>
                    </a:prst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Вологодская область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397905" y="3012130"/>
              <a:ext cx="1310687" cy="4196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9B233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Тутаев</a:t>
              </a:r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3314271" y="3524258"/>
              <a:ext cx="200974" cy="20162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759512" y="3065100"/>
              <a:ext cx="1065038" cy="24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825" b="1" dirty="0">
                  <a:solidFill>
                    <a:srgbClr val="021D3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Рыбинск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2896866" y="3924235"/>
              <a:ext cx="1065038" cy="262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900" b="1" dirty="0">
                  <a:solidFill>
                    <a:srgbClr val="891A1C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Ярославль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2070008" y="5262664"/>
              <a:ext cx="1174539" cy="3804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 b="1">
                  <a:solidFill>
                    <a:srgbClr val="C00000"/>
                  </a:solidFill>
                  <a:latin typeface="Segoe UI Light" panose="020B0502040204020203" pitchFamily="34" charset="0"/>
                </a:defRPr>
              </a:lvl1pPr>
            </a:lstStyle>
            <a:p>
              <a:pPr algn="ctr" defTabSz="685800"/>
              <a:r>
                <a:rPr lang="ru-RU" sz="788" dirty="0">
                  <a:solidFill>
                    <a:prstClr val="black"/>
                  </a:solidFill>
                  <a:cs typeface="Segoe UI Light" panose="020B0502040204020203" pitchFamily="34" charset="0"/>
                </a:rPr>
                <a:t>Переславль-Залесский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781358" y="4238924"/>
              <a:ext cx="1194453" cy="26225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9B233"/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 b="1">
                  <a:solidFill>
                    <a:srgbClr val="C00000"/>
                  </a:solidFill>
                  <a:latin typeface="Segoe UI Light" panose="020B0502040204020203" pitchFamily="34" charset="0"/>
                </a:defRPr>
              </a:lvl1pPr>
            </a:lstStyle>
            <a:p>
              <a:pPr algn="ctr" defTabSz="685800"/>
              <a:r>
                <a:rPr lang="ru-RU" sz="900" dirty="0">
                  <a:cs typeface="Segoe UI Light" panose="020B0502040204020203" pitchFamily="34" charset="0"/>
                </a:rPr>
                <a:t>Гаврилов-Ям</a:t>
              </a:r>
            </a:p>
          </p:txBody>
        </p:sp>
        <p:sp>
          <p:nvSpPr>
            <p:cNvPr id="188" name="Овал 187"/>
            <p:cNvSpPr/>
            <p:nvPr/>
          </p:nvSpPr>
          <p:spPr>
            <a:xfrm>
              <a:off x="3648786" y="4550818"/>
              <a:ext cx="200974" cy="20162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3177923" y="4766124"/>
              <a:ext cx="200974" cy="20162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471281" y="4854364"/>
              <a:ext cx="898551" cy="26225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9B233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900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Ростов</a:t>
              </a:r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2248781" y="3658132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23131" y="3693843"/>
              <a:ext cx="1065038" cy="24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788" b="1" dirty="0">
                  <a:solidFill>
                    <a:srgbClr val="021D3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Мышкин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756633" y="4144309"/>
              <a:ext cx="1065038" cy="24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788" b="1" dirty="0">
                  <a:solidFill>
                    <a:srgbClr val="021D3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Углич</a:t>
              </a:r>
            </a:p>
          </p:txBody>
        </p:sp>
        <p:sp>
          <p:nvSpPr>
            <p:cNvPr id="194" name="Овал 193"/>
            <p:cNvSpPr/>
            <p:nvPr/>
          </p:nvSpPr>
          <p:spPr>
            <a:xfrm>
              <a:off x="2902807" y="4715612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2396025" y="4489547"/>
              <a:ext cx="1209598" cy="24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788" b="1" dirty="0">
                  <a:solidFill>
                    <a:srgbClr val="021D3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Борисоглебский</a:t>
              </a:r>
            </a:p>
          </p:txBody>
        </p:sp>
        <p:sp>
          <p:nvSpPr>
            <p:cNvPr id="196" name="Овал 195"/>
            <p:cNvSpPr/>
            <p:nvPr/>
          </p:nvSpPr>
          <p:spPr>
            <a:xfrm>
              <a:off x="4077421" y="2783400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073302" y="2613605"/>
              <a:ext cx="1065038" cy="24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ru-RU" sz="788" b="1" dirty="0">
                  <a:solidFill>
                    <a:srgbClr val="021D3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Данилов</a:t>
              </a:r>
            </a:p>
          </p:txBody>
        </p:sp>
        <p:sp>
          <p:nvSpPr>
            <p:cNvPr id="198" name="Овал 197"/>
            <p:cNvSpPr/>
            <p:nvPr/>
          </p:nvSpPr>
          <p:spPr>
            <a:xfrm>
              <a:off x="4566305" y="2559865"/>
              <a:ext cx="104208" cy="108568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05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3844837" y="2313798"/>
              <a:ext cx="1065038" cy="24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/>
              <a:r>
                <a:rPr lang="ru-RU" sz="788" b="1" dirty="0">
                  <a:solidFill>
                    <a:srgbClr val="021D38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Любим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458423" y="775084"/>
            <a:ext cx="4366143" cy="1415501"/>
            <a:chOff x="3532955" y="478987"/>
            <a:chExt cx="2574375" cy="2218702"/>
          </a:xfrm>
        </p:grpSpPr>
        <p:sp>
          <p:nvSpPr>
            <p:cNvPr id="152" name="Прямоугольник: скругленные углы 141">
              <a:extLst>
                <a:ext uri="{FF2B5EF4-FFF2-40B4-BE49-F238E27FC236}">
                  <a16:creationId xmlns:a16="http://schemas.microsoft.com/office/drawing/2014/main" id="{FD60E5DC-71C5-DD9B-D77A-3E4CF94E15FA}"/>
                </a:ext>
              </a:extLst>
            </p:cNvPr>
            <p:cNvSpPr/>
            <p:nvPr/>
          </p:nvSpPr>
          <p:spPr>
            <a:xfrm>
              <a:off x="3532955" y="478987"/>
              <a:ext cx="2574375" cy="2218702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74467" tIns="37241" rIns="74467" bIns="37241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9437"/>
              <a:endParaRPr lang="ru-RU" sz="172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Прямоугольник 152">
              <a:extLst>
                <a:ext uri="{FF2B5EF4-FFF2-40B4-BE49-F238E27FC236}">
                  <a16:creationId xmlns:a16="http://schemas.microsoft.com/office/drawing/2014/main" id="{DDC9A89F-CC81-5950-DC5C-4DE6EC1B9D19}"/>
                </a:ext>
              </a:extLst>
            </p:cNvPr>
            <p:cNvSpPr/>
            <p:nvPr/>
          </p:nvSpPr>
          <p:spPr>
            <a:xfrm>
              <a:off x="3629414" y="562964"/>
              <a:ext cx="2376982" cy="39799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wrap="square" lIns="91436" tIns="45718" rIns="91436" bIns="45718">
              <a:spAutoFit/>
            </a:bodyPr>
            <a:lstStyle/>
            <a:p>
              <a:pPr algn="ctr" defTabSz="924998">
                <a:defRPr/>
              </a:pPr>
              <a:r>
                <a:rPr lang="ru-RU" sz="1050" b="1" dirty="0">
                  <a:solidFill>
                    <a:srgbClr val="C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 конца 2024 г. действует льгота по страховым взносам – 7,6%</a:t>
              </a:r>
            </a:p>
          </p:txBody>
        </p:sp>
        <p:sp>
          <p:nvSpPr>
            <p:cNvPr id="154" name="Прямоугольник: скругленные углы 137">
              <a:extLst>
                <a:ext uri="{FF2B5EF4-FFF2-40B4-BE49-F238E27FC236}">
                  <a16:creationId xmlns:a16="http://schemas.microsoft.com/office/drawing/2014/main" id="{6A62C60B-05FC-525E-6B81-EAD29499B450}"/>
                </a:ext>
              </a:extLst>
            </p:cNvPr>
            <p:cNvSpPr/>
            <p:nvPr/>
          </p:nvSpPr>
          <p:spPr>
            <a:xfrm>
              <a:off x="3713323" y="1768141"/>
              <a:ext cx="2213638" cy="774697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74467" tIns="37241" rIns="74467" bIns="37241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9437"/>
              <a:r>
                <a:rPr lang="ru-RU" sz="105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Доступно в </a:t>
              </a:r>
              <a:r>
                <a:rPr lang="ru-RU" sz="105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Ярославской области</a:t>
              </a:r>
              <a:r>
                <a:rPr lang="ru-RU" sz="1050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– </a:t>
              </a:r>
            </a:p>
            <a:p>
              <a:pPr algn="ctr" defTabSz="849437"/>
              <a:r>
                <a:rPr lang="ru-RU" sz="1050" b="1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единственном регионе ЦФО</a:t>
              </a:r>
              <a:endParaRPr lang="ru-RU" sz="105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55" name="Стрелка: вниз 139">
              <a:extLst>
                <a:ext uri="{FF2B5EF4-FFF2-40B4-BE49-F238E27FC236}">
                  <a16:creationId xmlns:a16="http://schemas.microsoft.com/office/drawing/2014/main" id="{D3C2E833-AF07-FD1B-F4BE-54FDB9013ADD}"/>
                </a:ext>
              </a:extLst>
            </p:cNvPr>
            <p:cNvSpPr/>
            <p:nvPr/>
          </p:nvSpPr>
          <p:spPr>
            <a:xfrm>
              <a:off x="4740236" y="1014652"/>
              <a:ext cx="155337" cy="704082"/>
            </a:xfrm>
            <a:prstGeom prst="downArrow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4467" tIns="37241" rIns="74467" bIns="37241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9437"/>
              <a:endParaRPr lang="ru-RU" sz="172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5" name="Прямая со стрелкой 4"/>
          <p:cNvCxnSpPr>
            <a:stCxn id="182" idx="3"/>
            <a:endCxn id="152" idx="1"/>
          </p:cNvCxnSpPr>
          <p:nvPr/>
        </p:nvCxnSpPr>
        <p:spPr>
          <a:xfrm flipV="1">
            <a:off x="3477123" y="1482835"/>
            <a:ext cx="981300" cy="9105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7" name="Прямоугольник 156"/>
          <p:cNvSpPr>
            <a:spLocks noChangeArrowheads="1"/>
          </p:cNvSpPr>
          <p:nvPr/>
        </p:nvSpPr>
        <p:spPr bwMode="auto">
          <a:xfrm>
            <a:off x="4497696" y="2340940"/>
            <a:ext cx="1939706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defTabSz="685800"/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 НА ПРИБЫЛЬ</a:t>
            </a:r>
          </a:p>
        </p:txBody>
      </p:sp>
      <p:sp>
        <p:nvSpPr>
          <p:cNvPr id="208" name="Прямоугольник 32"/>
          <p:cNvSpPr>
            <a:spLocks noChangeArrowheads="1"/>
          </p:cNvSpPr>
          <p:nvPr/>
        </p:nvSpPr>
        <p:spPr bwMode="auto">
          <a:xfrm>
            <a:off x="6828559" y="2351122"/>
            <a:ext cx="2068830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defTabSz="685800"/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 НА ИМУЩЕСТВО</a:t>
            </a:r>
          </a:p>
        </p:txBody>
      </p:sp>
      <p:sp>
        <p:nvSpPr>
          <p:cNvPr id="209" name="Прямоугольник 208"/>
          <p:cNvSpPr>
            <a:spLocks noChangeArrowheads="1"/>
          </p:cNvSpPr>
          <p:nvPr/>
        </p:nvSpPr>
        <p:spPr bwMode="auto">
          <a:xfrm>
            <a:off x="4513843" y="3564670"/>
            <a:ext cx="1913414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defTabSz="685800"/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ЗЕМЕЛЬНЫЙ НАЛОГ</a:t>
            </a:r>
          </a:p>
        </p:txBody>
      </p:sp>
      <p:pic>
        <p:nvPicPr>
          <p:cNvPr id="210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4507430" y="2714777"/>
            <a:ext cx="489327" cy="480355"/>
          </a:xfrm>
          <a:prstGeom prst="rect">
            <a:avLst/>
          </a:prstGeom>
          <a:noFill/>
        </p:spPr>
      </p:pic>
      <p:pic>
        <p:nvPicPr>
          <p:cNvPr id="211" name="Picture 2" descr="D:\Проекты\_ЯО\2017_05_17 Меры\work\building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13568" r="12780" b="13590"/>
          <a:stretch>
            <a:fillRect/>
          </a:stretch>
        </p:blipFill>
        <p:spPr bwMode="auto">
          <a:xfrm>
            <a:off x="6863630" y="2717187"/>
            <a:ext cx="416347" cy="488467"/>
          </a:xfrm>
          <a:prstGeom prst="rect">
            <a:avLst/>
          </a:prstGeom>
          <a:noFill/>
        </p:spPr>
      </p:pic>
      <p:pic>
        <p:nvPicPr>
          <p:cNvPr id="212" name="Picture 2" descr="D:\Проекты\_Я\2019_04_01 Инвестклимат ЯО\6779fdd118e0b1c28fae07cd5ebc3a1e.png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50000"/>
          </a:blip>
          <a:srcRect/>
          <a:stretch>
            <a:fillRect/>
          </a:stretch>
        </p:blipFill>
        <p:spPr bwMode="auto">
          <a:xfrm>
            <a:off x="4494056" y="4000794"/>
            <a:ext cx="461344" cy="457579"/>
          </a:xfrm>
          <a:prstGeom prst="rect">
            <a:avLst/>
          </a:prstGeom>
          <a:noFill/>
        </p:spPr>
      </p:pic>
      <p:cxnSp>
        <p:nvCxnSpPr>
          <p:cNvPr id="213" name="Прямая соединительная линия 212"/>
          <p:cNvCxnSpPr/>
          <p:nvPr/>
        </p:nvCxnSpPr>
        <p:spPr>
          <a:xfrm>
            <a:off x="4526884" y="2617934"/>
            <a:ext cx="2255835" cy="0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V="1">
            <a:off x="6863629" y="2620954"/>
            <a:ext cx="2206610" cy="7154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>
            <a:off x="4513842" y="3869382"/>
            <a:ext cx="2196600" cy="0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6" name="Таблица 215"/>
          <p:cNvGraphicFramePr>
            <a:graphicFrameLocks noGrp="1"/>
          </p:cNvGraphicFramePr>
          <p:nvPr>
            <p:extLst/>
          </p:nvPr>
        </p:nvGraphicFramePr>
        <p:xfrm>
          <a:off x="5033719" y="2684687"/>
          <a:ext cx="1728167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r>
                        <a:rPr lang="ru-RU" sz="1200" b="0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первые 5 лет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</a:t>
                      </a:r>
                      <a:r>
                        <a:rPr lang="ru-RU" sz="1200" b="0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последующие </a:t>
                      </a:r>
                      <a:r>
                        <a:rPr lang="ru-RU" sz="9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 лет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7" name="Таблица 216"/>
          <p:cNvGraphicFramePr>
            <a:graphicFrameLocks noGrp="1"/>
          </p:cNvGraphicFramePr>
          <p:nvPr>
            <p:extLst/>
          </p:nvPr>
        </p:nvGraphicFramePr>
        <p:xfrm>
          <a:off x="7315047" y="2699563"/>
          <a:ext cx="1786880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r>
                        <a:rPr lang="ru-RU" sz="1200" b="0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первые 5 лет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1,1</a:t>
                      </a:r>
                      <a:r>
                        <a:rPr lang="ru-RU" sz="1200" b="0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последующие </a:t>
                      </a:r>
                      <a:r>
                        <a:rPr lang="ru-RU" sz="9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 лет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8" name="Таблица 217"/>
          <p:cNvGraphicFramePr>
            <a:graphicFrameLocks noGrp="1"/>
          </p:cNvGraphicFramePr>
          <p:nvPr>
            <p:extLst/>
          </p:nvPr>
        </p:nvGraphicFramePr>
        <p:xfrm>
          <a:off x="4984794" y="4141866"/>
          <a:ext cx="1645568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r>
                        <a:rPr lang="ru-RU" sz="1200" b="0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первые 3 года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9" name="Picture 3" descr="D:\Проекты\_Я\2019_04_01 Инвестклимат ЯО\coal_cart_trolley_tain_track_fossil_lugger-512.png"/>
          <p:cNvPicPr>
            <a:picLocks noChangeAspect="1" noChangeArrowheads="1"/>
          </p:cNvPicPr>
          <p:nvPr/>
        </p:nvPicPr>
        <p:blipFill>
          <a:blip r:embed="rId5" cstate="print">
            <a:lum bright="50000"/>
          </a:blip>
          <a:srcRect/>
          <a:stretch>
            <a:fillRect/>
          </a:stretch>
        </p:blipFill>
        <p:spPr bwMode="auto">
          <a:xfrm>
            <a:off x="4416612" y="5240502"/>
            <a:ext cx="519460" cy="480906"/>
          </a:xfrm>
          <a:prstGeom prst="rect">
            <a:avLst/>
          </a:prstGeom>
          <a:noFill/>
        </p:spPr>
      </p:pic>
      <p:sp>
        <p:nvSpPr>
          <p:cNvPr id="220" name="Прямоугольник 32"/>
          <p:cNvSpPr>
            <a:spLocks noChangeArrowheads="1"/>
          </p:cNvSpPr>
          <p:nvPr/>
        </p:nvSpPr>
        <p:spPr bwMode="auto">
          <a:xfrm>
            <a:off x="6710442" y="3419094"/>
            <a:ext cx="210957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anchor="ctr">
            <a:spAutoFit/>
          </a:bodyPr>
          <a:lstStyle/>
          <a:p>
            <a:pPr defTabSz="685800"/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НАЛОГ НА ДОБЫЧУ</a:t>
            </a:r>
          </a:p>
          <a:p>
            <a:pPr defTabSz="685800"/>
            <a:r>
              <a:rPr lang="ru-RU" sz="1200" b="1" dirty="0">
                <a:solidFill>
                  <a:srgbClr val="FAC5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ПОЛЕЗНЫХ ИСКОПАЕМЫХ*</a:t>
            </a:r>
          </a:p>
        </p:txBody>
      </p:sp>
      <p:graphicFrame>
        <p:nvGraphicFramePr>
          <p:cNvPr id="222" name="Таблица 221"/>
          <p:cNvGraphicFramePr>
            <a:graphicFrameLocks noGrp="1"/>
          </p:cNvGraphicFramePr>
          <p:nvPr>
            <p:extLst/>
          </p:nvPr>
        </p:nvGraphicFramePr>
        <p:xfrm>
          <a:off x="7032373" y="3910916"/>
          <a:ext cx="2016023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от 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 течение 24 </a:t>
                      </a:r>
                      <a:r>
                        <a:rPr lang="ru-RU" altLang="ru-RU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налоговых</a:t>
                      </a:r>
                    </a:p>
                    <a:p>
                      <a:r>
                        <a:rPr lang="ru-RU" altLang="ru-RU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периодов</a:t>
                      </a:r>
                      <a:endParaRPr lang="ru-RU" sz="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solidFill>
                            <a:srgbClr val="8D1F09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до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после 120-го </a:t>
                      </a:r>
                      <a:r>
                        <a:rPr lang="ru-RU" altLang="ru-RU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налогового</a:t>
                      </a:r>
                    </a:p>
                    <a:p>
                      <a:r>
                        <a:rPr lang="ru-RU" altLang="ru-RU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периода</a:t>
                      </a:r>
                      <a:endParaRPr lang="ru-RU" sz="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3" name="Picture 3" descr="D:\Проекты\_Я\2019_04_01 Инвестклимат ЯО\coal_cart_trolley_tain_track_fossil_lugger-512.png"/>
          <p:cNvPicPr>
            <a:picLocks noChangeAspect="1" noChangeArrowheads="1"/>
          </p:cNvPicPr>
          <p:nvPr/>
        </p:nvPicPr>
        <p:blipFill>
          <a:blip r:embed="rId5" cstate="print">
            <a:lum bright="50000"/>
          </a:blip>
          <a:srcRect/>
          <a:stretch>
            <a:fillRect/>
          </a:stretch>
        </p:blipFill>
        <p:spPr bwMode="auto">
          <a:xfrm>
            <a:off x="6665699" y="4015819"/>
            <a:ext cx="455384" cy="421586"/>
          </a:xfrm>
          <a:prstGeom prst="rect">
            <a:avLst/>
          </a:prstGeom>
          <a:noFill/>
        </p:spPr>
      </p:pic>
      <p:cxnSp>
        <p:nvCxnSpPr>
          <p:cNvPr id="224" name="Прямая соединительная линия 223"/>
          <p:cNvCxnSpPr/>
          <p:nvPr/>
        </p:nvCxnSpPr>
        <p:spPr>
          <a:xfrm>
            <a:off x="893710" y="699542"/>
            <a:ext cx="7719998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502729" y="4875660"/>
            <a:ext cx="4572000" cy="21358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ru-RU" sz="788" dirty="0">
                <a:solidFill>
                  <a:prstClr val="white">
                    <a:lumMod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*коэффициент, характеризующий территорию добычи полезного ископаемого</a:t>
            </a:r>
          </a:p>
        </p:txBody>
      </p:sp>
      <p:cxnSp>
        <p:nvCxnSpPr>
          <p:cNvPr id="227" name="Прямая соединительная линия 226"/>
          <p:cNvCxnSpPr/>
          <p:nvPr/>
        </p:nvCxnSpPr>
        <p:spPr>
          <a:xfrm flipV="1">
            <a:off x="6762396" y="3866758"/>
            <a:ext cx="2206610" cy="7154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875886" y="184218"/>
            <a:ext cx="779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UI Light" panose="020B0502040204020203" pitchFamily="34" charset="0"/>
              </a:rPr>
              <a:t>Резиденты территорий </a:t>
            </a:r>
            <a:r>
              <a:rPr lang="ru-RU" sz="2400" dirty="0">
                <a:latin typeface="Segoe UI Light" panose="020B0502040204020203" pitchFamily="34" charset="0"/>
              </a:rPr>
              <a:t>опережающего развития </a:t>
            </a:r>
          </a:p>
        </p:txBody>
      </p:sp>
    </p:spTree>
    <p:extLst>
      <p:ext uri="{BB962C8B-B14F-4D97-AF65-F5344CB8AC3E}">
        <p14:creationId xmlns:p14="http://schemas.microsoft.com/office/powerpoint/2010/main" val="39424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Министерство ЯО">
      <a:dk1>
        <a:srgbClr val="2B2A29"/>
      </a:dk1>
      <a:lt1>
        <a:sysClr val="window" lastClr="FFFFFF"/>
      </a:lt1>
      <a:dk2>
        <a:srgbClr val="FFCB00"/>
      </a:dk2>
      <a:lt2>
        <a:srgbClr val="AD4582"/>
      </a:lt2>
      <a:accent1>
        <a:srgbClr val="2B2A29"/>
      </a:accent1>
      <a:accent2>
        <a:srgbClr val="3C3C3B"/>
      </a:accent2>
      <a:accent3>
        <a:srgbClr val="A5A5A5"/>
      </a:accent3>
      <a:accent4>
        <a:srgbClr val="2DD700"/>
      </a:accent4>
      <a:accent5>
        <a:srgbClr val="F5001D"/>
      </a:accent5>
      <a:accent6>
        <a:srgbClr val="FFD940"/>
      </a:accent6>
      <a:hlink>
        <a:srgbClr val="3016B0"/>
      </a:hlink>
      <a:folHlink>
        <a:srgbClr val="954F72"/>
      </a:folHlink>
    </a:clrScheme>
    <a:fontScheme name="Другая 15">
      <a:majorFont>
        <a:latin typeface="Montserrat ExtraBold"/>
        <a:ea typeface="Helvetica"/>
        <a:cs typeface="Helvetica"/>
      </a:majorFont>
      <a:minorFont>
        <a:latin typeface="Montserrat regular"/>
        <a:ea typeface="Helvetica"/>
        <a:cs typeface="Helvetic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713D9E36D41F04AA0C2B0D8754FAC7A" ma:contentTypeVersion="0" ma:contentTypeDescription="Создание документа." ma:contentTypeScope="" ma:versionID="9aded74bc8aea33e5daae4b08693ce2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1A7D1E-5216-413E-9A30-983C6AD9E8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274F4C-F4E0-445D-BBB1-2492B37708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40D460-23C9-41CE-9847-7DDC4D538C9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12458</TotalTime>
  <Words>3836</Words>
  <Application>Microsoft Office PowerPoint</Application>
  <PresentationFormat>Экран (16:9)</PresentationFormat>
  <Paragraphs>863</Paragraphs>
  <Slides>34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52" baseType="lpstr">
      <vt:lpstr>Arial</vt:lpstr>
      <vt:lpstr>Arial Black</vt:lpstr>
      <vt:lpstr>Arial Narrow</vt:lpstr>
      <vt:lpstr>Calibri</vt:lpstr>
      <vt:lpstr>Calibri Light</vt:lpstr>
      <vt:lpstr>Helvetica</vt:lpstr>
      <vt:lpstr>LilyUPC</vt:lpstr>
      <vt:lpstr>Montserrat ExtraBold</vt:lpstr>
      <vt:lpstr>Montserrat regular</vt:lpstr>
      <vt:lpstr>Segoe UI</vt:lpstr>
      <vt:lpstr>Segoe UI Light</vt:lpstr>
      <vt:lpstr>Segoe UI Semilight</vt:lpstr>
      <vt:lpstr>Symbol</vt:lpstr>
      <vt:lpstr>Trebuchet MS</vt:lpstr>
      <vt:lpstr>Wingdings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инвестиционные проекты (НИП)</vt:lpstr>
      <vt:lpstr>Общие положения ПП РФ №1704</vt:lpstr>
      <vt:lpstr>КАК РАБОТАЕТ ИНСТРУМЕНТ  СРОКИ, ДОКУМЕНТЫ, ОСОБЕННОСТИ</vt:lpstr>
      <vt:lpstr>ПЕРЕЧЕНЬ ДОКУМЕНТОВ  ДЛЯ УЧАСТИЯ В ОТБОРЕ НИП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БЕЛОВ Станислав Олегович</dc:creator>
  <cp:lastModifiedBy>Михайленко Анна Владимировна</cp:lastModifiedBy>
  <cp:revision>741</cp:revision>
  <cp:lastPrinted>2020-10-01T07:50:12Z</cp:lastPrinted>
  <dcterms:created xsi:type="dcterms:W3CDTF">2018-06-09T09:59:23Z</dcterms:created>
  <dcterms:modified xsi:type="dcterms:W3CDTF">2024-02-19T06:47:46Z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0x010100B713D9E36D41F04AA0C2B0D8754FAC7A</vt:lpwstr>
  </property>
</Properties>
</file>