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1"/>
  </p:sldMasterIdLst>
  <p:notesMasterIdLst>
    <p:notesMasterId r:id="rId6"/>
  </p:notesMasterIdLst>
  <p:handoutMasterIdLst>
    <p:handoutMasterId r:id="rId7"/>
  </p:handoutMasterIdLst>
  <p:sldIdLst>
    <p:sldId id="856" r:id="rId2"/>
    <p:sldId id="834" r:id="rId3"/>
    <p:sldId id="858" r:id="rId4"/>
    <p:sldId id="857" r:id="rId5"/>
  </p:sldIdLst>
  <p:sldSz cx="9144000" cy="5143500" type="screen16x9"/>
  <p:notesSz cx="9926638" cy="6797675"/>
  <p:custDataLst>
    <p:tags r:id="rId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93700" indent="635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87400" indent="1270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82688" indent="18891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76388" indent="25241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итров Иван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C49500"/>
    <a:srgbClr val="598295"/>
    <a:srgbClr val="485925"/>
    <a:srgbClr val="6B8537"/>
    <a:srgbClr val="55829D"/>
    <a:srgbClr val="53808B"/>
    <a:srgbClr val="5A948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7" autoAdjust="0"/>
    <p:restoredTop sz="88824" autoAdjust="0"/>
  </p:normalViewPr>
  <p:slideViewPr>
    <p:cSldViewPr>
      <p:cViewPr varScale="1">
        <p:scale>
          <a:sx n="144" d="100"/>
          <a:sy n="144" d="100"/>
        </p:scale>
        <p:origin x="-1074" y="-90"/>
      </p:cViewPr>
      <p:guideLst>
        <p:guide orient="horz" pos="1564"/>
        <p:guide orient="horz" pos="1519"/>
        <p:guide orient="horz" pos="1176"/>
        <p:guide orient="horz" pos="1142"/>
        <p:guide pos="30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9" d="100"/>
        <a:sy n="89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03" tIns="46503" rIns="93003" bIns="465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03" tIns="46503" rIns="93003" bIns="465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7D1E96-B391-40E9-9945-7BD9D33592B6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03" tIns="46503" rIns="93003" bIns="465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03" tIns="46503" rIns="93003" bIns="465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D3CC3D-8DEC-4C47-A006-0CF0C4543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13" tIns="45656" rIns="91313" bIns="45656" numCol="1" anchor="t" anchorCtr="0" compatLnSpc="1">
            <a:prstTxWarp prst="textNoShape">
              <a:avLst/>
            </a:prstTxWarp>
          </a:bodyPr>
          <a:lstStyle>
            <a:lvl1pPr defTabSz="91402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13" tIns="45656" rIns="91313" bIns="45656" numCol="1" anchor="t" anchorCtr="0" compatLnSpc="1">
            <a:prstTxWarp prst="textNoShape">
              <a:avLst/>
            </a:prstTxWarp>
          </a:bodyPr>
          <a:lstStyle>
            <a:lvl1pPr algn="r" defTabSz="91402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514C2B-18DA-48B8-88BF-4DA80473D36B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6" tIns="46509" rIns="93016" bIns="465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990600" y="3228975"/>
            <a:ext cx="7945438" cy="30591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13" tIns="45656" rIns="91313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13" tIns="45656" rIns="91313" bIns="45656" numCol="1" anchor="b" anchorCtr="0" compatLnSpc="1">
            <a:prstTxWarp prst="textNoShape">
              <a:avLst/>
            </a:prstTxWarp>
          </a:bodyPr>
          <a:lstStyle>
            <a:lvl1pPr defTabSz="91402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13" tIns="45656" rIns="91313" bIns="45656" numCol="1" anchor="b" anchorCtr="0" compatLnSpc="1">
            <a:prstTxWarp prst="textNoShape">
              <a:avLst/>
            </a:prstTxWarp>
          </a:bodyPr>
          <a:lstStyle>
            <a:lvl1pPr algn="r" defTabSz="91402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32D118-738F-4F62-B698-7A65FC573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37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7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26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63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175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610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0461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4812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C7922C40-E55A-4895-B4AA-F80532F46D07}" type="slidenum">
              <a:rPr lang="ru-RU" altLang="ru-RU" smtClean="0">
                <a:cs typeface="Arial" charset="0"/>
              </a:rPr>
              <a:pPr defTabSz="911225"/>
              <a:t>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013B80ED-57AB-4B2A-9E56-859DD2C70DEA}" type="slidenum">
              <a:rPr lang="ru-RU" altLang="ru-RU" smtClean="0">
                <a:cs typeface="Arial" charset="0"/>
              </a:rPr>
              <a:pPr defTabSz="911225"/>
              <a:t>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37C6ED0E-FDD5-4AE4-B15F-69EE0647BB9D}" type="slidenum">
              <a:rPr lang="ru-RU" altLang="ru-RU" smtClean="0">
                <a:cs typeface="Arial" charset="0"/>
              </a:rPr>
              <a:pPr defTabSz="911225"/>
              <a:t>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3DE1E797-D76F-4E1F-88DA-D771BC3240C8}" type="slidenum">
              <a:rPr lang="ru-RU" altLang="ru-RU" smtClean="0">
                <a:cs typeface="Arial" charset="0"/>
              </a:rPr>
              <a:pPr defTabSz="911225"/>
              <a:t>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8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928D-5F7C-423F-B815-AEC3932A90EA}" type="datetime1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1403-29AC-4158-8015-FF6097A19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3CE9-2DDB-4556-96F2-CB38F5A54F06}" type="datetime1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951B-2699-4BC4-808D-165401550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205985"/>
            <a:ext cx="2187575" cy="4376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9" y="205985"/>
            <a:ext cx="6410325" cy="4376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818B3-2A50-467A-9277-0AD470048918}" type="datetime1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1537-07ED-4ED7-837B-07F86049B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FE26-9809-4FEA-8CBC-1A006307A452}" type="datetime1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6D197-7EE5-44CD-9299-07C8834F5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41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4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C2B17-80C2-4F5E-83C7-C82EDE5891CF}" type="datetime1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83987-B59E-4B60-9EC2-361946B15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712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94ED3-9466-4D0C-A236-BD0360313EB2}" type="datetime1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CAE0-9A95-4892-ABCC-CB1506039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8487-1915-424A-8E96-EAF5E9556230}" type="datetime1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70C7-7A6F-4634-953F-5ECC6F8DE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AF103-E5DC-4172-BA2F-496997409B8E}" type="datetime1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7039-7964-47F2-8E0C-AD27C01A0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C575-F587-49B4-AE7C-9B89FA24E2F2}" type="datetime1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1897-CF05-492F-A296-609A2F7BC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94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31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7068-C7E1-4905-A8F0-5890BA2BCFFD}" type="datetime1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3427-FA8D-4ACA-94ED-9C3AFE694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6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9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394351" indent="0">
              <a:buNone/>
              <a:defRPr sz="2400"/>
            </a:lvl2pPr>
            <a:lvl3pPr marL="788703" indent="0">
              <a:buNone/>
              <a:defRPr sz="2100"/>
            </a:lvl3pPr>
            <a:lvl4pPr marL="1183054" indent="0">
              <a:buNone/>
              <a:defRPr sz="1700"/>
            </a:lvl4pPr>
            <a:lvl5pPr marL="1577406" indent="0">
              <a:buNone/>
              <a:defRPr sz="1700"/>
            </a:lvl5pPr>
            <a:lvl6pPr marL="1971758" indent="0">
              <a:buNone/>
              <a:defRPr sz="1700"/>
            </a:lvl6pPr>
            <a:lvl7pPr marL="2366108" indent="0">
              <a:buNone/>
              <a:defRPr sz="1700"/>
            </a:lvl7pPr>
            <a:lvl8pPr marL="2760461" indent="0">
              <a:buNone/>
              <a:defRPr sz="1700"/>
            </a:lvl8pPr>
            <a:lvl9pPr marL="3154812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0131-7960-4392-8C60-9698116EEB38}" type="datetime1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77692-CBE5-42D8-A940-88B237FA4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8562">
              <a:srgbClr val="E1E8F5"/>
            </a:gs>
            <a:gs pos="97125">
              <a:srgbClr val="E0E7F5"/>
            </a:gs>
            <a:gs pos="94250">
              <a:srgbClr val="DEE6F4"/>
            </a:gs>
            <a:gs pos="88500">
              <a:srgbClr val="DAE3F3"/>
            </a:gs>
            <a:gs pos="77000">
              <a:srgbClr val="D2DDF1"/>
            </a:gs>
            <a:gs pos="22000">
              <a:schemeClr val="accent1">
                <a:tint val="44500"/>
                <a:satMod val="160000"/>
                <a:lumMod val="92000"/>
                <a:alpha val="3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870" tIns="39435" rIns="78870" bIns="394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870" tIns="39435" rIns="78870" bIns="39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5F41426-C40B-435D-A9DF-52423427344E}" type="datetime1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r">
              <a:defRPr sz="10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F1B9C4F-A9F5-46D1-9255-365DCCF5E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hf hdr="0" ftr="0" dt="0"/>
  <p:txStyles>
    <p:titleStyle>
      <a:lvl1pPr algn="ctr" defTabSz="78740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874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2pPr>
      <a:lvl3pPr algn="ctr" defTabSz="7874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3pPr>
      <a:lvl4pPr algn="ctr" defTabSz="7874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4pPr>
      <a:lvl5pPr algn="ctr" defTabSz="7874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5pPr>
      <a:lvl6pPr marL="457200" algn="ctr" defTabSz="7874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6pPr>
      <a:lvl7pPr marL="914400" algn="ctr" defTabSz="7874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7pPr>
      <a:lvl8pPr marL="1371600" algn="ctr" defTabSz="7874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8pPr>
      <a:lvl9pPr marL="1828800" algn="ctr" defTabSz="7874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9pPr>
    </p:titleStyle>
    <p:bodyStyle>
      <a:lvl1pPr marL="295275" indent="-295275" algn="l" defTabSz="787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defTabSz="787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196850" algn="l" defTabSz="787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9538" indent="-196850" algn="l" defTabSz="787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3238" indent="-196850" algn="l" defTabSz="7874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34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285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636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1988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5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03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54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06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75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0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46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812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99475" y="4948238"/>
            <a:ext cx="644525" cy="1936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76B220-3CF9-4538-A62C-3E571C206F81}" type="slidenum">
              <a:rPr lang="ru-RU" altLang="ru-RU" sz="1600" smtClean="0">
                <a:solidFill>
                  <a:srgbClr val="953735"/>
                </a:solidFill>
              </a:rPr>
              <a:pPr/>
              <a:t>1</a:t>
            </a:fld>
            <a:endParaRPr lang="ru-RU" altLang="ru-RU" sz="1600" smtClean="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627063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640013" y="3175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180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антиобледенения</a:t>
            </a: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4" descr="C:\Users\antonovee\Desktop\сосуль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419225"/>
            <a:ext cx="21685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1042988" y="771525"/>
            <a:ext cx="70580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Проблемы эксплуатации зданий с наружным водостоком в зимний период</a:t>
            </a:r>
            <a:endParaRPr lang="ru-RU" sz="2000" b="1" i="1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9" name="Рисунок 16" descr="C:\Users\roschinav.ADM\Documents\Работа ГУ ЦОиР КНД\Фото сосульки 01_02_2020\20210201_155524.jpg"/>
          <p:cNvPicPr>
            <a:picLocks noChangeAspect="1" noChangeArrowheads="1"/>
          </p:cNvPicPr>
          <p:nvPr/>
        </p:nvPicPr>
        <p:blipFill>
          <a:blip r:embed="rId4"/>
          <a:srcRect l="10893" r="53020" b="43790"/>
          <a:stretch>
            <a:fillRect/>
          </a:stretch>
        </p:blipFill>
        <p:spPr bwMode="auto">
          <a:xfrm>
            <a:off x="5867400" y="1419225"/>
            <a:ext cx="22860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" descr="https://cstor.nn2.ru/forum/data/forum/images/2015-02/113608079-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292475"/>
            <a:ext cx="2286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851025"/>
            <a:ext cx="27749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3148013"/>
            <a:ext cx="21605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99475" y="4948238"/>
            <a:ext cx="644525" cy="1936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DA5FAB-D428-4F17-ADE0-22006F9AB44E}" type="slidenum">
              <a:rPr lang="ru-RU" altLang="ru-RU" sz="1600" smtClean="0">
                <a:solidFill>
                  <a:srgbClr val="953735"/>
                </a:solidFill>
              </a:rPr>
              <a:pPr/>
              <a:t>2</a:t>
            </a:fld>
            <a:endParaRPr lang="ru-RU" altLang="ru-RU" sz="1600" smtClean="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-20638" y="909638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640013" y="3175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40013" y="3175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 eaLnBrk="0" hangingPunct="0">
              <a:buFont typeface="Wingdings" pitchFamily="2" charset="2"/>
              <a:buNone/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антиобледенения </a:t>
            </a:r>
          </a:p>
          <a:p>
            <a:pPr algn="ctr" eaLnBrk="0" hangingPunct="0">
              <a:buFont typeface="Wingdings" pitchFamily="2" charset="2"/>
              <a:buNone/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(установка, с примерным расчетом)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3"/>
          <a:srcRect l="28291" t="12866" r="3189" b="47604"/>
          <a:stretch>
            <a:fillRect/>
          </a:stretch>
        </p:blipFill>
        <p:spPr bwMode="auto">
          <a:xfrm>
            <a:off x="250825" y="1131888"/>
            <a:ext cx="54244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984625" y="1708150"/>
            <a:ext cx="0" cy="1800225"/>
          </a:xfrm>
          <a:prstGeom prst="line">
            <a:avLst/>
          </a:prstGeom>
          <a:ln w="158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16200" y="2139950"/>
            <a:ext cx="0" cy="1295400"/>
          </a:xfrm>
          <a:prstGeom prst="line">
            <a:avLst/>
          </a:prstGeom>
          <a:ln w="158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605088" y="1708150"/>
            <a:ext cx="1368425" cy="431800"/>
          </a:xfrm>
          <a:prstGeom prst="line">
            <a:avLst/>
          </a:prstGeom>
          <a:ln w="158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619375" y="1495425"/>
            <a:ext cx="1368425" cy="431800"/>
          </a:xfrm>
          <a:prstGeom prst="line">
            <a:avLst/>
          </a:prstGeom>
          <a:ln w="15875">
            <a:solidFill>
              <a:srgbClr val="FFC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Box 14"/>
          <p:cNvSpPr txBox="1">
            <a:spLocks noChangeArrowheads="1"/>
          </p:cNvSpPr>
          <p:nvPr/>
        </p:nvSpPr>
        <p:spPr bwMode="auto">
          <a:xfrm rot="-1145563">
            <a:off x="3032125" y="1536700"/>
            <a:ext cx="425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C000"/>
                </a:solidFill>
              </a:rPr>
              <a:t>34 м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271963" y="1711325"/>
            <a:ext cx="0" cy="1800225"/>
          </a:xfrm>
          <a:prstGeom prst="line">
            <a:avLst/>
          </a:prstGeom>
          <a:ln w="15875">
            <a:solidFill>
              <a:srgbClr val="FFC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TextBox 24"/>
          <p:cNvSpPr txBox="1">
            <a:spLocks noChangeArrowheads="1"/>
          </p:cNvSpPr>
          <p:nvPr/>
        </p:nvSpPr>
        <p:spPr bwMode="auto">
          <a:xfrm rot="-5400000">
            <a:off x="3956845" y="2364581"/>
            <a:ext cx="4238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C000"/>
                </a:solidFill>
              </a:rPr>
              <a:t>15 м</a:t>
            </a:r>
          </a:p>
        </p:txBody>
      </p:sp>
      <p:pic>
        <p:nvPicPr>
          <p:cNvPr id="17422" name="Picture 6"/>
          <p:cNvPicPr>
            <a:picLocks noChangeAspect="1" noChangeArrowheads="1"/>
          </p:cNvPicPr>
          <p:nvPr/>
        </p:nvPicPr>
        <p:blipFill>
          <a:blip r:embed="rId4"/>
          <a:srcRect l="31493" t="63362" r="56268" b="20850"/>
          <a:stretch>
            <a:fillRect/>
          </a:stretch>
        </p:blipFill>
        <p:spPr bwMode="auto">
          <a:xfrm>
            <a:off x="250825" y="3749675"/>
            <a:ext cx="15621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476375" y="4516438"/>
            <a:ext cx="336550" cy="3603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0825" y="3749675"/>
            <a:ext cx="1562100" cy="26193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25488" y="4398963"/>
            <a:ext cx="461962" cy="2349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6" name="TextBox 16"/>
          <p:cNvSpPr txBox="1">
            <a:spLocks noChangeArrowheads="1"/>
          </p:cNvSpPr>
          <p:nvPr/>
        </p:nvSpPr>
        <p:spPr bwMode="auto">
          <a:xfrm>
            <a:off x="2035175" y="3625850"/>
            <a:ext cx="1241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греющий кабель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6113" y="4124325"/>
            <a:ext cx="712787" cy="39211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236663" y="3903663"/>
            <a:ext cx="671512" cy="676275"/>
          </a:xfrm>
          <a:prstGeom prst="straightConnector1">
            <a:avLst/>
          </a:prstGeom>
          <a:ln w="15875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908175" y="3881438"/>
            <a:ext cx="1368425" cy="0"/>
          </a:xfrm>
          <a:prstGeom prst="line">
            <a:avLst/>
          </a:prstGeom>
          <a:ln w="158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30" name="Picture 7"/>
          <p:cNvPicPr>
            <a:picLocks noChangeAspect="1" noChangeArrowheads="1"/>
          </p:cNvPicPr>
          <p:nvPr/>
        </p:nvPicPr>
        <p:blipFill>
          <a:blip r:embed="rId5"/>
          <a:srcRect l="62845" t="55409" r="29741" b="27422"/>
          <a:stretch>
            <a:fillRect/>
          </a:stretch>
        </p:blipFill>
        <p:spPr bwMode="auto">
          <a:xfrm>
            <a:off x="4660900" y="3776663"/>
            <a:ext cx="1014413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7"/>
          <p:cNvPicPr>
            <a:picLocks noChangeAspect="1" noChangeArrowheads="1"/>
          </p:cNvPicPr>
          <p:nvPr/>
        </p:nvPicPr>
        <p:blipFill>
          <a:blip r:embed="rId5"/>
          <a:srcRect l="62845" t="27541" r="29741" b="55644"/>
          <a:stretch>
            <a:fillRect/>
          </a:stretch>
        </p:blipFill>
        <p:spPr bwMode="auto">
          <a:xfrm>
            <a:off x="3424238" y="3775075"/>
            <a:ext cx="10366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040188" y="4262438"/>
            <a:ext cx="423862" cy="75723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419475" y="4316413"/>
            <a:ext cx="215900" cy="7413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059238" y="3903663"/>
            <a:ext cx="225425" cy="1079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284663" y="3775075"/>
            <a:ext cx="179387" cy="1063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708400" y="4643438"/>
            <a:ext cx="107950" cy="2317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590925" y="4818063"/>
            <a:ext cx="90488" cy="11588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935413" y="4759325"/>
            <a:ext cx="90487" cy="1158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464175" y="4359275"/>
            <a:ext cx="187325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292725" y="3776663"/>
            <a:ext cx="358775" cy="347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148263" y="3835400"/>
            <a:ext cx="92075" cy="24923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 flipH="1" flipV="1">
            <a:off x="3276600" y="3871913"/>
            <a:ext cx="563563" cy="644525"/>
          </a:xfrm>
          <a:prstGeom prst="straightConnector1">
            <a:avLst/>
          </a:prstGeom>
          <a:ln w="15875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3276600" y="3871913"/>
            <a:ext cx="1743075" cy="696912"/>
          </a:xfrm>
          <a:prstGeom prst="straightConnector1">
            <a:avLst/>
          </a:prstGeom>
          <a:ln w="15875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44" name="Picture 8"/>
          <p:cNvPicPr>
            <a:picLocks noChangeAspect="1" noChangeArrowheads="1"/>
          </p:cNvPicPr>
          <p:nvPr/>
        </p:nvPicPr>
        <p:blipFill>
          <a:blip r:embed="rId6"/>
          <a:srcRect l="15425" t="31218" r="55630" b="18716"/>
          <a:stretch>
            <a:fillRect/>
          </a:stretch>
        </p:blipFill>
        <p:spPr bwMode="auto">
          <a:xfrm>
            <a:off x="5795963" y="1131888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61"/>
          <p:cNvSpPr/>
          <p:nvPr/>
        </p:nvSpPr>
        <p:spPr>
          <a:xfrm>
            <a:off x="250825" y="4743450"/>
            <a:ext cx="1562100" cy="26193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645275" y="1131888"/>
            <a:ext cx="27368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Греющий саморегулирующийся кабель 100 м -</a:t>
            </a:r>
            <a:r>
              <a:rPr lang="ru-RU" sz="12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7650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675313" y="1981200"/>
            <a:ext cx="2616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Реле таймера времени  - </a:t>
            </a:r>
            <a:r>
              <a:rPr lang="ru-RU" sz="12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pic>
        <p:nvPicPr>
          <p:cNvPr id="17448" name="Picture 9"/>
          <p:cNvPicPr>
            <a:picLocks noChangeAspect="1" noChangeArrowheads="1"/>
          </p:cNvPicPr>
          <p:nvPr/>
        </p:nvPicPr>
        <p:blipFill>
          <a:blip r:embed="rId7"/>
          <a:srcRect l="28938" t="49423" r="61562" b="27672"/>
          <a:stretch>
            <a:fillRect/>
          </a:stretch>
        </p:blipFill>
        <p:spPr bwMode="auto">
          <a:xfrm>
            <a:off x="8156575" y="1593850"/>
            <a:ext cx="7270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6592888" y="2605088"/>
            <a:ext cx="252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Устройство защиты - </a:t>
            </a:r>
            <a:r>
              <a:rPr lang="ru-RU" sz="12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pic>
        <p:nvPicPr>
          <p:cNvPr id="17450" name="Picture 11"/>
          <p:cNvPicPr>
            <a:picLocks noChangeAspect="1" noChangeArrowheads="1"/>
          </p:cNvPicPr>
          <p:nvPr/>
        </p:nvPicPr>
        <p:blipFill>
          <a:blip r:embed="rId8"/>
          <a:srcRect l="28535" t="53951" r="60480" b="19273"/>
          <a:stretch>
            <a:fillRect/>
          </a:stretch>
        </p:blipFill>
        <p:spPr bwMode="auto">
          <a:xfrm>
            <a:off x="5772150" y="2276475"/>
            <a:ext cx="760413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5772150" y="3362325"/>
            <a:ext cx="23844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Услуги автовышки </a:t>
            </a:r>
          </a:p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5000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pic>
        <p:nvPicPr>
          <p:cNvPr id="17452" name="Picture 13" descr="https://st29.stpulscen.ru/images/product/132/737/585_bi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2525" y="2994025"/>
            <a:ext cx="13081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Box 80"/>
          <p:cNvSpPr txBox="1"/>
          <p:nvPr/>
        </p:nvSpPr>
        <p:spPr>
          <a:xfrm>
            <a:off x="5795963" y="4699000"/>
            <a:ext cx="23844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Итого: 21 650 руб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(на подъезд)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5886450" y="4695825"/>
            <a:ext cx="3149600" cy="0"/>
          </a:xfrm>
          <a:prstGeom prst="line">
            <a:avLst/>
          </a:prstGeom>
          <a:ln w="158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737350" y="4075113"/>
            <a:ext cx="2238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Работы по монтажу системы</a:t>
            </a:r>
          </a:p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5000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pic>
        <p:nvPicPr>
          <p:cNvPr id="17456" name="Picture 2" descr="https://elektrikexpert.ru/wp-content/uploads/2017/08/3-1.jpg"/>
          <p:cNvPicPr>
            <a:picLocks noChangeAspect="1" noChangeArrowheads="1"/>
          </p:cNvPicPr>
          <p:nvPr/>
        </p:nvPicPr>
        <p:blipFill>
          <a:blip r:embed="rId10"/>
          <a:srcRect l="10567" t="34052" r="52258"/>
          <a:stretch>
            <a:fillRect/>
          </a:stretch>
        </p:blipFill>
        <p:spPr bwMode="auto">
          <a:xfrm>
            <a:off x="5738813" y="3949700"/>
            <a:ext cx="10588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99475" y="4948238"/>
            <a:ext cx="644525" cy="1936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6B96F1-01EC-4A5E-BEF0-B3574225C787}" type="slidenum">
              <a:rPr lang="ru-RU" altLang="ru-RU" sz="1600" smtClean="0">
                <a:solidFill>
                  <a:srgbClr val="953735"/>
                </a:solidFill>
              </a:rPr>
              <a:pPr/>
              <a:t>3</a:t>
            </a:fld>
            <a:endParaRPr lang="ru-RU" altLang="ru-RU" sz="1600" smtClean="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-20638" y="909638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640013" y="3175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40013" y="3175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антиобледенения </a:t>
            </a:r>
          </a:p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(установка, с примерным расчетом)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/>
          <a:srcRect l="22635" t="21683" r="35583" b="20689"/>
          <a:stretch>
            <a:fillRect/>
          </a:stretch>
        </p:blipFill>
        <p:spPr bwMode="auto">
          <a:xfrm>
            <a:off x="395288" y="1370013"/>
            <a:ext cx="431165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4"/>
          <a:srcRect l="20161" t="16676" r="53371" b="2579"/>
          <a:stretch>
            <a:fillRect/>
          </a:stretch>
        </p:blipFill>
        <p:spPr bwMode="auto">
          <a:xfrm>
            <a:off x="4787900" y="1327150"/>
            <a:ext cx="20637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5"/>
          <a:srcRect l="10219" t="22903" r="47833" b="38239"/>
          <a:stretch>
            <a:fillRect/>
          </a:stretch>
        </p:blipFill>
        <p:spPr bwMode="auto">
          <a:xfrm>
            <a:off x="6923088" y="1371600"/>
            <a:ext cx="20351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99475" y="4948238"/>
            <a:ext cx="644525" cy="1936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F9E9F8-AB9F-482D-9016-7232FA1540ED}" type="slidenum">
              <a:rPr lang="ru-RU" altLang="ru-RU" sz="1600" smtClean="0">
                <a:solidFill>
                  <a:srgbClr val="953735"/>
                </a:solidFill>
              </a:rPr>
              <a:pPr/>
              <a:t>4</a:t>
            </a:fld>
            <a:endParaRPr lang="ru-RU" altLang="ru-RU" sz="1600" smtClean="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-20638" y="909638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640013" y="3175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40013" y="3175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антиобледенения </a:t>
            </a:r>
          </a:p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(установка, с примерным расчетом)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492500" y="1228725"/>
            <a:ext cx="4981575" cy="792163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Потребляемая мощность за зимний сезон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203575" y="1658938"/>
            <a:ext cx="5832475" cy="7874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  <a:defRPr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1 кВт в час;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работы 3 часа в день;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 неблагоприятных дней.</a:t>
            </a:r>
          </a:p>
          <a:p>
            <a:pPr algn="ctr">
              <a:defRPr/>
            </a:pP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Прямоугольник 4"/>
          <p:cNvSpPr>
            <a:spLocks noChangeArrowheads="1"/>
          </p:cNvSpPr>
          <p:nvPr/>
        </p:nvSpPr>
        <p:spPr bwMode="auto">
          <a:xfrm>
            <a:off x="3187700" y="2986088"/>
            <a:ext cx="5545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Эксплуатационные затраты на электроэнергию за зимний сезон</a:t>
            </a:r>
            <a:endParaRPr lang="ru-RU" sz="2000" b="1" i="1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3" name="TextBox 1"/>
          <p:cNvSpPr txBox="1">
            <a:spLocks noChangeArrowheads="1"/>
          </p:cNvSpPr>
          <p:nvPr/>
        </p:nvSpPr>
        <p:spPr bwMode="auto">
          <a:xfrm>
            <a:off x="3214688" y="4008438"/>
            <a:ext cx="38893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от 615 руб. (на подъезд)</a:t>
            </a:r>
            <a:endParaRPr lang="ru-RU" sz="2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3"/>
          <a:srcRect l="10973" t="17609" r="23878" b="15662"/>
          <a:stretch>
            <a:fillRect/>
          </a:stretch>
        </p:blipFill>
        <p:spPr bwMode="auto">
          <a:xfrm>
            <a:off x="539750" y="1201738"/>
            <a:ext cx="2413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5"/>
          <p:cNvPicPr>
            <a:picLocks noChangeAspect="1" noChangeArrowheads="1"/>
          </p:cNvPicPr>
          <p:nvPr/>
        </p:nvPicPr>
        <p:blipFill>
          <a:blip r:embed="rId4"/>
          <a:srcRect l="10258" t="8759" r="23363" b="9271"/>
          <a:stretch>
            <a:fillRect/>
          </a:stretch>
        </p:blipFill>
        <p:spPr bwMode="auto">
          <a:xfrm>
            <a:off x="539750" y="2986088"/>
            <a:ext cx="24018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6202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ff&quot; g=&quot;99&quot; b=&quot;0&quot;/&gt;&lt;/elem&gt;&lt;elem&gt;&lt;m_ppcolschidx val=&quot;0&quot;/&gt;&lt;m_rgb r=&quot;0&quot; g=&quot;80&quot; b=&quot;8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1238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headEnd type="stealth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66705</TotalTime>
  <Words>110</Words>
  <Application>Microsoft Office PowerPoint</Application>
  <PresentationFormat>Экран (16:9)</PresentationFormat>
  <Paragraphs>33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Wingdings</vt:lpstr>
      <vt:lpstr>Times New Roman</vt:lpstr>
      <vt:lpstr>3_Тема Office</vt:lpstr>
      <vt:lpstr>Слайд 1</vt:lpstr>
      <vt:lpstr>Слайд 2</vt:lpstr>
      <vt:lpstr>Слайд 3</vt:lpstr>
      <vt:lpstr>Слайд 4</vt:lpstr>
    </vt:vector>
  </TitlesOfParts>
  <Company>adm.local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 регистрации док страт планирования в ГАСУ_29-04-2016</dc:title>
  <dc:creator>Krichmara</dc:creator>
  <cp:lastModifiedBy>Пользователь</cp:lastModifiedBy>
  <cp:revision>2735</cp:revision>
  <cp:lastPrinted>2021-11-09T11:22:18Z</cp:lastPrinted>
  <dcterms:created xsi:type="dcterms:W3CDTF">2012-02-06T06:39:19Z</dcterms:created>
  <dcterms:modified xsi:type="dcterms:W3CDTF">2022-11-23T12:47:50Z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0x0101006B4FFBA0ED7388418B435DAA3AFCEE7C</vt:lpwstr>
  </property>
  <property fmtid="{D5CDD505-2E9C-101B-9397-08002B2CF9AE}" pid="3" name="Description">
    <vt:lpwstr/>
  </property>
  <property fmtid="{D5CDD505-2E9C-101B-9397-08002B2CF9AE}" pid="4" name="DocDate">
    <vt:lpwstr>2016-05-04T00:00:00Z</vt:lpwstr>
  </property>
  <property fmtid="{D5CDD505-2E9C-101B-9397-08002B2CF9AE}" pid="5" name="docType">
    <vt:lpwstr>17</vt:lpwstr>
  </property>
</Properties>
</file>