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21"/>
  </p:notesMasterIdLst>
  <p:sldIdLst>
    <p:sldId id="438" r:id="rId2"/>
    <p:sldId id="440" r:id="rId3"/>
    <p:sldId id="442" r:id="rId4"/>
    <p:sldId id="460" r:id="rId5"/>
    <p:sldId id="461" r:id="rId6"/>
    <p:sldId id="462" r:id="rId7"/>
    <p:sldId id="463" r:id="rId8"/>
    <p:sldId id="430" r:id="rId9"/>
    <p:sldId id="407" r:id="rId10"/>
    <p:sldId id="444" r:id="rId11"/>
    <p:sldId id="451" r:id="rId12"/>
    <p:sldId id="396" r:id="rId13"/>
    <p:sldId id="450" r:id="rId14"/>
    <p:sldId id="397" r:id="rId15"/>
    <p:sldId id="398" r:id="rId16"/>
    <p:sldId id="394" r:id="rId17"/>
    <p:sldId id="449" r:id="rId18"/>
    <p:sldId id="448" r:id="rId19"/>
    <p:sldId id="459" r:id="rId20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44B"/>
    <a:srgbClr val="CCCC00"/>
    <a:srgbClr val="91C7DF"/>
    <a:srgbClr val="A9CE7C"/>
    <a:srgbClr val="920000"/>
    <a:srgbClr val="6E5F56"/>
    <a:srgbClr val="7DBCF5"/>
    <a:srgbClr val="0166AB"/>
    <a:srgbClr val="7A9FCC"/>
    <a:srgbClr val="1C4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142" d="100"/>
          <a:sy n="142" d="100"/>
        </p:scale>
        <p:origin x="70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217578403450505E-2"/>
          <c:y val="0.20425531914893616"/>
          <c:w val="0.9297636481297159"/>
          <c:h val="0.625200871167699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7159310029925857E-4"/>
                  <c:y val="0.12780655609538169"/>
                </c:manualLayout>
              </c:layout>
              <c:tx>
                <c:rich>
                  <a:bodyPr/>
                  <a:lstStyle/>
                  <a:p>
                    <a:fld id="{97DFEBDA-42C1-402C-B7CA-D927640F948D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1DE-46E4-BC29-ED3567EA3E1F}"/>
                </c:ext>
              </c:extLst>
            </c:dLbl>
            <c:dLbl>
              <c:idx val="1"/>
              <c:layout>
                <c:manualLayout>
                  <c:x val="0"/>
                  <c:y val="0.12352406902815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DE-46E4-BC29-ED3567EA3E1F}"/>
                </c:ext>
              </c:extLst>
            </c:dLbl>
            <c:dLbl>
              <c:idx val="2"/>
              <c:layout>
                <c:manualLayout>
                  <c:x val="-2.7834287700225801E-3"/>
                  <c:y val="0.13492665705693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2024 год от 14.12.2023 г.</c:v>
                </c:pt>
                <c:pt idx="1">
                  <c:v>Ожидаемое исполнение 2024 г.</c:v>
                </c:pt>
                <c:pt idx="2">
                  <c:v>2025 г.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924</c:v>
                </c:pt>
                <c:pt idx="1">
                  <c:v>933</c:v>
                </c:pt>
                <c:pt idx="2">
                  <c:v>1098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DE-46E4-BC29-ED3567EA3E1F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0805600176073414E-3"/>
                  <c:y val="0.15005305187915341"/>
                </c:manualLayout>
              </c:layout>
              <c:tx>
                <c:rich>
                  <a:bodyPr/>
                  <a:lstStyle/>
                  <a:p>
                    <a:fld id="{28A44599-7DE9-46BA-99B6-9BD20D4194C3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1DE-46E4-BC29-ED3567EA3E1F}"/>
                </c:ext>
              </c:extLst>
            </c:dLbl>
            <c:dLbl>
              <c:idx val="1"/>
              <c:layout>
                <c:manualLayout>
                  <c:x val="-4.6346647219786498E-3"/>
                  <c:y val="0.15891171050427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DE-46E4-BC29-ED3567EA3E1F}"/>
                </c:ext>
              </c:extLst>
            </c:dLbl>
            <c:dLbl>
              <c:idx val="2"/>
              <c:layout>
                <c:manualLayout>
                  <c:x val="2.9659121145526397E-3"/>
                  <c:y val="0.19409839727480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2024 год от 14.12.2023 г.</c:v>
                </c:pt>
                <c:pt idx="1">
                  <c:v>Ожидаемое исполнение 2024 г.</c:v>
                </c:pt>
                <c:pt idx="2">
                  <c:v>2025 г.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1473</c:v>
                </c:pt>
                <c:pt idx="1">
                  <c:v>2287</c:v>
                </c:pt>
                <c:pt idx="2">
                  <c:v>1857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DE-46E4-BC29-ED3567EA3E1F}"/>
            </c:ext>
          </c:extLst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3375052148519593E-3"/>
                  <c:y val="0.1868319651532920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1DE-46E4-BC29-ED3567EA3E1F}"/>
                </c:ext>
              </c:extLst>
            </c:dLbl>
            <c:dLbl>
              <c:idx val="1"/>
              <c:layout>
                <c:manualLayout>
                  <c:x val="-2.0402956790072637E-3"/>
                  <c:y val="0.116257947320617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1DE-46E4-BC29-ED3567EA3E1F}"/>
                </c:ext>
              </c:extLst>
            </c:dLbl>
            <c:dLbl>
              <c:idx val="2"/>
              <c:layout>
                <c:manualLayout>
                  <c:x val="2.0402956790070391E-3"/>
                  <c:y val="0.127157129881925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2024 год от 14.12.2023 г.</c:v>
                </c:pt>
                <c:pt idx="1">
                  <c:v>Ожидаемое исполнение 2024 г.</c:v>
                </c:pt>
                <c:pt idx="2">
                  <c:v>2025 г.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2364</c:v>
                </c:pt>
                <c:pt idx="1">
                  <c:v>3529</c:v>
                </c:pt>
                <c:pt idx="2">
                  <c:v>2397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1DE-46E4-BC29-ED3567EA3E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06581104"/>
        <c:axId val="306581496"/>
        <c:axId val="0"/>
      </c:bar3DChart>
      <c:catAx>
        <c:axId val="30658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581496"/>
        <c:crosses val="autoZero"/>
        <c:auto val="1"/>
        <c:lblAlgn val="ctr"/>
        <c:lblOffset val="100"/>
        <c:noMultiLvlLbl val="0"/>
      </c:catAx>
      <c:valAx>
        <c:axId val="306581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581104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662928930862861"/>
          <c:y val="1.3568464497560504E-2"/>
          <c:w val="0.49151760557605184"/>
          <c:h val="8.5860160042819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b="1" dirty="0">
                <a:latin typeface="Arial Narrow" panose="020B0606020202030204" pitchFamily="34" charset="0"/>
              </a:rPr>
              <a:t>Безвозмездные поступления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933588794466747E-2"/>
          <c:y val="0.1352886890974378"/>
          <c:w val="0.91994926620092787"/>
          <c:h val="0.71691614977790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BAFEB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3333333333333332E-3"/>
                  <c:y val="0.32912037037037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F4-4775-AD31-1D410177CC37}"/>
                </c:ext>
              </c:extLst>
            </c:dLbl>
            <c:dLbl>
              <c:idx val="1"/>
              <c:layout>
                <c:manualLayout>
                  <c:x val="5.5555555555555046E-3"/>
                  <c:y val="0.218009259259259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4-4775-AD31-1D410177CC37}"/>
                </c:ext>
              </c:extLst>
            </c:dLbl>
            <c:dLbl>
              <c:idx val="2"/>
              <c:layout>
                <c:manualLayout>
                  <c:x val="-1.0185067526415994E-16"/>
                  <c:y val="0.167083333333333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F4-4775-AD31-1D410177CC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2025 год</c:v>
                </c:pt>
                <c:pt idx="1">
                  <c:v>2026 год (проект)</c:v>
                </c:pt>
                <c:pt idx="2">
                  <c:v>2027 год (проект)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1857</c:v>
                </c:pt>
                <c:pt idx="1">
                  <c:v>1316</c:v>
                </c:pt>
                <c:pt idx="2">
                  <c:v>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F4-4775-AD31-1D410177CC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06582672"/>
        <c:axId val="306582280"/>
      </c:barChart>
      <c:catAx>
        <c:axId val="30658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582280"/>
        <c:crosses val="autoZero"/>
        <c:auto val="1"/>
        <c:lblAlgn val="ctr"/>
        <c:lblOffset val="100"/>
        <c:noMultiLvlLbl val="0"/>
      </c:catAx>
      <c:valAx>
        <c:axId val="306582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658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509978705492E-2"/>
          <c:y val="0.14947518837975002"/>
          <c:w val="0.71478854058337049"/>
          <c:h val="0.85052481162024995"/>
        </c:manualLayout>
      </c:layout>
      <c:doughnutChart>
        <c:varyColors val="1"/>
        <c:ser>
          <c:idx val="0"/>
          <c:order val="0"/>
          <c:tx>
            <c:strRef>
              <c:f>Лист2!$C$4</c:f>
              <c:strCache>
                <c:ptCount val="1"/>
                <c:pt idx="0">
                  <c:v>2025 год (проект)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chemeClr val="tx1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D45-4790-8F9C-EBE88B3B256B}"/>
              </c:ext>
            </c:extLst>
          </c:dPt>
          <c:dLbls>
            <c:dLbl>
              <c:idx val="0"/>
              <c:layout>
                <c:manualLayout>
                  <c:x val="2.6929509993180189E-3"/>
                  <c:y val="1.0165787721809556E-2"/>
                </c:manualLayout>
              </c:layout>
              <c:tx>
                <c:rich>
                  <a:bodyPr/>
                  <a:lstStyle/>
                  <a:p>
                    <a:fld id="{0EC4AA6D-90CE-482C-8E89-D0DCFCF8DFF2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45-4790-8F9C-EBE88B3B256B}"/>
                </c:ext>
              </c:extLst>
            </c:dLbl>
            <c:dLbl>
              <c:idx val="1"/>
              <c:layout>
                <c:manualLayout>
                  <c:x val="1.3464754996590342E-2"/>
                  <c:y val="1.0165787721809616E-2"/>
                </c:manualLayout>
              </c:layout>
              <c:tx>
                <c:rich>
                  <a:bodyPr/>
                  <a:lstStyle/>
                  <a:p>
                    <a:fld id="{39D89AF6-9249-4552-93A9-FD9B5458254B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45-4790-8F9C-EBE88B3B256B}"/>
                </c:ext>
              </c:extLst>
            </c:dLbl>
            <c:dLbl>
              <c:idx val="2"/>
              <c:layout>
                <c:manualLayout>
                  <c:x val="3.6859501748933844E-3"/>
                  <c:y val="-9.0156662526531775E-2"/>
                </c:manualLayout>
              </c:layout>
              <c:tx>
                <c:rich>
                  <a:bodyPr/>
                  <a:lstStyle/>
                  <a:p>
                    <a:fld id="{B7C52EF7-78B6-423E-851E-1D7B6DA0E03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Лист2!$C$5:$C$7</c:f>
              <c:numCache>
                <c:formatCode>General</c:formatCode>
                <c:ptCount val="3"/>
                <c:pt idx="0">
                  <c:v>862.2</c:v>
                </c:pt>
                <c:pt idx="1">
                  <c:v>235.9</c:v>
                </c:pt>
                <c:pt idx="2">
                  <c:v>1857.3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2D45-4790-8F9C-EBE88B3B256B}"/>
            </c:ext>
          </c:extLst>
        </c:ser>
        <c:ser>
          <c:idx val="1"/>
          <c:order val="1"/>
          <c:tx>
            <c:strRef>
              <c:f>Лист2!$D$4</c:f>
              <c:strCache>
                <c:ptCount val="1"/>
                <c:pt idx="0">
                  <c:v>2026 год (проект)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2D45-4790-8F9C-EBE88B3B256B}"/>
              </c:ext>
            </c:extLst>
          </c:dPt>
          <c:dLbls>
            <c:dLbl>
              <c:idx val="0"/>
              <c:layout>
                <c:manualLayout>
                  <c:x val="2.6929509993179699E-3"/>
                  <c:y val="2.0331575443619233E-2"/>
                </c:manualLayout>
              </c:layout>
              <c:tx>
                <c:rich>
                  <a:bodyPr/>
                  <a:lstStyle/>
                  <a:p>
                    <a:fld id="{138225D7-03D9-4C82-BB6B-76D04181EF1E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D45-4790-8F9C-EBE88B3B25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DE592CA-9473-40F8-98F7-79996A412261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D45-4790-8F9C-EBE88B3B256B}"/>
                </c:ext>
              </c:extLst>
            </c:dLbl>
            <c:dLbl>
              <c:idx val="2"/>
              <c:layout>
                <c:manualLayout>
                  <c:x val="2.9823902208982928E-3"/>
                  <c:y val="-8.0200594204967418E-2"/>
                </c:manualLayout>
              </c:layout>
              <c:tx>
                <c:rich>
                  <a:bodyPr/>
                  <a:lstStyle/>
                  <a:p>
                    <a:fld id="{F7BD709D-3828-4314-AB4A-906DB23B2836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Лист2!$D$5:$D$7</c:f>
              <c:numCache>
                <c:formatCode>General</c:formatCode>
                <c:ptCount val="3"/>
                <c:pt idx="0" formatCode="0.0">
                  <c:v>935</c:v>
                </c:pt>
                <c:pt idx="1">
                  <c:v>135.5</c:v>
                </c:pt>
                <c:pt idx="2">
                  <c:v>1316.1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2D45-4790-8F9C-EBE88B3B256B}"/>
            </c:ext>
          </c:extLst>
        </c:ser>
        <c:ser>
          <c:idx val="2"/>
          <c:order val="2"/>
          <c:tx>
            <c:strRef>
              <c:f>Лист2!$E$4</c:f>
              <c:strCache>
                <c:ptCount val="1"/>
                <c:pt idx="0">
                  <c:v>2027 год (проект)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rgbClr val="FFFF00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D45-4790-8F9C-EBE88B3B256B}"/>
              </c:ext>
            </c:extLst>
          </c:dPt>
          <c:dLbls>
            <c:dLbl>
              <c:idx val="0"/>
              <c:layout>
                <c:manualLayout>
                  <c:x val="-2.6929509993181672E-3"/>
                  <c:y val="1.6942979536349299E-2"/>
                </c:manualLayout>
              </c:layout>
              <c:tx>
                <c:rich>
                  <a:bodyPr/>
                  <a:lstStyle/>
                  <a:p>
                    <a:fld id="{1B79AF7E-2CFC-4124-AB5C-10E0B15F10A8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D45-4790-8F9C-EBE88B3B256B}"/>
                </c:ext>
              </c:extLst>
            </c:dLbl>
            <c:dLbl>
              <c:idx val="1"/>
              <c:layout>
                <c:manualLayout>
                  <c:x val="8.5029397695003586E-3"/>
                  <c:y val="8.1899961711534436E-3"/>
                </c:manualLayout>
              </c:layout>
              <c:tx>
                <c:rich>
                  <a:bodyPr/>
                  <a:lstStyle/>
                  <a:p>
                    <a:fld id="{4F407CB4-8FF4-4931-876B-06F1260DDAAD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D45-4790-8F9C-EBE88B3B256B}"/>
                </c:ext>
              </c:extLst>
            </c:dLbl>
            <c:dLbl>
              <c:idx val="2"/>
              <c:layout>
                <c:manualLayout>
                  <c:x val="-1.2342549498022782E-17"/>
                  <c:y val="-6.7771918145397514E-2"/>
                </c:manualLayout>
              </c:layout>
              <c:tx>
                <c:rich>
                  <a:bodyPr/>
                  <a:lstStyle/>
                  <a:p>
                    <a:fld id="{39349208-C2A0-4287-B099-00262ADE9490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Лист2!$E$5:$E$7</c:f>
              <c:numCache>
                <c:formatCode>General</c:formatCode>
                <c:ptCount val="3"/>
                <c:pt idx="0">
                  <c:v>1007.7</c:v>
                </c:pt>
                <c:pt idx="1">
                  <c:v>115.2</c:v>
                </c:pt>
                <c:pt idx="2">
                  <c:v>1233.2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2D45-4790-8F9C-EBE88B3B25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"/>
        <c:holeSize val="1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91170760996147"/>
          <c:y val="2.3617167179474874E-2"/>
          <c:w val="0.38738328001776079"/>
          <c:h val="0.838105798431386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rgbClr val="CCCC0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60E-4D9D-90CD-48BD4AFE6F4C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60E-4D9D-90CD-48BD4AFE6F4C}"/>
              </c:ext>
            </c:extLst>
          </c:dPt>
          <c:dPt>
            <c:idx val="2"/>
            <c:bubble3D val="0"/>
            <c:spPr>
              <a:solidFill>
                <a:srgbClr val="44546A">
                  <a:lumMod val="40000"/>
                  <a:lumOff val="60000"/>
                </a:srgb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060E-4D9D-90CD-48BD4AFE6F4C}"/>
              </c:ext>
            </c:extLst>
          </c:dPt>
          <c:dPt>
            <c:idx val="3"/>
            <c:bubble3D val="0"/>
            <c:spPr>
              <a:solidFill>
                <a:srgbClr val="CC99FF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060E-4D9D-90CD-48BD4AFE6F4C}"/>
              </c:ext>
            </c:extLst>
          </c:dPt>
          <c:dPt>
            <c:idx val="4"/>
            <c:bubble3D val="0"/>
            <c:spPr>
              <a:solidFill>
                <a:srgbClr val="66FF66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60E-4D9D-90CD-48BD4AFE6F4C}"/>
              </c:ext>
            </c:extLst>
          </c:dPt>
          <c:dPt>
            <c:idx val="5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8-060E-4D9D-90CD-48BD4AFE6F4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9-060E-4D9D-90CD-48BD4AFE6F4C}"/>
              </c:ext>
            </c:extLst>
          </c:dPt>
          <c:dLbls>
            <c:dLbl>
              <c:idx val="0"/>
              <c:layout>
                <c:manualLayout>
                  <c:x val="9.7560913628772523E-3"/>
                  <c:y val="-0.14426604449935723"/>
                </c:manualLayout>
              </c:layout>
              <c:tx>
                <c:rich>
                  <a:bodyPr/>
                  <a:lstStyle/>
                  <a:p>
                    <a:pPr>
                      <a:defRPr sz="1500" b="1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500" b="1" baseline="0" dirty="0">
                        <a:solidFill>
                          <a:schemeClr val="bg1"/>
                        </a:solidFill>
                      </a:rPr>
                      <a:t>15,7%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60E-4D9D-90CD-48BD4AFE6F4C}"/>
                </c:ext>
              </c:extLst>
            </c:dLbl>
            <c:dLbl>
              <c:idx val="1"/>
              <c:layout>
                <c:manualLayout>
                  <c:x val="0.10387307389938015"/>
                  <c:y val="0.26125004248411088"/>
                </c:manualLayout>
              </c:layout>
              <c:tx>
                <c:rich>
                  <a:bodyPr/>
                  <a:lstStyle/>
                  <a:p>
                    <a:pPr>
                      <a:defRPr sz="1500" b="1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500" b="1" baseline="0" dirty="0">
                        <a:solidFill>
                          <a:schemeClr val="bg1"/>
                        </a:solidFill>
                      </a:rPr>
                      <a:t>50,1%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60E-4D9D-90CD-48BD4AFE6F4C}"/>
                </c:ext>
              </c:extLst>
            </c:dLbl>
            <c:dLbl>
              <c:idx val="2"/>
              <c:layout>
                <c:manualLayout>
                  <c:x val="-0.12691460737337398"/>
                  <c:y val="0.64754031992034977"/>
                </c:manualLayout>
              </c:layout>
              <c:tx>
                <c:rich>
                  <a:bodyPr/>
                  <a:lstStyle/>
                  <a:p>
                    <a:pPr>
                      <a:defRPr sz="1500" b="1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500" b="1" baseline="0" dirty="0">
                        <a:solidFill>
                          <a:schemeClr val="bg1"/>
                        </a:solidFill>
                      </a:rPr>
                      <a:t>9,7%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822753821004013E-2"/>
                      <c:h val="8.777192330068554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060E-4D9D-90CD-48BD4AFE6F4C}"/>
                </c:ext>
              </c:extLst>
            </c:dLbl>
            <c:dLbl>
              <c:idx val="3"/>
              <c:layout>
                <c:manualLayout>
                  <c:x val="-9.1751337432706859E-2"/>
                  <c:y val="-2.9006151699264446E-2"/>
                </c:manualLayout>
              </c:layout>
              <c:tx>
                <c:rich>
                  <a:bodyPr/>
                  <a:lstStyle/>
                  <a:p>
                    <a:pPr>
                      <a:defRPr sz="1500" b="1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500" b="1" baseline="0" dirty="0">
                        <a:solidFill>
                          <a:schemeClr val="bg1"/>
                        </a:solidFill>
                      </a:rPr>
                      <a:t>4,6%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60E-4D9D-90CD-48BD4AFE6F4C}"/>
                </c:ext>
              </c:extLst>
            </c:dLbl>
            <c:dLbl>
              <c:idx val="4"/>
              <c:layout>
                <c:manualLayout>
                  <c:x val="-7.4486286535528912E-2"/>
                  <c:y val="-4.5502482071705243E-2"/>
                </c:manualLayout>
              </c:layout>
              <c:tx>
                <c:rich>
                  <a:bodyPr/>
                  <a:lstStyle/>
                  <a:p>
                    <a:pPr>
                      <a:defRPr sz="1500" b="1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500" b="1" baseline="0" dirty="0">
                        <a:solidFill>
                          <a:schemeClr val="bg1"/>
                        </a:solidFill>
                      </a:rPr>
                      <a:t>5,1%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60E-4D9D-90CD-48BD4AFE6F4C}"/>
                </c:ext>
              </c:extLst>
            </c:dLbl>
            <c:dLbl>
              <c:idx val="5"/>
              <c:layout>
                <c:manualLayout>
                  <c:x val="-4.1872264867236254E-2"/>
                  <c:y val="-0.26879334628848811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 dirty="0">
                        <a:solidFill>
                          <a:schemeClr val="bg1"/>
                        </a:solidFill>
                      </a:rPr>
                      <a:t>2,7%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800569777961181E-2"/>
                      <c:h val="6.04928756645014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060E-4D9D-90CD-48BD4AFE6F4C}"/>
                </c:ext>
              </c:extLst>
            </c:dLbl>
            <c:dLbl>
              <c:idx val="6"/>
              <c:layout>
                <c:manualLayout>
                  <c:x val="1.7662289838191153E-2"/>
                  <c:y val="-0.29010262661764502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 dirty="0">
                        <a:solidFill>
                          <a:schemeClr val="bg1"/>
                        </a:solidFill>
                      </a:rPr>
                      <a:t>12,1%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520022852501332E-2"/>
                      <c:h val="6.04928756645014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060E-4D9D-90CD-48BD4AFE6F4C}"/>
                </c:ext>
              </c:extLst>
            </c:dLbl>
            <c:dLbl>
              <c:idx val="7"/>
              <c:layout>
                <c:manualLayout>
                  <c:x val="-5.4600084117637837E-2"/>
                  <c:y val="-6.0890227055081403E-2"/>
                </c:manualLayout>
              </c:layout>
              <c:tx>
                <c:rich>
                  <a:bodyPr/>
                  <a:lstStyle/>
                  <a:p>
                    <a:fld id="{AA7FC73E-41DC-43F1-A286-0F613695913C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795-4AB4-A67C-460A08C71C3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baseline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Земельный налог</c:v>
                </c:pt>
                <c:pt idx="1">
                  <c:v>Налог на доходы физических лиц </c:v>
                </c:pt>
                <c:pt idx="2">
                  <c:v>Акцизы </c:v>
                </c:pt>
                <c:pt idx="3">
                  <c:v>Налог на имущество физических лиц</c:v>
                </c:pt>
                <c:pt idx="4">
                  <c:v>Патент</c:v>
                </c:pt>
                <c:pt idx="5">
                  <c:v>Прочие налоговые и неналоговые доходы</c:v>
                </c:pt>
                <c:pt idx="6">
                  <c:v>Доходы от использования муниципального имущества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13.07995390584575</c:v>
                </c:pt>
                <c:pt idx="1">
                  <c:v>54.075393119862831</c:v>
                </c:pt>
                <c:pt idx="2">
                  <c:v>4.4250697704999959</c:v>
                </c:pt>
                <c:pt idx="3">
                  <c:v>4.4479547494846097</c:v>
                </c:pt>
                <c:pt idx="4">
                  <c:v>1.5176210695526693</c:v>
                </c:pt>
                <c:pt idx="5">
                  <c:v>19.0303307475948</c:v>
                </c:pt>
                <c:pt idx="6">
                  <c:v>3.4236766371593412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0E-4D9D-90CD-48BD4AFE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6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936014136290241"/>
          <c:y val="2.8860429649230895E-2"/>
          <c:w val="0.46560057178970687"/>
          <c:h val="0.96749502580521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rgbClr val="66FF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69D-4C2C-A1AF-6CEE6A15274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69D-4C2C-A1AF-6CEE6A152744}"/>
              </c:ext>
            </c:extLst>
          </c:dPt>
          <c:dPt>
            <c:idx val="2"/>
            <c:bubble3D val="0"/>
            <c:spPr>
              <a:solidFill>
                <a:srgbClr val="FF99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9D-4C2C-A1AF-6CEE6A15274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B60-455D-9564-1C92BBBB7DF9}"/>
              </c:ext>
            </c:extLst>
          </c:dPt>
          <c:dLbls>
            <c:dLbl>
              <c:idx val="0"/>
              <c:layout>
                <c:manualLayout>
                  <c:x val="-0.10607631064405447"/>
                  <c:y val="2.988051832624658E-2"/>
                </c:manualLayout>
              </c:layout>
              <c:tx>
                <c:rich>
                  <a:bodyPr/>
                  <a:lstStyle/>
                  <a:p>
                    <a:fld id="{5F862725-D1C6-4207-8C54-DE64A42CFFDE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69D-4C2C-A1AF-6CEE6A152744}"/>
                </c:ext>
              </c:extLst>
            </c:dLbl>
            <c:dLbl>
              <c:idx val="1"/>
              <c:layout>
                <c:manualLayout>
                  <c:x val="-6.4989375545515649E-2"/>
                  <c:y val="-0.24640772237428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9D-4C2C-A1AF-6CEE6A152744}"/>
                </c:ext>
              </c:extLst>
            </c:dLbl>
            <c:dLbl>
              <c:idx val="2"/>
              <c:layout>
                <c:manualLayout>
                  <c:x val="8.2505113554135506E-2"/>
                  <c:y val="0.21047838118996878"/>
                </c:manualLayout>
              </c:layout>
              <c:tx>
                <c:rich>
                  <a:bodyPr/>
                  <a:lstStyle/>
                  <a:p>
                    <a:fld id="{F9339562-AE0D-4F26-93FD-314D8789AF6D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9D-4C2C-A1AF-6CEE6A152744}"/>
                </c:ext>
              </c:extLst>
            </c:dLbl>
            <c:dLbl>
              <c:idx val="3"/>
              <c:layout>
                <c:manualLayout>
                  <c:x val="-1.1316743071144517E-16"/>
                  <c:y val="-5.7720859298461789E-2"/>
                </c:manualLayout>
              </c:layout>
              <c:tx>
                <c:rich>
                  <a:bodyPr/>
                  <a:lstStyle/>
                  <a:p>
                    <a:fld id="{EC095964-362C-41BC-B25B-5612445008EA}" type="VALUE">
                      <a:rPr lang="en-US" baseline="0" dirty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B60-455D-9564-1C92BBBB7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202.3</c:v>
                </c:pt>
                <c:pt idx="1">
                  <c:v>557.4</c:v>
                </c:pt>
                <c:pt idx="2">
                  <c:v>1086.5</c:v>
                </c:pt>
                <c:pt idx="3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D-4C2C-A1AF-6CEE6A15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0.19397</cdr:x>
      <cdr:y>0.30498</cdr:y>
    </cdr:from>
    <cdr:to>
      <cdr:x>0.26294</cdr:x>
      <cdr:y>0.41096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0259" y="761267"/>
          <a:ext cx="576064" cy="264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0.20149</cdr:x>
      <cdr:y>0.31941</cdr:y>
    </cdr:from>
    <cdr:to>
      <cdr:x>0.2877</cdr:x>
      <cdr:y>0.40596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98804" y="797265"/>
          <a:ext cx="769648" cy="216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2 397</a:t>
          </a:r>
        </a:p>
      </cdr:txBody>
    </cdr:sp>
  </cdr:relSizeAnchor>
  <cdr:relSizeAnchor xmlns:cdr="http://schemas.openxmlformats.org/drawingml/2006/chartDrawing">
    <cdr:from>
      <cdr:x>0.45294</cdr:x>
      <cdr:y>0.18805</cdr:y>
    </cdr:from>
    <cdr:to>
      <cdr:x>0.53915</cdr:x>
      <cdr:y>0.27459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43668" y="469376"/>
          <a:ext cx="769648" cy="21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3 220</a:t>
          </a:r>
        </a:p>
      </cdr:txBody>
    </cdr:sp>
  </cdr:relSizeAnchor>
  <cdr:relSizeAnchor xmlns:cdr="http://schemas.openxmlformats.org/drawingml/2006/chartDrawing">
    <cdr:from>
      <cdr:x>0.68487</cdr:x>
      <cdr:y>0.33383</cdr:y>
    </cdr:from>
    <cdr:to>
      <cdr:x>0.77107</cdr:x>
      <cdr:y>0.42037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114266" y="833275"/>
          <a:ext cx="769559" cy="216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2 955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0.65656</cdr:x>
      <cdr:y>0</cdr:y>
    </cdr:from>
    <cdr:to>
      <cdr:x>1</cdr:x>
      <cdr:y>0.2699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F8579326-89A8-44CA-B676-5BB803D42B04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3167" t="61815" r="53917" b="26084"/>
        <a:stretch xmlns:a="http://schemas.openxmlformats.org/drawingml/2006/main"/>
      </cdr:blipFill>
      <cdr:spPr bwMode="auto">
        <a:xfrm xmlns:a="http://schemas.openxmlformats.org/drawingml/2006/main">
          <a:off x="3096344" y="0"/>
          <a:ext cx="1619672" cy="101156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  <cdr:relSizeAnchor xmlns:cdr="http://schemas.openxmlformats.org/drawingml/2006/chartDrawing">
    <cdr:from>
      <cdr:x>0.28885</cdr:x>
      <cdr:y>0.76478</cdr:y>
    </cdr:from>
    <cdr:to>
      <cdr:x>0.50281</cdr:x>
      <cdr:y>0.84965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166540" y="2595737"/>
          <a:ext cx="864096" cy="288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2025 год</a:t>
          </a:r>
        </a:p>
      </cdr:txBody>
    </cdr:sp>
  </cdr:relSizeAnchor>
  <cdr:relSizeAnchor xmlns:cdr="http://schemas.openxmlformats.org/drawingml/2006/chartDrawing">
    <cdr:from>
      <cdr:x>0.29011</cdr:x>
      <cdr:y>0.91111</cdr:y>
    </cdr:from>
    <cdr:to>
      <cdr:x>0.47333</cdr:x>
      <cdr:y>0.97238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368152" y="3414725"/>
          <a:ext cx="864096" cy="229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2026 год</a:t>
          </a:r>
        </a:p>
      </cdr:txBody>
    </cdr:sp>
  </cdr:relSizeAnchor>
  <cdr:relSizeAnchor xmlns:cdr="http://schemas.openxmlformats.org/drawingml/2006/chartDrawing">
    <cdr:from>
      <cdr:x>0.30538</cdr:x>
      <cdr:y>0.63495</cdr:y>
    </cdr:from>
    <cdr:to>
      <cdr:x>0.48498</cdr:x>
      <cdr:y>0.70114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1440159" y="2379713"/>
          <a:ext cx="847013" cy="24806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2024</a:t>
          </a:r>
          <a:r>
            <a:rPr lang="ru-RU" sz="900" i="1" dirty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0.71165</cdr:x>
      <cdr:y>0.39412</cdr:y>
    </cdr:from>
    <cdr:to>
      <cdr:x>0.917</cdr:x>
      <cdr:y>0.70361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39357" y="1577080"/>
          <a:ext cx="1656184" cy="1238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0.53508</cdr:x>
      <cdr:y>0.81474</cdr:y>
    </cdr:from>
    <cdr:to>
      <cdr:x>0.84283</cdr:x>
      <cdr:y>0.90887</cdr:y>
    </cdr:to>
    <cdr:grpSp>
      <cdr:nvGrpSpPr>
        <cdr:cNvPr id="5" name="Группа 4">
          <a:extLst xmlns:a="http://schemas.openxmlformats.org/drawingml/2006/main">
            <a:ext uri="{FF2B5EF4-FFF2-40B4-BE49-F238E27FC236}">
              <a16:creationId xmlns:a16="http://schemas.microsoft.com/office/drawing/2014/main" id="{E686FBAE-DD79-4D4E-806B-8C59D4CFEC18}"/>
            </a:ext>
          </a:extLst>
        </cdr:cNvPr>
        <cdr:cNvGrpSpPr/>
      </cdr:nvGrpSpPr>
      <cdr:grpSpPr>
        <a:xfrm xmlns:a="http://schemas.openxmlformats.org/drawingml/2006/main" flipH="1" flipV="1">
          <a:off x="4632326" y="3260179"/>
          <a:ext cx="2664271" cy="376661"/>
          <a:chOff x="6197665" y="4272397"/>
          <a:chExt cx="4428712" cy="531986"/>
        </a:xfrm>
      </cdr:grpSpPr>
      <cdr:cxnSp macro="">
        <cdr:nvCxnSpPr>
          <cdr:cNvPr id="8" name="Прямая соединительная линия 7">
            <a:extLst xmlns:a="http://schemas.openxmlformats.org/drawingml/2006/main">
              <a:ext uri="{FF2B5EF4-FFF2-40B4-BE49-F238E27FC236}">
                <a16:creationId xmlns:a16="http://schemas.microsoft.com/office/drawing/2014/main" id="{08F34DFF-5987-4195-AAA0-493C02B2CE73}"/>
              </a:ext>
            </a:extLst>
          </cdr:cNvPr>
          <cdr:cNvCxnSpPr/>
        </cdr:nvCxnSpPr>
        <cdr:spPr>
          <a:xfrm xmlns:a="http://schemas.openxmlformats.org/drawingml/2006/main">
            <a:off x="9971812" y="4272397"/>
            <a:ext cx="654565" cy="531986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none"/>
            <a:tailEnd type="oval"/>
          </a:ln>
          <a:effectLst xmlns:a="http://schemas.openxmlformats.org/drawingml/2006/main"/>
        </cdr:spPr>
      </cdr:cxnSp>
      <cdr:cxnSp macro="">
        <cdr:nvCxnSpPr>
          <cdr:cNvPr id="9" name="Прямая соединительная линия 8">
            <a:extLst xmlns:a="http://schemas.openxmlformats.org/drawingml/2006/main">
              <a:ext uri="{FF2B5EF4-FFF2-40B4-BE49-F238E27FC236}">
                <a16:creationId xmlns:a16="http://schemas.microsoft.com/office/drawing/2014/main" id="{4AE1654D-D65F-4A04-B208-54BCACA0ABD6}"/>
              </a:ext>
            </a:extLst>
          </cdr:cNvPr>
          <cdr:cNvCxnSpPr/>
        </cdr:nvCxnSpPr>
        <cdr:spPr>
          <a:xfrm xmlns:a="http://schemas.openxmlformats.org/drawingml/2006/main" flipH="1">
            <a:off x="6197665" y="4272587"/>
            <a:ext cx="3761777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0.64383</cdr:x>
      <cdr:y>0.35559</cdr:y>
    </cdr:from>
    <cdr:to>
      <cdr:x>0.81731</cdr:x>
      <cdr:y>0.35559</cdr:y>
    </cdr:to>
    <cdr:cxnSp macro="">
      <cdr:nvCxnSpPr>
        <cdr:cNvPr id="10" name="Прямая соединительная линия 9">
          <a:extLst xmlns:a="http://schemas.openxmlformats.org/drawingml/2006/main">
            <a:ext uri="{FF2B5EF4-FFF2-40B4-BE49-F238E27FC236}">
              <a16:creationId xmlns:a16="http://schemas.microsoft.com/office/drawing/2014/main" id="{BE60520D-2387-4F9A-9DBB-469C21D550CD}"/>
            </a:ext>
          </a:extLst>
        </cdr:cNvPr>
        <cdr:cNvCxnSpPr/>
      </cdr:nvCxnSpPr>
      <cdr:spPr>
        <a:xfrm xmlns:a="http://schemas.openxmlformats.org/drawingml/2006/main">
          <a:off x="5573770" y="1422906"/>
          <a:ext cx="150186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headEnd type="oval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0.6912</cdr:x>
      <cdr:y>0.29337</cdr:y>
    </cdr:from>
    <cdr:to>
      <cdr:x>0.86247</cdr:x>
      <cdr:y>0.42584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983896" y="1173935"/>
          <a:ext cx="1482728" cy="5300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Патент</a:t>
          </a:r>
        </a:p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 Narrow" panose="020B0606020202030204" pitchFamily="34" charset="0"/>
            </a:rPr>
            <a:t>16,7 млн руб.</a:t>
          </a:r>
        </a:p>
      </cdr:txBody>
    </cdr:sp>
  </cdr:relSizeAnchor>
  <cdr:relSizeAnchor xmlns:cdr="http://schemas.openxmlformats.org/drawingml/2006/chartDrawing">
    <cdr:from>
      <cdr:x>0.61503</cdr:x>
      <cdr:y>0.78761</cdr:y>
    </cdr:from>
    <cdr:to>
      <cdr:x>0.94525</cdr:x>
      <cdr:y>0.97195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5324505" y="3151623"/>
          <a:ext cx="2858773" cy="7376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Доходы от использования муниципального имущества</a:t>
          </a:r>
        </a:p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 Narrow" panose="020B0606020202030204" pitchFamily="34" charset="0"/>
            </a:rPr>
            <a:t>           37,6 млн руб</a:t>
          </a:r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0.27907</cdr:x>
      <cdr:y>0.09448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-987574"/>
          <a:ext cx="2296634" cy="374182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rPr>
            <a:t>ВСЕГО 1857,3 млн руб.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4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A6361B-5AA5-4612-B439-9A3D3C82E3AB}" type="datetimeFigureOut">
              <a:rPr lang="ru-RU"/>
              <a:pPr>
                <a:defRPr/>
              </a:pPr>
              <a:t>13.05.2025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4" tIns="45632" rIns="91264" bIns="4563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689245"/>
            <a:ext cx="5438775" cy="4444518"/>
          </a:xfrm>
          <a:prstGeom prst="rect">
            <a:avLst/>
          </a:prstGeom>
        </p:spPr>
        <p:txBody>
          <a:bodyPr vert="horz" lIns="91264" tIns="45632" rIns="91264" bIns="4563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487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7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28C19-D79B-4280-B1B5-847869B77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60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8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39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32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4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FD7BF-2BEC-42A3-A830-444225BB7EF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381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6C2F3-DB9D-4B08-B54B-BA5F2532CD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717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3838F-B8AA-4AD4-8CB0-2765BB4BBB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524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0A29A-D010-4A3A-B8BB-C22C2F635F1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077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99D57-BC01-4333-A423-359D7F58F3A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8515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BB9C-15AA-4136-83E8-5EB9B6F5A9C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821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1DBF-CC46-47C0-8C05-FA538D8B4C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922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49220-40BC-4416-B793-64F4A98E1E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173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DAD7B-CA28-49E8-9BB9-4882AAD0F3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4284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EB82-107D-4F09-B0F7-95C3E8DB6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742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867E-044E-4145-85C8-DC211309AB9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886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830B7-10C4-425B-85A3-79206A65CB33}" type="slidenum">
              <a:rPr lang="ru-RU" smtClean="0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>
    <p:circl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571750"/>
            <a:ext cx="81894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Решение о бюджете Переславль-Залесского 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муниципального округа Ярославской области 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на 2025 год и на плановый период 2026 и 2027 годов от 12.12.2024г. №84</a:t>
            </a:r>
            <a:r>
              <a:rPr lang="ru-RU" sz="2800" b="1" i="1" dirty="0">
                <a:latin typeface="Arial Narrow" panose="020B0606020202030204" pitchFamily="34" charset="0"/>
              </a:rPr>
              <a:t> 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115616" y="1643726"/>
            <a:ext cx="6768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1600" b="1" i="0" dirty="0">
                <a:solidFill>
                  <a:srgbClr val="FF0000"/>
                </a:solidFill>
                <a:effectLst/>
                <a:latin typeface="YS Text"/>
              </a:rPr>
              <a:t>Б ю д ж е т  д л я  г р а ж д а н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Администрация города Переславля-Залесского Ярославской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Управление финансов Администрации города Переславля-Залесского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2637" y="267494"/>
            <a:ext cx="1078724" cy="124212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249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73624" y="82153"/>
            <a:ext cx="3960440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Национальные и региональные проекты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15192"/>
              </p:ext>
            </p:extLst>
          </p:nvPr>
        </p:nvGraphicFramePr>
        <p:xfrm>
          <a:off x="618407" y="1945538"/>
          <a:ext cx="3671346" cy="2213610"/>
        </p:xfrm>
        <a:graphic>
          <a:graphicData uri="http://schemas.openxmlformats.org/drawingml/2006/table">
            <a:tbl>
              <a:tblPr/>
              <a:tblGrid>
                <a:gridCol w="2772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608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Жилье и городская среда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(«Обеспечение устойчивого сокращения непригодного для проживания жилищного фонда»)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Работы по обустройству инженерных сетей и коммуникации к новому многоквартирному дому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608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Жилье и городская среда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(«Формирование комфортной городской среды») </a:t>
                      </a:r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Благоустройство общественной территории </a:t>
                      </a:r>
                    </a:p>
                    <a:p>
                      <a:pPr algn="l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сквера возле МОУ СШ № 9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76626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57980"/>
              </p:ext>
            </p:extLst>
          </p:nvPr>
        </p:nvGraphicFramePr>
        <p:xfrm>
          <a:off x="4786833" y="1959825"/>
          <a:ext cx="3600400" cy="663317"/>
        </p:xfrm>
        <a:graphic>
          <a:graphicData uri="http://schemas.openxmlformats.org/drawingml/2006/table">
            <a:tbl>
              <a:tblPr/>
              <a:tblGrid>
                <a:gridCol w="27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Яркое лето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Решаем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вместе (поддержка местных инициатив)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3355" y="1393498"/>
            <a:ext cx="3696398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Национальные проекты 30,1 млн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1393498"/>
            <a:ext cx="360040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Региональные проекты 2,5 млн руб.</a:t>
            </a:r>
          </a:p>
        </p:txBody>
      </p:sp>
      <p:sp>
        <p:nvSpPr>
          <p:cNvPr id="11" name="Блок-схема: ссылка на другую страницу 10">
            <a:extLst>
              <a:ext uri="{FF2B5EF4-FFF2-40B4-BE49-F238E27FC236}">
                <a16:creationId xmlns:a16="http://schemas.microsoft.com/office/drawing/2014/main" id="{8A13547E-6086-403C-9C46-0380CCF28A1D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56181370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844BD6-07D0-49F1-B91E-D2B2B5E26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2235" y="267494"/>
            <a:ext cx="9144000" cy="4922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137" y="10548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Социальная направленность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(образование, культура, социальная политика, физическая культура и спорт)</a:t>
            </a:r>
            <a:endParaRPr lang="ru-RU" b="1" dirty="0"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5284456" y="2908951"/>
            <a:ext cx="345837" cy="36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19047" y="3481650"/>
            <a:ext cx="467579" cy="344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 flipV="1">
            <a:off x="5078352" y="1944428"/>
            <a:ext cx="551941" cy="152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800881" y="2482475"/>
            <a:ext cx="1689356" cy="6931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1 867 </a:t>
            </a:r>
          </a:p>
          <a:p>
            <a:pPr algn="ctr">
              <a:lnSpc>
                <a:spcPct val="50000"/>
              </a:lnSpc>
            </a:pPr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</a:t>
            </a:r>
            <a:r>
              <a:rPr lang="ru-RU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5619" y="214349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4168" y="194442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3589" y="339629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8144" y="44452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EA96E2-6C35-4416-BE9E-ED0DFBF29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688" y="-271471"/>
            <a:ext cx="2553064" cy="2909845"/>
          </a:xfrm>
          <a:prstGeom prst="rect">
            <a:avLst/>
          </a:prstGeom>
        </p:spPr>
      </p:pic>
      <p:sp>
        <p:nvSpPr>
          <p:cNvPr id="21" name="Блок-схема: ссылка на другую страницу 20">
            <a:extLst>
              <a:ext uri="{FF2B5EF4-FFF2-40B4-BE49-F238E27FC236}">
                <a16:creationId xmlns:a16="http://schemas.microsoft.com/office/drawing/2014/main" id="{43926341-F8E1-4DA4-91B1-6C36D384AA96}"/>
              </a:ext>
            </a:extLst>
          </p:cNvPr>
          <p:cNvSpPr/>
          <p:nvPr/>
        </p:nvSpPr>
        <p:spPr>
          <a:xfrm>
            <a:off x="8779145" y="-9328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50725081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DC10AE-697E-4610-9802-2DCA232D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4" y="488935"/>
            <a:ext cx="6967154" cy="4619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190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хозяйство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12693" y="2571750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239</a:t>
            </a:r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3943" y="318817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648" y="444497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9632" y="258278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5736" y="150266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9B8E137-8AD7-4813-88D1-859675E93E51}"/>
              </a:ext>
            </a:extLst>
          </p:cNvPr>
          <p:cNvCxnSpPr>
            <a:cxnSpLocks/>
          </p:cNvCxnSpPr>
          <p:nvPr/>
        </p:nvCxnSpPr>
        <p:spPr>
          <a:xfrm>
            <a:off x="5556569" y="2971506"/>
            <a:ext cx="597944" cy="62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2DDB2FF-8DCA-4E8D-88E6-68E75A3709AB}"/>
              </a:ext>
            </a:extLst>
          </p:cNvPr>
          <p:cNvCxnSpPr>
            <a:cxnSpLocks/>
          </p:cNvCxnSpPr>
          <p:nvPr/>
        </p:nvCxnSpPr>
        <p:spPr>
          <a:xfrm flipV="1">
            <a:off x="2538373" y="4219474"/>
            <a:ext cx="551941" cy="152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C357626-B110-4BA7-BB2B-A04E0865D822}"/>
              </a:ext>
            </a:extLst>
          </p:cNvPr>
          <p:cNvCxnSpPr>
            <a:cxnSpLocks/>
          </p:cNvCxnSpPr>
          <p:nvPr/>
        </p:nvCxnSpPr>
        <p:spPr>
          <a:xfrm>
            <a:off x="2068068" y="2539013"/>
            <a:ext cx="685127" cy="138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EEA9631-2598-45ED-8C52-F58B59369132}"/>
              </a:ext>
            </a:extLst>
          </p:cNvPr>
          <p:cNvCxnSpPr>
            <a:cxnSpLocks/>
          </p:cNvCxnSpPr>
          <p:nvPr/>
        </p:nvCxnSpPr>
        <p:spPr>
          <a:xfrm>
            <a:off x="2966115" y="1391517"/>
            <a:ext cx="358169" cy="4002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17D7B5-ECCC-4AF9-B095-170E87B7F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958" y="-131423"/>
            <a:ext cx="2504573" cy="2855213"/>
          </a:xfrm>
          <a:prstGeom prst="rect">
            <a:avLst/>
          </a:prstGeom>
        </p:spPr>
      </p:pic>
      <p:sp>
        <p:nvSpPr>
          <p:cNvPr id="21" name="Блок-схема: ссылка на другую страницу 20">
            <a:extLst>
              <a:ext uri="{FF2B5EF4-FFF2-40B4-BE49-F238E27FC236}">
                <a16:creationId xmlns:a16="http://schemas.microsoft.com/office/drawing/2014/main" id="{55BA1702-4236-4F62-87FB-A278F62EB324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89529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3567" y="190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хозяйство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25965"/>
              </p:ext>
            </p:extLst>
          </p:nvPr>
        </p:nvGraphicFramePr>
        <p:xfrm>
          <a:off x="281093" y="885176"/>
          <a:ext cx="4146891" cy="1254526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231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208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переселение граждан из аварийного жилого фонда и жилья, непригодного для проживания с высоким уровнем износа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жилого фонда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взносы в региональный фонд по кап ремонту жилого фонда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снос аварийных домов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561551"/>
              </p:ext>
            </p:extLst>
          </p:nvPr>
        </p:nvGraphicFramePr>
        <p:xfrm>
          <a:off x="4572318" y="882266"/>
          <a:ext cx="4176464" cy="2008823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13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2742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и реконструкция объектов теплоснабжения и газификации: в том числе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софинансирование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строительства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блочно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-модульных котельных ул. Магистральная, ул. Свободы,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мкрн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Чкаловский. </a:t>
                      </a:r>
                    </a:p>
                    <a:p>
                      <a:pPr marL="0" indent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работ по реконструкции очистных сооружений канализации муниципального округа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реконструкция, строительство и др. мероприятия по шахтным колодцам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15340"/>
              </p:ext>
            </p:extLst>
          </p:nvPr>
        </p:nvGraphicFramePr>
        <p:xfrm>
          <a:off x="281092" y="2427734"/>
          <a:ext cx="4146891" cy="1623728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72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5007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борьбе с борщевиком Сосновского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объектов уличного освещения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благоустройству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дворовых и общественных территорий (детские площадки, кладбища, озеленение)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Отлов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безнадзорных животных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71967"/>
              </p:ext>
            </p:extLst>
          </p:nvPr>
        </p:nvGraphicFramePr>
        <p:xfrm>
          <a:off x="4601891" y="3254827"/>
          <a:ext cx="4146891" cy="788381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1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МКУ «Центр развития»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МБУ «Служба ЖКХ и благоустройства»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Субсидия на поддержку СОНКО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Блок-схема: ссылка на другую страницу 12">
            <a:extLst>
              <a:ext uri="{FF2B5EF4-FFF2-40B4-BE49-F238E27FC236}">
                <a16:creationId xmlns:a16="http://schemas.microsoft.com/office/drawing/2014/main" id="{6531E382-3995-42A2-B92E-EE62518D8740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17966906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27DEDA-7E0A-4ACF-8017-DCA4D56CD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36" y="644807"/>
            <a:ext cx="8075509" cy="4680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Общегосударственные вопросы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225001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231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323085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32240" y="421191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3CA4FB2-3095-48E1-8D23-6237B75055E7}"/>
              </a:ext>
            </a:extLst>
          </p:cNvPr>
          <p:cNvCxnSpPr>
            <a:cxnSpLocks/>
          </p:cNvCxnSpPr>
          <p:nvPr/>
        </p:nvCxnSpPr>
        <p:spPr>
          <a:xfrm flipV="1">
            <a:off x="2123728" y="2867256"/>
            <a:ext cx="800258" cy="18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98C91AB-4270-46A3-9921-577B030A5199}"/>
              </a:ext>
            </a:extLst>
          </p:cNvPr>
          <p:cNvCxnSpPr>
            <a:cxnSpLocks/>
          </p:cNvCxnSpPr>
          <p:nvPr/>
        </p:nvCxnSpPr>
        <p:spPr>
          <a:xfrm>
            <a:off x="5508104" y="3300104"/>
            <a:ext cx="685127" cy="138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513911-9C64-4F51-AC2F-83831C4BC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080" y="-272986"/>
            <a:ext cx="2684876" cy="3060759"/>
          </a:xfrm>
          <a:prstGeom prst="rect">
            <a:avLst/>
          </a:prstGeom>
        </p:spPr>
      </p:pic>
      <p:sp>
        <p:nvSpPr>
          <p:cNvPr id="17" name="Блок-схема: ссылка на другую страницу 16">
            <a:extLst>
              <a:ext uri="{FF2B5EF4-FFF2-40B4-BE49-F238E27FC236}">
                <a16:creationId xmlns:a16="http://schemas.microsoft.com/office/drawing/2014/main" id="{61D6FBBC-08AF-4AEA-8F4C-5767CCF70949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36212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54F1FF-1E8F-4EEF-985F-99E846B2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44" y="618113"/>
            <a:ext cx="7749805" cy="465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Национальная экономика, безопасность, правопорядок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1254" y="2178548"/>
            <a:ext cx="1161472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593</a:t>
            </a:r>
            <a:r>
              <a:rPr lang="ru-R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5823" y="210495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532" y="341972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4248" y="393010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69884" y="1990161"/>
            <a:ext cx="508136" cy="229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2699792" y="2746866"/>
            <a:ext cx="75462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52320" y="288152"/>
            <a:ext cx="61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11%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99D6C8-9468-437A-BFFF-E2208D20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441" y="-164554"/>
            <a:ext cx="2630079" cy="3024847"/>
          </a:xfrm>
          <a:prstGeom prst="rect">
            <a:avLst/>
          </a:prstGeom>
        </p:spPr>
      </p:pic>
      <p:sp>
        <p:nvSpPr>
          <p:cNvPr id="16" name="Блок-схема: ссылка на другую страницу 15">
            <a:extLst>
              <a:ext uri="{FF2B5EF4-FFF2-40B4-BE49-F238E27FC236}">
                <a16:creationId xmlns:a16="http://schemas.microsoft.com/office/drawing/2014/main" id="{D723214F-C6FA-44AD-BD36-3D03E824BF29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78871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19989"/>
            <a:ext cx="5832648" cy="6515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2025-2027гг., 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775039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8977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DF359-6ED8-4C46-901D-50076F1D1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895957"/>
            <a:ext cx="7524328" cy="4127554"/>
          </a:xfrm>
          <a:prstGeom prst="rect">
            <a:avLst/>
          </a:prstGeom>
        </p:spPr>
      </p:pic>
      <p:sp>
        <p:nvSpPr>
          <p:cNvPr id="14" name="Блок-схема: ссылка на другую страницу 13">
            <a:extLst>
              <a:ext uri="{FF2B5EF4-FFF2-40B4-BE49-F238E27FC236}">
                <a16:creationId xmlns:a16="http://schemas.microsoft.com/office/drawing/2014/main" id="{6EF9FCE9-0C5C-4E67-8E83-6CAC887F1689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7208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27784" y="123478"/>
            <a:ext cx="5832648" cy="6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2025 г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5039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8977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53505"/>
              </p:ext>
            </p:extLst>
          </p:nvPr>
        </p:nvGraphicFramePr>
        <p:xfrm>
          <a:off x="5281413" y="1328448"/>
          <a:ext cx="3617756" cy="916676"/>
        </p:xfrm>
        <a:graphic>
          <a:graphicData uri="http://schemas.openxmlformats.org/drawingml/2006/table">
            <a:tbl>
              <a:tblPr/>
              <a:tblGrid>
                <a:gridCol w="361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54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Содержание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автодорог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2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автомобильных дорог  </a:t>
                      </a:r>
                    </a:p>
                    <a:p>
                      <a:pPr marL="285750" indent="-285750" algn="l" rtl="0" fontAlgn="t">
                        <a:buFontTx/>
                        <a:buChar char="-"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карты, ямы, разметка, </a:t>
                      </a:r>
                    </a:p>
                    <a:p>
                      <a:pPr marL="285750" indent="-285750" algn="l" rtl="0" fontAlgn="t">
                        <a:buFontTx/>
                        <a:buChar char="-"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и замена дорожных знаков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40670"/>
              </p:ext>
            </p:extLst>
          </p:nvPr>
        </p:nvGraphicFramePr>
        <p:xfrm>
          <a:off x="333541" y="1328448"/>
          <a:ext cx="4888354" cy="2375750"/>
        </p:xfrm>
        <a:graphic>
          <a:graphicData uri="http://schemas.openxmlformats.org/drawingml/2006/table">
            <a:tbl>
              <a:tblPr/>
              <a:tblGrid>
                <a:gridCol w="4888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1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Капитальный ремонт автодорог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Правая набережная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Свободы 2 этап (от ул. Ростовская до пересечения с ж/д путями)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18100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Депутатская (от ул. Кузнецова до участка № 29)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480686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Кооперативная (от ул. Строителей до ул. Маяковского)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207667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Маяковского 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661510"/>
                  </a:ext>
                </a:extLst>
              </a:tr>
              <a:tr h="199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Пушкина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тротуар ул. Ростовская по четной стороне (от ул. Кузнецова до ул. Кузнечная)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Строителей (от ул. Магистральная до ул. Кооперативная)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дорожный проезд от ул. 50 лет Комсомола 16 до ул. Менделеева 42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Садовая возле дома 76 с. Городище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подъездная дорога к д. 1 по ул. Вокзальная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00080"/>
              </p:ext>
            </p:extLst>
          </p:nvPr>
        </p:nvGraphicFramePr>
        <p:xfrm>
          <a:off x="5281413" y="2516323"/>
          <a:ext cx="3617756" cy="656041"/>
        </p:xfrm>
        <a:graphic>
          <a:graphicData uri="http://schemas.openxmlformats.org/drawingml/2006/table">
            <a:tbl>
              <a:tblPr/>
              <a:tblGrid>
                <a:gridCol w="361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Подключение светофоров</a:t>
                      </a:r>
                      <a:endParaRPr lang="ru-RU" sz="10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КСОДД, паспортизация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ПСД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70373"/>
              </p:ext>
            </p:extLst>
          </p:nvPr>
        </p:nvGraphicFramePr>
        <p:xfrm>
          <a:off x="5299108" y="3219822"/>
          <a:ext cx="3617755" cy="538453"/>
        </p:xfrm>
        <a:graphic>
          <a:graphicData uri="http://schemas.openxmlformats.org/drawingml/2006/table">
            <a:tbl>
              <a:tblPr/>
              <a:tblGrid>
                <a:gridCol w="361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 уличного освещения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4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и ремонт объектов уличного освещения 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Блок-схема: ссылка на другую страницу 10">
            <a:extLst>
              <a:ext uri="{FF2B5EF4-FFF2-40B4-BE49-F238E27FC236}">
                <a16:creationId xmlns:a16="http://schemas.microsoft.com/office/drawing/2014/main" id="{C14840AE-5BD6-4A68-AF11-9558BF12FC6F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25252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E85F10-3D76-4E27-B09B-07619F3BC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355" y="1357744"/>
            <a:ext cx="5623505" cy="3560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53169" y="131106"/>
            <a:ext cx="4824536" cy="61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расходов бюджета на 2025 год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7486" y="2229019"/>
            <a:ext cx="211537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2 955 </a:t>
            </a:r>
          </a:p>
          <a:p>
            <a:pPr algn="ctr"/>
            <a:r>
              <a:rPr lang="ru-RU" sz="2800" b="1" dirty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млн руб.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 rot="10800000">
            <a:off x="7465946" y="1131256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0503" y="2825174"/>
            <a:ext cx="8114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92,4 %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93792" y="3547128"/>
            <a:ext cx="6944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7,6 %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85646" y="45484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65716" y="254015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553" y="883028"/>
            <a:ext cx="369162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1) МП «Развитие образования и молодежная политика Переславль-Залесского муниципального округа Ярославской области» 1 412 273 323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2) МП «Социальная поддержка населения Переславль-Залесского муниципального округа Ярославской области» 195 965 863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3) МП «Обеспечение доступным и комфортным жильем населения Переславль-Залесского муниципального округа Ярославской области» 33 031 980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4) МП «Обеспечение общественного порядка и противодействие преступности на территории Переславль-Залесского муниципального округа Ярославской области» 8 514 421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5) МП «Развитие физической культуры, культуры и туризма в Переславль-Залесском муниципальном округе Ярославской области»218 657 830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6) МП «Обеспечение качественными коммунальными услугами населения Переславль-Залесского муниципального округа Ярославской области» 16 143 280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7) МП «Развитие дорожного хозяйства Переславль-Залесского муниципального округа Ярославской области» 573 812 309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8 МП «Развитие сельского хозяйства Переславль-Залесского муниципального округа Ярославской области» 13 138 523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9) МП «Энергоэффективность в Переславль-Залесском муниципальном округе Ярославской области» 4 907 500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10) МП «Охрана окружающей среды в Переславль-Залесском муниципальном округе Ярославской области» 37 756 437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11) МП «Защита населения на территории Переславль-Залесского муниципального округа Ярославской области от чрезвычайных ситуаций и обеспечение пожарной безопасности» 33 259 620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12) МП «Обеспечение функционирования и развития муниципальной службы Переславль-Залесском муниципальном округе Ярославской области» 165 375 026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13) МП «Формирование современной городской среды на территории Переславль-Залесского муниципального округа Ярославской области» 2 500 000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14) МП «Комплексное развитие сельских территорий Переславль-Залесского муниципального округа Ярославской области» 14 212 300 руб..</a:t>
            </a:r>
          </a:p>
        </p:txBody>
      </p:sp>
      <p:sp>
        <p:nvSpPr>
          <p:cNvPr id="16" name="Блок-схема: ссылка на другую страницу 15">
            <a:extLst>
              <a:ext uri="{FF2B5EF4-FFF2-40B4-BE49-F238E27FC236}">
                <a16:creationId xmlns:a16="http://schemas.microsoft.com/office/drawing/2014/main" id="{54E930FF-FA86-4EF9-969B-BA3087B21CED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69678683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2025-2027 годов, 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522193"/>
              </p:ext>
            </p:extLst>
          </p:nvPr>
        </p:nvGraphicFramePr>
        <p:xfrm>
          <a:off x="683568" y="1563638"/>
          <a:ext cx="7831905" cy="2462952"/>
        </p:xfrm>
        <a:graphic>
          <a:graphicData uri="http://schemas.openxmlformats.org/drawingml/2006/table">
            <a:tbl>
              <a:tblPr/>
              <a:tblGrid>
                <a:gridCol w="388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2027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ДОХОДЫ,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3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2 955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2 387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2 356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613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1 098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1 071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1 123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20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2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1 857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1 316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1 233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2 955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2 387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2 356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Блок-схема: ссылка на другую страницу 5">
            <a:extLst>
              <a:ext uri="{FF2B5EF4-FFF2-40B4-BE49-F238E27FC236}">
                <a16:creationId xmlns:a16="http://schemas.microsoft.com/office/drawing/2014/main" id="{916F19EF-BDAA-4735-BD53-F265E55A3D6C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42114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47664" y="129050"/>
            <a:ext cx="6487604" cy="5460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бюджета подготовлен и основан на следующих документах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016" y="1275606"/>
            <a:ext cx="80361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Указ Президента Российской Федерации от 7 мая 2024 г. № 309 «О национальных целях развития Российской Федерации на период до 2030 года и на перспективу до 2036 года»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Послание Президента Российской Федерации Федеральному Собранию Российской Федерации от 29 февраля 2024 года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«Основные направления бюджетной, налоговой и таможенно-тарифной политики на 2025 год и на плановый период 2026 и 2027 годов», утверждённые  Министерством финансов РФ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Указ Губернатора Ярославской области от 30 сентября 2024 г. № 298 «Об основных направлениях бюджетной и налоговой политики Ярославской области на 2025 год и на плановый период 2026 и 2027 годов»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«Основные направления бюджетной и налоговой политики Переславль-Залесского муниципального округа Ярославской области на 2025 год и на плановый период 2026 и 2027 годов»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Прогноз социально-экономического развития Ярославской области на среднесрочный период 2025-2027 годов, утвержденный постановлением правительства Ярославской области от 17.10.2024 № 1063-п «О прогнозе социально-экономического развития Ярославской области на среднесрочный период 2025 – 2027 годов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Прогноз социально-экономического развития Переславль-Залесского муниципального округа Ярославской области на среднесрочный период 2025-2027 годов, утвержденный Постановлением Администрации города Переславля-Залесского от 08.10.2024 № ПОС.03-2532/24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Проект Бюджетного прогноза Переславль-Залесского муниципального округа Ярославской области на период 2025-2030 годов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05672" y="1315594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95536" y="1699738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69913" y="1994449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79857" y="2355726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79857" y="2810660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95536" y="3225239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06751" y="3777504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379857" y="4199302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ссылка на другую страницу 17">
            <a:extLst>
              <a:ext uri="{FF2B5EF4-FFF2-40B4-BE49-F238E27FC236}">
                <a16:creationId xmlns:a16="http://schemas.microsoft.com/office/drawing/2014/main" id="{4542117A-2E77-4C79-92A1-122F0991C042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34940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31640" y="183325"/>
            <a:ext cx="6984776" cy="57048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направления налоговой и бюджетной политики в части формирования доходов бюджета на 2025 год и плановый период  2026 и 2027 годов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948" y="1091188"/>
            <a:ext cx="7964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9750"/>
            <a:r>
              <a:rPr lang="ru-RU" sz="1100" dirty="0">
                <a:latin typeface="Arial Narrow" panose="020B0606020202030204" pitchFamily="34" charset="0"/>
              </a:rPr>
              <a:t>	</a:t>
            </a:r>
            <a:r>
              <a:rPr lang="ru-RU" sz="1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Приоритеты налоговой и бюджетной политики направлены на обеспечение сбалансированности бюджета муниципального округа, повышение доходной части бюджета и концентрацию имеющихся финансовых ресурсов на решении как текущих задач, так и задач, определенных приоритетными направлениями развития муниципального округа в соответствии с утвержденной Стратегией социально-экономического развития муниципального округа и национальных проектов</a:t>
            </a:r>
          </a:p>
          <a:p>
            <a:pPr algn="ctr" defTabSz="539750"/>
            <a:endParaRPr lang="ru-RU" sz="1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3975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1) увеличение и сохранение уровня поступлений налоговых и неналоговых доходов в бюджет муниципального округа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2) осуществления мер социальной поддержки граждан, предоставляемых за счёт средств бюджета муниципального округа, исходя из принципов адресности и нуждаемости получателей;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3) обеспечения в полном объеме расходов на заработную плату работников бюджетной сферы;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4) обеспечения необходимого уровня софинансирования к средствам вышестоящих бюджетов, в том числе участие в мероприятиях национального проекта по модернизации строительной отрасли в части сокращения непригодного для проживания и аварийного жилищного фонда;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5) проведения работы по выявлению наиболее критических участков сети жилищно-коммунального хозяйства с целью их капитального ремонта, замены, модернизации;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6) сохранения и улучшения качества сети автомобильных дорог муниципального округа;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7) благоустройство территорий муниципального округа, в том числе дворов и проездов к ним;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8) расширения количества потребителей, получающих муниципальные услуги (работы) и недопущения снижения качества предоставления услуг (работ) в целях обеспечения комфортных условий для проживания населения муниципального округа.</a:t>
            </a:r>
          </a:p>
          <a:p>
            <a:pPr lvl="0" algn="just"/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Arial Narrow" panose="020B0606020202030204" pitchFamily="34" charset="0"/>
              </a:rPr>
              <a:t> 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ссылка на другую страницу 5">
            <a:extLst>
              <a:ext uri="{FF2B5EF4-FFF2-40B4-BE49-F238E27FC236}">
                <a16:creationId xmlns:a16="http://schemas.microsoft.com/office/drawing/2014/main" id="{B26218F9-601B-4E0F-94DE-E4ED379CBE58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57238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2025-2027 годов, 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587534"/>
              </p:ext>
            </p:extLst>
          </p:nvPr>
        </p:nvGraphicFramePr>
        <p:xfrm>
          <a:off x="108900" y="2674579"/>
          <a:ext cx="8927595" cy="249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114213"/>
              </p:ext>
            </p:extLst>
          </p:nvPr>
        </p:nvGraphicFramePr>
        <p:xfrm>
          <a:off x="108900" y="725552"/>
          <a:ext cx="8856985" cy="1902026"/>
        </p:xfrm>
        <a:graphic>
          <a:graphicData uri="http://schemas.openxmlformats.org/drawingml/2006/table">
            <a:tbl>
              <a:tblPr/>
              <a:tblGrid>
                <a:gridCol w="4910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2027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ДОХОДЫ,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2 955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2 387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2 356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1 098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1 071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1 123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1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1 857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1 316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1 233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2 955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2 387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2 356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 rot="16200000">
            <a:off x="4391980" y="2967794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16200000">
            <a:off x="2159732" y="3310552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6408204" y="3369104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ссылка на другую страницу 13">
            <a:extLst>
              <a:ext uri="{FF2B5EF4-FFF2-40B4-BE49-F238E27FC236}">
                <a16:creationId xmlns:a16="http://schemas.microsoft.com/office/drawing/2014/main" id="{05485B8C-655C-4F59-947D-D40BFED58C47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4633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48" y="0"/>
            <a:ext cx="8867328" cy="71373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</a:rPr>
              <a:t>Структура доходов бюджета на 2025 год и плановый период 2026 и 2027 годов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457200" y="1131590"/>
          <a:ext cx="35387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2079298"/>
              </p:ext>
            </p:extLst>
          </p:nvPr>
        </p:nvGraphicFramePr>
        <p:xfrm>
          <a:off x="3995936" y="1131591"/>
          <a:ext cx="51480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:a16="http://schemas.microsoft.com/office/drawing/2014/main" id="{64323421-CC19-4480-A644-0CDAF4B2C00B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79543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3616" y="112724"/>
            <a:ext cx="8597056" cy="7155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налоговых и неналоговых доходов </a:t>
            </a:r>
            <a:r>
              <a:rPr lang="ru-RU" sz="1700" b="1" dirty="0">
                <a:latin typeface="Arial Narrow" panose="020B0606020202030204" pitchFamily="34" charset="0"/>
              </a:rPr>
              <a:t>бюджета </a:t>
            </a:r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в 2025 году</a:t>
            </a:r>
            <a:endParaRPr lang="ru-RU" sz="1700" b="1" i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06572839"/>
              </p:ext>
            </p:extLst>
          </p:nvPr>
        </p:nvGraphicFramePr>
        <p:xfrm>
          <a:off x="155700" y="1004828"/>
          <a:ext cx="8657258" cy="400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Группа 15"/>
          <p:cNvGrpSpPr/>
          <p:nvPr/>
        </p:nvGrpSpPr>
        <p:grpSpPr>
          <a:xfrm flipV="1">
            <a:off x="1403647" y="4329606"/>
            <a:ext cx="2657499" cy="391301"/>
            <a:chOff x="567586" y="646361"/>
            <a:chExt cx="3903724" cy="503008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3547777" y="646361"/>
              <a:ext cx="923533" cy="5030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567586" y="646363"/>
              <a:ext cx="298019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19" name="Прямоугольник 18"/>
          <p:cNvSpPr/>
          <p:nvPr/>
        </p:nvSpPr>
        <p:spPr>
          <a:xfrm>
            <a:off x="-63699" y="2874822"/>
            <a:ext cx="2619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доходы                     физических лиц                                               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593,8 млн руб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360808" y="3290320"/>
            <a:ext cx="2214723" cy="405544"/>
            <a:chOff x="79640" y="482721"/>
            <a:chExt cx="3033746" cy="64887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79640" y="1131591"/>
              <a:ext cx="268092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760569" y="482721"/>
              <a:ext cx="352817" cy="6358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</p:grpSp>
      <p:sp>
        <p:nvSpPr>
          <p:cNvPr id="23" name="Прямоугольник 22"/>
          <p:cNvSpPr/>
          <p:nvPr/>
        </p:nvSpPr>
        <p:spPr>
          <a:xfrm>
            <a:off x="650662" y="4405994"/>
            <a:ext cx="2886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143,6 млн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39596" y="1125211"/>
            <a:ext cx="1191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Акцизы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48,6 млн руб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72598" y="1793763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лиц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48,8 млн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77193" y="3033759"/>
            <a:ext cx="270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Прочие налоговые и         неналоговые доходы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209,0 млн руб.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flipH="1">
            <a:off x="5314476" y="1401904"/>
            <a:ext cx="2664296" cy="360040"/>
            <a:chOff x="79640" y="1131591"/>
            <a:chExt cx="3340233" cy="576063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3059832" y="1131591"/>
              <a:ext cx="360041" cy="5760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79640" y="1131591"/>
              <a:ext cx="298019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grpSp>
        <p:nvGrpSpPr>
          <p:cNvPr id="30" name="Группа 29"/>
          <p:cNvGrpSpPr/>
          <p:nvPr/>
        </p:nvGrpSpPr>
        <p:grpSpPr>
          <a:xfrm flipH="1" flipV="1">
            <a:off x="5629517" y="3253049"/>
            <a:ext cx="2398867" cy="273311"/>
            <a:chOff x="142479" y="1910149"/>
            <a:chExt cx="3027999" cy="18009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2421946" y="1910149"/>
              <a:ext cx="748532" cy="18009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142479" y="1910149"/>
              <a:ext cx="227946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cxnSp>
        <p:nvCxnSpPr>
          <p:cNvPr id="33" name="Прямая соединительная линия 32"/>
          <p:cNvCxnSpPr/>
          <p:nvPr/>
        </p:nvCxnSpPr>
        <p:spPr>
          <a:xfrm flipV="1">
            <a:off x="5601658" y="2055373"/>
            <a:ext cx="2981860" cy="1232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oval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60808" y="973009"/>
            <a:ext cx="212296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Всего  </a:t>
            </a:r>
            <a:r>
              <a:rPr lang="ru-RU" sz="1600" b="1" dirty="0">
                <a:latin typeface="Arial Narrow" panose="020B0606020202030204" pitchFamily="34" charset="0"/>
              </a:rPr>
              <a:t>1 098,1 </a:t>
            </a:r>
            <a:r>
              <a:rPr lang="ru-RU" sz="1600" dirty="0">
                <a:latin typeface="Arial Narrow" panose="020B0606020202030204" pitchFamily="34" charset="0"/>
              </a:rPr>
              <a:t>млн 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Блок-схема: ссылка на другую страницу 36">
            <a:extLst>
              <a:ext uri="{FF2B5EF4-FFF2-40B4-BE49-F238E27FC236}">
                <a16:creationId xmlns:a16="http://schemas.microsoft.com/office/drawing/2014/main" id="{C73D920B-E5C7-4C08-B40A-9BE3A175ABD0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12890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350" y="-1660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безвозмездных поступлений бюджета </a:t>
            </a:r>
            <a:b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в 2025 году, млн руб.</a:t>
            </a:r>
            <a:endParaRPr lang="ru-RU" sz="17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552534"/>
              </p:ext>
            </p:extLst>
          </p:nvPr>
        </p:nvGraphicFramePr>
        <p:xfrm>
          <a:off x="457200" y="987574"/>
          <a:ext cx="822959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283718"/>
            <a:ext cx="2424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Субвенции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708371" y="1784390"/>
            <a:ext cx="631742" cy="2673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447894" y="3750809"/>
            <a:ext cx="805003" cy="2333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23047" y="3981932"/>
            <a:ext cx="1688597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339101" y="1786173"/>
            <a:ext cx="1456490" cy="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1560" y="2695819"/>
            <a:ext cx="19442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735118" y="2695819"/>
            <a:ext cx="2107383" cy="172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423180" y="2349442"/>
            <a:ext cx="290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Дотации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5604" y="3598280"/>
            <a:ext cx="1353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Субсидии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5980" y="1208658"/>
            <a:ext cx="227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Иные межбюджетные трансферты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Блок-схема: ссылка на другую страницу 17">
            <a:extLst>
              <a:ext uri="{FF2B5EF4-FFF2-40B4-BE49-F238E27FC236}">
                <a16:creationId xmlns:a16="http://schemas.microsoft.com/office/drawing/2014/main" id="{0E6C6407-D3B9-44CC-94DF-62DBA33FADBA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33259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83568" y="142428"/>
            <a:ext cx="7920880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pPr algn="ctr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Расходы бюджета Переславль-Залесского муниципального округа  Ярославской области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4514286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Первоначальный</a:t>
            </a:r>
          </a:p>
          <a:p>
            <a:pPr algn="ctr"/>
            <a:r>
              <a:rPr lang="ru-RU" sz="1100" b="1" dirty="0"/>
              <a:t>бюджет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4513686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Утвержденный</a:t>
            </a:r>
          </a:p>
          <a:p>
            <a:pPr algn="ctr"/>
            <a:r>
              <a:rPr lang="ru-RU" sz="1100" b="1" dirty="0"/>
              <a:t>бюджет в посл. редакции</a:t>
            </a: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:a16="http://schemas.microsoft.com/office/drawing/2014/main" id="{062D4F40-C361-49B5-92EE-7DDF7AB7D887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2DF56C-3C03-41D5-BE6F-A84FDC241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37" y="647130"/>
            <a:ext cx="7953245" cy="40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1843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515A80-7D84-4798-BFE2-08852360E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176" y="527646"/>
            <a:ext cx="7634068" cy="4443957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>
            <a:off x="1525617" y="1027933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2461622"/>
            <a:ext cx="19510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2 955 </a:t>
            </a:r>
          </a:p>
          <a:p>
            <a:pPr algn="ctr"/>
            <a:r>
              <a:rPr lang="ru-RU" sz="24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41641" y="127533"/>
            <a:ext cx="5760640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Отраслевая структура расходов бюджета в 2025 г., млн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170765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1572" y="174261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3486" y="195538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3158" y="283947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016" y="3969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1%</a:t>
            </a:r>
          </a:p>
        </p:txBody>
      </p:sp>
      <p:sp>
        <p:nvSpPr>
          <p:cNvPr id="17" name="Блок-схема: ссылка на другую страницу 16">
            <a:extLst>
              <a:ext uri="{FF2B5EF4-FFF2-40B4-BE49-F238E27FC236}">
                <a16:creationId xmlns:a16="http://schemas.microsoft.com/office/drawing/2014/main" id="{C0879DE6-3222-45B5-AFD7-619D2B11CADE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15023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14308</TotalTime>
  <Words>1607</Words>
  <Application>Microsoft Office PowerPoint</Application>
  <PresentationFormat>Экран (16:9)</PresentationFormat>
  <Paragraphs>272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YS Text</vt:lpstr>
      <vt:lpstr>Тема Office</vt:lpstr>
      <vt:lpstr>Презентация PowerPoint</vt:lpstr>
      <vt:lpstr>Проект бюджета подготовлен и основан на следующих документах</vt:lpstr>
      <vt:lpstr>Основные направления налоговой и бюджетной политики в части формирования доходов бюджета на 2025 год и плановый период  2026 и 2027 годов</vt:lpstr>
      <vt:lpstr>Основные параметры бюджета 2025-2027 годов, млн руб.</vt:lpstr>
      <vt:lpstr>Структура доходов бюджета на 2025 год и плановый период 2026 и 2027 годов</vt:lpstr>
      <vt:lpstr>Структура налоговых и неналоговых доходов бюджета в 2025 году</vt:lpstr>
      <vt:lpstr>Структура безвозмездных поступлений бюджета  в 2025 году, млн руб.</vt:lpstr>
      <vt:lpstr>Расходы бюджета Переславль-Залесского муниципального округа  Ярославской области</vt:lpstr>
      <vt:lpstr>Отраслевая структура расходов бюджета в 2025 г., млн руб.</vt:lpstr>
      <vt:lpstr>Национальные и региональные проекты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дорожный фонд в 2025-2027гг., млн руб.</vt:lpstr>
      <vt:lpstr>Презентация PowerPoint</vt:lpstr>
      <vt:lpstr>Структура расходов бюджета на 2025 год</vt:lpstr>
      <vt:lpstr>Основные параметры бюджета 2025-2027 годов, млн руб.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Admin</cp:lastModifiedBy>
  <cp:revision>1467</cp:revision>
  <cp:lastPrinted>2024-11-25T05:22:12Z</cp:lastPrinted>
  <dcterms:created xsi:type="dcterms:W3CDTF">2016-10-07T07:15:03Z</dcterms:created>
  <dcterms:modified xsi:type="dcterms:W3CDTF">2025-05-13T05:29:31Z</dcterms:modified>
</cp:coreProperties>
</file>