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5" r:id="rId1"/>
  </p:sldMasterIdLst>
  <p:notesMasterIdLst>
    <p:notesMasterId r:id="rId31"/>
  </p:notesMasterIdLst>
  <p:handoutMasterIdLst>
    <p:handoutMasterId r:id="rId32"/>
  </p:handoutMasterIdLst>
  <p:sldIdLst>
    <p:sldId id="861" r:id="rId2"/>
    <p:sldId id="891" r:id="rId3"/>
    <p:sldId id="856" r:id="rId4"/>
    <p:sldId id="894" r:id="rId5"/>
    <p:sldId id="859" r:id="rId6"/>
    <p:sldId id="876" r:id="rId7"/>
    <p:sldId id="881" r:id="rId8"/>
    <p:sldId id="884" r:id="rId9"/>
    <p:sldId id="883" r:id="rId10"/>
    <p:sldId id="860" r:id="rId11"/>
    <p:sldId id="880" r:id="rId12"/>
    <p:sldId id="862" r:id="rId13"/>
    <p:sldId id="864" r:id="rId14"/>
    <p:sldId id="882" r:id="rId15"/>
    <p:sldId id="865" r:id="rId16"/>
    <p:sldId id="863" r:id="rId17"/>
    <p:sldId id="858" r:id="rId18"/>
    <p:sldId id="879" r:id="rId19"/>
    <p:sldId id="877" r:id="rId20"/>
    <p:sldId id="895" r:id="rId21"/>
    <p:sldId id="893" r:id="rId22"/>
    <p:sldId id="892" r:id="rId23"/>
    <p:sldId id="867" r:id="rId24"/>
    <p:sldId id="874" r:id="rId25"/>
    <p:sldId id="896" r:id="rId26"/>
    <p:sldId id="886" r:id="rId27"/>
    <p:sldId id="897" r:id="rId28"/>
    <p:sldId id="887" r:id="rId29"/>
    <p:sldId id="888" r:id="rId30"/>
  </p:sldIdLst>
  <p:sldSz cx="9144000" cy="5143500" type="screen16x9"/>
  <p:notesSz cx="9926638" cy="6797675"/>
  <p:custDataLst>
    <p:tags r:id="rId33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393700" indent="635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787400" indent="1270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182688" indent="188913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576388" indent="252413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564">
          <p15:clr>
            <a:srgbClr val="A4A3A4"/>
          </p15:clr>
        </p15:guide>
        <p15:guide id="2" orient="horz" pos="1519">
          <p15:clr>
            <a:srgbClr val="A4A3A4"/>
          </p15:clr>
        </p15:guide>
        <p15:guide id="3" orient="horz" pos="1176">
          <p15:clr>
            <a:srgbClr val="A4A3A4"/>
          </p15:clr>
        </p15:guide>
        <p15:guide id="4" orient="horz" pos="1142">
          <p15:clr>
            <a:srgbClr val="A4A3A4"/>
          </p15:clr>
        </p15:guide>
        <p15:guide id="5" pos="3062">
          <p15:clr>
            <a:srgbClr val="A4A3A4"/>
          </p15:clr>
        </p15:guide>
        <p15:guide id="6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Хитров Иван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C49500"/>
    <a:srgbClr val="598295"/>
    <a:srgbClr val="485925"/>
    <a:srgbClr val="6B8537"/>
    <a:srgbClr val="55829D"/>
    <a:srgbClr val="53808B"/>
    <a:srgbClr val="5A9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55" autoAdjust="0"/>
    <p:restoredTop sz="88824" autoAdjust="0"/>
  </p:normalViewPr>
  <p:slideViewPr>
    <p:cSldViewPr>
      <p:cViewPr varScale="1">
        <p:scale>
          <a:sx n="130" d="100"/>
          <a:sy n="130" d="100"/>
        </p:scale>
        <p:origin x="1224" y="114"/>
      </p:cViewPr>
      <p:guideLst>
        <p:guide orient="horz" pos="1564"/>
        <p:guide orient="horz" pos="1519"/>
        <p:guide orient="horz" pos="1176"/>
        <p:guide orient="horz" pos="1142"/>
        <p:guide pos="306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9" d="100"/>
        <a:sy n="89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003" tIns="46503" rIns="93003" bIns="4650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925" y="0"/>
            <a:ext cx="4302125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003" tIns="46503" rIns="93003" bIns="4650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0ED8FA6-90C7-4F00-AE53-4726268E1A53}" type="datetimeFigureOut">
              <a:rPr lang="ru-RU"/>
              <a:pPr>
                <a:defRPr/>
              </a:pPr>
              <a:t>24.11.2023</a:t>
            </a:fld>
            <a:endParaRPr lang="ru-RU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003" tIns="46503" rIns="93003" bIns="4650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925" y="6456363"/>
            <a:ext cx="4302125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003" tIns="46503" rIns="93003" bIns="4650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0D77F97-46EE-471F-BA52-9EA00D30AF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313" tIns="45656" rIns="91313" bIns="45656" numCol="1" anchor="t" anchorCtr="0" compatLnSpc="1">
            <a:prstTxWarp prst="textNoShape">
              <a:avLst/>
            </a:prstTxWarp>
          </a:bodyPr>
          <a:lstStyle>
            <a:lvl1pPr defTabSz="914024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5622925" y="0"/>
            <a:ext cx="4302125" cy="3397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313" tIns="45656" rIns="91313" bIns="45656" numCol="1" anchor="t" anchorCtr="0" compatLnSpc="1">
            <a:prstTxWarp prst="textNoShape">
              <a:avLst/>
            </a:prstTxWarp>
          </a:bodyPr>
          <a:lstStyle>
            <a:lvl1pPr algn="r" defTabSz="914024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AE3004E-3A04-48B8-A652-7766FAFE5EC9}" type="datetimeFigureOut">
              <a:rPr lang="ru-RU"/>
              <a:pPr>
                <a:defRPr/>
              </a:pPr>
              <a:t>24.11.2023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16" tIns="46509" rIns="93016" bIns="46509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990600" y="3228975"/>
            <a:ext cx="7945438" cy="30591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313" tIns="45656" rIns="91313" bIns="456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313" tIns="45656" rIns="91313" bIns="45656" numCol="1" anchor="b" anchorCtr="0" compatLnSpc="1">
            <a:prstTxWarp prst="textNoShape">
              <a:avLst/>
            </a:prstTxWarp>
          </a:bodyPr>
          <a:lstStyle>
            <a:lvl1pPr defTabSz="914024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5622925" y="6456363"/>
            <a:ext cx="4302125" cy="3397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313" tIns="45656" rIns="91313" bIns="45656" numCol="1" anchor="b" anchorCtr="0" compatLnSpc="1">
            <a:prstTxWarp prst="textNoShape">
              <a:avLst/>
            </a:prstTxWarp>
          </a:bodyPr>
          <a:lstStyle>
            <a:lvl1pPr algn="r" defTabSz="914024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144AEE4-5B61-4AF5-9D9D-828B89ADE5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937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874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8268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7638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71758" algn="l" defTabSz="78870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66108" algn="l" defTabSz="78870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60461" algn="l" defTabSz="78870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54812" algn="l" defTabSz="78870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1225"/>
            <a:fld id="{E3820FFB-92B7-4E24-9555-F35B89EC7227}" type="slidenum">
              <a:rPr lang="ru-RU" altLang="ru-RU" smtClean="0">
                <a:cs typeface="Arial" charset="0"/>
              </a:rPr>
              <a:pPr defTabSz="911225"/>
              <a:t>3</a:t>
            </a:fld>
            <a:endParaRPr lang="ru-RU" alt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/>
          </a:p>
        </p:txBody>
      </p:sp>
      <p:sp>
        <p:nvSpPr>
          <p:cNvPr id="20483" name="Номер слайда 3"/>
          <p:cNvSpPr txBox="1">
            <a:spLocks noGrp="1"/>
          </p:cNvSpPr>
          <p:nvPr/>
        </p:nvSpPr>
        <p:spPr bwMode="auto">
          <a:xfrm>
            <a:off x="5622925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13" tIns="45656" rIns="91313" bIns="45656" anchor="b"/>
          <a:lstStyle/>
          <a:p>
            <a:pPr algn="r" defTabSz="911225"/>
            <a:fld id="{5AD9F90C-A6BE-4589-A33C-B8CE34AF8E0C}" type="slidenum">
              <a:rPr lang="ru-RU" altLang="ru-RU" sz="1200">
                <a:latin typeface="Calibri" pitchFamily="34" charset="0"/>
              </a:rPr>
              <a:pPr algn="r" defTabSz="911225"/>
              <a:t>4</a:t>
            </a:fld>
            <a:endParaRPr lang="ru-RU" alt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1225"/>
            <a:fld id="{5EE9F746-6CE1-4F65-AE8A-26E6A6F082C3}" type="slidenum">
              <a:rPr lang="ru-RU" altLang="ru-RU" smtClean="0">
                <a:cs typeface="Arial" charset="0"/>
              </a:rPr>
              <a:pPr defTabSz="911225"/>
              <a:t>17</a:t>
            </a:fld>
            <a:endParaRPr lang="ru-RU" alt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/>
          </a:p>
        </p:txBody>
      </p:sp>
      <p:sp>
        <p:nvSpPr>
          <p:cNvPr id="37891" name="Номер слайда 3"/>
          <p:cNvSpPr txBox="1">
            <a:spLocks noGrp="1"/>
          </p:cNvSpPr>
          <p:nvPr/>
        </p:nvSpPr>
        <p:spPr bwMode="auto">
          <a:xfrm>
            <a:off x="5622925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13" tIns="45656" rIns="91313" bIns="45656" anchor="b"/>
          <a:lstStyle/>
          <a:p>
            <a:pPr algn="r" defTabSz="911225"/>
            <a:fld id="{B6DA274A-0C8B-4078-8455-3A507B01B2BB}" type="slidenum">
              <a:rPr lang="ru-RU" altLang="ru-RU" sz="1200">
                <a:latin typeface="Calibri" pitchFamily="34" charset="0"/>
              </a:rPr>
              <a:pPr algn="r" defTabSz="911225"/>
              <a:t>18</a:t>
            </a:fld>
            <a:endParaRPr lang="ru-RU" alt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/>
          </a:p>
        </p:txBody>
      </p:sp>
      <p:sp>
        <p:nvSpPr>
          <p:cNvPr id="39939" name="Номер слайда 3"/>
          <p:cNvSpPr txBox="1">
            <a:spLocks noGrp="1"/>
          </p:cNvSpPr>
          <p:nvPr/>
        </p:nvSpPr>
        <p:spPr bwMode="auto">
          <a:xfrm>
            <a:off x="5622925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13" tIns="45656" rIns="91313" bIns="45656" anchor="b"/>
          <a:lstStyle/>
          <a:p>
            <a:pPr algn="r" defTabSz="911225"/>
            <a:fld id="{B1BA9A33-B3D3-49ED-8F1A-91EAE58B7224}" type="slidenum">
              <a:rPr lang="ru-RU" altLang="ru-RU" sz="1200">
                <a:latin typeface="Calibri" pitchFamily="34" charset="0"/>
              </a:rPr>
              <a:pPr algn="r" defTabSz="911225"/>
              <a:t>19</a:t>
            </a:fld>
            <a:endParaRPr lang="ru-RU" alt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/>
          </a:p>
        </p:txBody>
      </p:sp>
      <p:sp>
        <p:nvSpPr>
          <p:cNvPr id="44035" name="Номер слайда 3"/>
          <p:cNvSpPr txBox="1">
            <a:spLocks noGrp="1"/>
          </p:cNvSpPr>
          <p:nvPr/>
        </p:nvSpPr>
        <p:spPr bwMode="auto">
          <a:xfrm>
            <a:off x="5622925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13" tIns="45656" rIns="91313" bIns="45656" anchor="b"/>
          <a:lstStyle/>
          <a:p>
            <a:pPr algn="r" defTabSz="911225"/>
            <a:fld id="{CB4174B7-EF52-4677-B4D3-B29350A8ECA6}" type="slidenum">
              <a:rPr lang="ru-RU" altLang="ru-RU" sz="1200">
                <a:latin typeface="Calibri" pitchFamily="34" charset="0"/>
              </a:rPr>
              <a:pPr algn="r" defTabSz="911225"/>
              <a:t>20</a:t>
            </a:fld>
            <a:endParaRPr lang="ru-RU" alt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/>
          </a:p>
        </p:txBody>
      </p:sp>
      <p:sp>
        <p:nvSpPr>
          <p:cNvPr id="41987" name="Номер слайда 3"/>
          <p:cNvSpPr txBox="1">
            <a:spLocks noGrp="1"/>
          </p:cNvSpPr>
          <p:nvPr/>
        </p:nvSpPr>
        <p:spPr bwMode="auto">
          <a:xfrm>
            <a:off x="5622925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13" tIns="45656" rIns="91313" bIns="45656" anchor="b"/>
          <a:lstStyle/>
          <a:p>
            <a:pPr algn="r" defTabSz="911225"/>
            <a:fld id="{F50B78BF-501D-4ECA-86C8-78FE12162EFF}" type="slidenum">
              <a:rPr lang="ru-RU" altLang="ru-RU" sz="1200">
                <a:latin typeface="Calibri" pitchFamily="34" charset="0"/>
              </a:rPr>
              <a:pPr algn="r" defTabSz="911225"/>
              <a:t>21</a:t>
            </a:fld>
            <a:endParaRPr lang="ru-RU" alt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8" y="1597826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8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94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8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83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77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7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66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60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54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ACB13-900E-4430-811B-736E23FACFC0}" type="datetime1">
              <a:rPr lang="ru-RU"/>
              <a:pPr>
                <a:defRPr/>
              </a:pPr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1A1A0-7F42-400C-B0F5-6E7DDD87B6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E286E-E980-4239-8D07-E05063957C00}" type="datetime1">
              <a:rPr lang="ru-RU"/>
              <a:pPr>
                <a:defRPr/>
              </a:pPr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1A22D-965A-4F74-9665-93555464AC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48500" y="205985"/>
            <a:ext cx="2187575" cy="437673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5779" y="205985"/>
            <a:ext cx="6410325" cy="43767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1B29C-A9AD-4591-AD9F-A69DCE1CE062}" type="datetime1">
              <a:rPr lang="ru-RU"/>
              <a:pPr>
                <a:defRPr/>
              </a:pPr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869FC-D5F7-4789-A3ED-2425DF6926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240EF-87FE-4AB9-BD8E-319B73C38080}" type="datetime1">
              <a:rPr lang="ru-RU"/>
              <a:pPr>
                <a:defRPr/>
              </a:pPr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41611-77B1-4A33-A111-73514056DC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3305182"/>
            <a:ext cx="7772400" cy="1021556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180041"/>
            <a:ext cx="7772400" cy="1125140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943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887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830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7740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7175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6610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6046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5481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9CE7F-595E-4E27-AAB5-9E57904D881D}" type="datetime1">
              <a:rPr lang="ru-RU"/>
              <a:pPr>
                <a:defRPr/>
              </a:pPr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24D88-D60E-402C-9CD1-F217430945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85775" y="1196580"/>
            <a:ext cx="4298950" cy="338613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37125" y="1196580"/>
            <a:ext cx="4298950" cy="338613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18FC0-BC40-440C-B984-02516F0B0A83}" type="datetime1">
              <a:rPr lang="ru-RU"/>
              <a:pPr>
                <a:defRPr/>
              </a:pPr>
              <a:t>24.11.2023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17867-3679-4368-A6E9-4B9A6BE607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4" y="1151335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4351" indent="0">
              <a:buNone/>
              <a:defRPr sz="1700" b="1"/>
            </a:lvl2pPr>
            <a:lvl3pPr marL="788703" indent="0">
              <a:buNone/>
              <a:defRPr sz="1600" b="1"/>
            </a:lvl3pPr>
            <a:lvl4pPr marL="1183054" indent="0">
              <a:buNone/>
              <a:defRPr sz="1400" b="1"/>
            </a:lvl4pPr>
            <a:lvl5pPr marL="1577406" indent="0">
              <a:buNone/>
              <a:defRPr sz="1400" b="1"/>
            </a:lvl5pPr>
            <a:lvl6pPr marL="1971758" indent="0">
              <a:buNone/>
              <a:defRPr sz="1400" b="1"/>
            </a:lvl6pPr>
            <a:lvl7pPr marL="2366108" indent="0">
              <a:buNone/>
              <a:defRPr sz="1400" b="1"/>
            </a:lvl7pPr>
            <a:lvl8pPr marL="2760461" indent="0">
              <a:buNone/>
              <a:defRPr sz="1400" b="1"/>
            </a:lvl8pPr>
            <a:lvl9pPr marL="3154812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4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5" y="1151335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4351" indent="0">
              <a:buNone/>
              <a:defRPr sz="1700" b="1"/>
            </a:lvl2pPr>
            <a:lvl3pPr marL="788703" indent="0">
              <a:buNone/>
              <a:defRPr sz="1600" b="1"/>
            </a:lvl3pPr>
            <a:lvl4pPr marL="1183054" indent="0">
              <a:buNone/>
              <a:defRPr sz="1400" b="1"/>
            </a:lvl4pPr>
            <a:lvl5pPr marL="1577406" indent="0">
              <a:buNone/>
              <a:defRPr sz="1400" b="1"/>
            </a:lvl5pPr>
            <a:lvl6pPr marL="1971758" indent="0">
              <a:buNone/>
              <a:defRPr sz="1400" b="1"/>
            </a:lvl6pPr>
            <a:lvl7pPr marL="2366108" indent="0">
              <a:buNone/>
              <a:defRPr sz="1400" b="1"/>
            </a:lvl7pPr>
            <a:lvl8pPr marL="2760461" indent="0">
              <a:buNone/>
              <a:defRPr sz="1400" b="1"/>
            </a:lvl8pPr>
            <a:lvl9pPr marL="3154812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5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DD14A-D123-4B92-8D3A-7BB52012E75A}" type="datetime1">
              <a:rPr lang="ru-RU"/>
              <a:pPr>
                <a:defRPr/>
              </a:pPr>
              <a:t>24.11.2023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F0B99-A0FE-46B6-9FB0-5682AAB324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7ABD3-C297-429B-BCD1-9367F5EC763D}" type="datetime1">
              <a:rPr lang="ru-RU"/>
              <a:pPr>
                <a:defRPr/>
              </a:pPr>
              <a:t>24.11.2023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1969E-5EA2-4F40-BCB7-0ED4AD6648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420C-85E6-4580-B63F-A592FF4F6CAD}" type="datetime1">
              <a:rPr lang="ru-RU"/>
              <a:pPr>
                <a:defRPr/>
              </a:pPr>
              <a:t>24.11.2023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CF8DE-175B-4719-AAC9-C79AB3A4D4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94"/>
            <a:ext cx="3008313" cy="871537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31"/>
            <a:ext cx="3008313" cy="3518298"/>
          </a:xfrm>
        </p:spPr>
        <p:txBody>
          <a:bodyPr/>
          <a:lstStyle>
            <a:lvl1pPr marL="0" indent="0">
              <a:buNone/>
              <a:defRPr sz="1200"/>
            </a:lvl1pPr>
            <a:lvl2pPr marL="394351" indent="0">
              <a:buNone/>
              <a:defRPr sz="1000"/>
            </a:lvl2pPr>
            <a:lvl3pPr marL="788703" indent="0">
              <a:buNone/>
              <a:defRPr sz="900"/>
            </a:lvl3pPr>
            <a:lvl4pPr marL="1183054" indent="0">
              <a:buNone/>
              <a:defRPr sz="800"/>
            </a:lvl4pPr>
            <a:lvl5pPr marL="1577406" indent="0">
              <a:buNone/>
              <a:defRPr sz="800"/>
            </a:lvl5pPr>
            <a:lvl6pPr marL="1971758" indent="0">
              <a:buNone/>
              <a:defRPr sz="800"/>
            </a:lvl6pPr>
            <a:lvl7pPr marL="2366108" indent="0">
              <a:buNone/>
              <a:defRPr sz="800"/>
            </a:lvl7pPr>
            <a:lvl8pPr marL="2760461" indent="0">
              <a:buNone/>
              <a:defRPr sz="800"/>
            </a:lvl8pPr>
            <a:lvl9pPr marL="3154812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14A7A-4A15-4627-AB18-C20DFE0E8C2C}" type="datetime1">
              <a:rPr lang="ru-RU"/>
              <a:pPr>
                <a:defRPr/>
              </a:pPr>
              <a:t>24.11.2023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CC26E-2858-4BAF-A3E9-8EDCF0107B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6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9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394351" indent="0">
              <a:buNone/>
              <a:defRPr sz="2400"/>
            </a:lvl2pPr>
            <a:lvl3pPr marL="788703" indent="0">
              <a:buNone/>
              <a:defRPr sz="2100"/>
            </a:lvl3pPr>
            <a:lvl4pPr marL="1183054" indent="0">
              <a:buNone/>
              <a:defRPr sz="1700"/>
            </a:lvl4pPr>
            <a:lvl5pPr marL="1577406" indent="0">
              <a:buNone/>
              <a:defRPr sz="1700"/>
            </a:lvl5pPr>
            <a:lvl6pPr marL="1971758" indent="0">
              <a:buNone/>
              <a:defRPr sz="1700"/>
            </a:lvl6pPr>
            <a:lvl7pPr marL="2366108" indent="0">
              <a:buNone/>
              <a:defRPr sz="1700"/>
            </a:lvl7pPr>
            <a:lvl8pPr marL="2760461" indent="0">
              <a:buNone/>
              <a:defRPr sz="1700"/>
            </a:lvl8pPr>
            <a:lvl9pPr marL="3154812" indent="0">
              <a:buNone/>
              <a:defRPr sz="17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94351" indent="0">
              <a:buNone/>
              <a:defRPr sz="1000"/>
            </a:lvl2pPr>
            <a:lvl3pPr marL="788703" indent="0">
              <a:buNone/>
              <a:defRPr sz="900"/>
            </a:lvl3pPr>
            <a:lvl4pPr marL="1183054" indent="0">
              <a:buNone/>
              <a:defRPr sz="800"/>
            </a:lvl4pPr>
            <a:lvl5pPr marL="1577406" indent="0">
              <a:buNone/>
              <a:defRPr sz="800"/>
            </a:lvl5pPr>
            <a:lvl6pPr marL="1971758" indent="0">
              <a:buNone/>
              <a:defRPr sz="800"/>
            </a:lvl6pPr>
            <a:lvl7pPr marL="2366108" indent="0">
              <a:buNone/>
              <a:defRPr sz="800"/>
            </a:lvl7pPr>
            <a:lvl8pPr marL="2760461" indent="0">
              <a:buNone/>
              <a:defRPr sz="800"/>
            </a:lvl8pPr>
            <a:lvl9pPr marL="3154812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B9C36-BD6A-4B73-8ABE-9234E159D3AB}" type="datetime1">
              <a:rPr lang="ru-RU"/>
              <a:pPr>
                <a:defRPr/>
              </a:pPr>
              <a:t>24.11.2023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DA7F8-135B-42D3-9CCF-D90F8FDD40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98562">
              <a:srgbClr val="E1E8F5"/>
            </a:gs>
            <a:gs pos="97125">
              <a:srgbClr val="E0E7F5"/>
            </a:gs>
            <a:gs pos="94250">
              <a:srgbClr val="DEE6F4"/>
            </a:gs>
            <a:gs pos="88500">
              <a:srgbClr val="DAE3F3"/>
            </a:gs>
            <a:gs pos="77000">
              <a:srgbClr val="D2DDF1"/>
            </a:gs>
            <a:gs pos="22000">
              <a:schemeClr val="accent1">
                <a:tint val="44500"/>
                <a:satMod val="160000"/>
                <a:lumMod val="92000"/>
                <a:alpha val="3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8870" tIns="39435" rIns="78870" bIns="394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8870" tIns="39435" rIns="78870" bIns="394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78870" tIns="39435" rIns="78870" bIns="39435" rtlCol="0" anchor="ctr"/>
          <a:lstStyle>
            <a:lvl1pPr algn="l">
              <a:defRPr sz="10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274F3721-18EA-46C3-B606-AB3CCE820B3C}" type="datetime1">
              <a:rPr lang="ru-RU"/>
              <a:pPr>
                <a:defRPr/>
              </a:pPr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78870" tIns="39435" rIns="78870" bIns="39435" rtlCol="0" anchor="ctr"/>
          <a:lstStyle>
            <a:lvl1pPr algn="ctr">
              <a:defRPr sz="10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78870" tIns="39435" rIns="78870" bIns="39435" rtlCol="0" anchor="ctr"/>
          <a:lstStyle>
            <a:lvl1pPr algn="r">
              <a:defRPr sz="10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26956A1D-23D9-4B1E-AA4B-00C2A744EB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6" r:id="rId1"/>
    <p:sldLayoutId id="2147484177" r:id="rId2"/>
    <p:sldLayoutId id="2147484178" r:id="rId3"/>
    <p:sldLayoutId id="2147484179" r:id="rId4"/>
    <p:sldLayoutId id="2147484180" r:id="rId5"/>
    <p:sldLayoutId id="2147484181" r:id="rId6"/>
    <p:sldLayoutId id="2147484182" r:id="rId7"/>
    <p:sldLayoutId id="2147484183" r:id="rId8"/>
    <p:sldLayoutId id="2147484184" r:id="rId9"/>
    <p:sldLayoutId id="2147484185" r:id="rId10"/>
    <p:sldLayoutId id="2147484186" r:id="rId11"/>
  </p:sldLayoutIdLst>
  <p:hf hdr="0" ftr="0" dt="0"/>
  <p:txStyles>
    <p:titleStyle>
      <a:lvl1pPr algn="ctr" defTabSz="787400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78740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itchFamily="34" charset="0"/>
        </a:defRPr>
      </a:lvl2pPr>
      <a:lvl3pPr algn="ctr" defTabSz="78740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itchFamily="34" charset="0"/>
        </a:defRPr>
      </a:lvl3pPr>
      <a:lvl4pPr algn="ctr" defTabSz="78740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itchFamily="34" charset="0"/>
        </a:defRPr>
      </a:lvl4pPr>
      <a:lvl5pPr algn="ctr" defTabSz="78740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itchFamily="34" charset="0"/>
        </a:defRPr>
      </a:lvl5pPr>
      <a:lvl6pPr marL="457200" algn="ctr" defTabSz="7874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itchFamily="34" charset="0"/>
        </a:defRPr>
      </a:lvl6pPr>
      <a:lvl7pPr marL="914400" algn="ctr" defTabSz="7874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itchFamily="34" charset="0"/>
        </a:defRPr>
      </a:lvl7pPr>
      <a:lvl8pPr marL="1371600" algn="ctr" defTabSz="7874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itchFamily="34" charset="0"/>
        </a:defRPr>
      </a:lvl8pPr>
      <a:lvl9pPr marL="1828800" algn="ctr" defTabSz="7874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itchFamily="34" charset="0"/>
        </a:defRPr>
      </a:lvl9pPr>
    </p:titleStyle>
    <p:bodyStyle>
      <a:lvl1pPr marL="295275" indent="-295275" algn="l" defTabSz="7874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defTabSz="7874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85838" indent="-196850" algn="l" defTabSz="7874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79538" indent="-196850" algn="l" defTabSz="7874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73238" indent="-196850" algn="l" defTabSz="7874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8934" indent="-197176" algn="l" defTabSz="7887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63285" indent="-197176" algn="l" defTabSz="7887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57636" indent="-197176" algn="l" defTabSz="7887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51988" indent="-197176" algn="l" defTabSz="7887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4351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88703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3054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77406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71758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66108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60461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812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 defTabSz="914400" eaLnBrk="1" hangingPunct="1">
              <a:spcBef>
                <a:spcPct val="0"/>
              </a:spcBef>
              <a:buFontTx/>
              <a:buNone/>
              <a:defRPr/>
            </a:pPr>
            <a:r>
              <a:rPr lang="ru-RU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Проблемы зимнего содержания объектов с массовым посещение людей</a:t>
            </a:r>
          </a:p>
          <a:p>
            <a:pPr marL="0" indent="0" algn="ctr" defTabSz="914400" eaLnBrk="1" hangingPunct="1">
              <a:spcBef>
                <a:spcPct val="0"/>
              </a:spcBef>
              <a:buFontTx/>
              <a:buNone/>
              <a:defRPr/>
            </a:pPr>
            <a:endParaRPr lang="ru-RU" b="1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2"/>
          <p:cNvSpPr txBox="1">
            <a:spLocks noChangeArrowheads="1"/>
          </p:cNvSpPr>
          <p:nvPr/>
        </p:nvSpPr>
        <p:spPr bwMode="auto">
          <a:xfrm>
            <a:off x="2268538" y="1419225"/>
            <a:ext cx="5889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/>
              <a:t>Солнце</a:t>
            </a:r>
          </a:p>
          <a:p>
            <a:pPr algn="ctr"/>
            <a:r>
              <a:rPr lang="ru-RU"/>
              <a:t>греет</a:t>
            </a:r>
          </a:p>
        </p:txBody>
      </p:sp>
      <p:grpSp>
        <p:nvGrpSpPr>
          <p:cNvPr id="26626" name="Group 22"/>
          <p:cNvGrpSpPr>
            <a:grpSpLocks/>
          </p:cNvGrpSpPr>
          <p:nvPr/>
        </p:nvGrpSpPr>
        <p:grpSpPr bwMode="auto">
          <a:xfrm rot="-1403866">
            <a:off x="2627313" y="1779588"/>
            <a:ext cx="431800" cy="358775"/>
            <a:chOff x="1610" y="1076"/>
            <a:chExt cx="272" cy="226"/>
          </a:xfrm>
        </p:grpSpPr>
        <p:sp>
          <p:nvSpPr>
            <p:cNvPr id="26638" name="Line 19"/>
            <p:cNvSpPr>
              <a:spLocks noChangeShapeType="1"/>
            </p:cNvSpPr>
            <p:nvPr/>
          </p:nvSpPr>
          <p:spPr bwMode="auto">
            <a:xfrm flipH="1">
              <a:off x="1701" y="1166"/>
              <a:ext cx="18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9" name="Line 20"/>
            <p:cNvSpPr>
              <a:spLocks noChangeShapeType="1"/>
            </p:cNvSpPr>
            <p:nvPr/>
          </p:nvSpPr>
          <p:spPr bwMode="auto">
            <a:xfrm flipH="1">
              <a:off x="1610" y="1076"/>
              <a:ext cx="18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40" name="Line 21"/>
            <p:cNvSpPr>
              <a:spLocks noChangeShapeType="1"/>
            </p:cNvSpPr>
            <p:nvPr/>
          </p:nvSpPr>
          <p:spPr bwMode="auto">
            <a:xfrm flipH="1">
              <a:off x="1655" y="1121"/>
              <a:ext cx="18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6627" name="Group 30"/>
          <p:cNvGrpSpPr>
            <a:grpSpLocks/>
          </p:cNvGrpSpPr>
          <p:nvPr/>
        </p:nvGrpSpPr>
        <p:grpSpPr bwMode="auto">
          <a:xfrm>
            <a:off x="1619250" y="842963"/>
            <a:ext cx="5976938" cy="4300537"/>
            <a:chOff x="340" y="667"/>
            <a:chExt cx="2812" cy="2456"/>
          </a:xfrm>
        </p:grpSpPr>
        <p:grpSp>
          <p:nvGrpSpPr>
            <p:cNvPr id="26631" name="Group 23"/>
            <p:cNvGrpSpPr>
              <a:grpSpLocks/>
            </p:cNvGrpSpPr>
            <p:nvPr/>
          </p:nvGrpSpPr>
          <p:grpSpPr bwMode="auto">
            <a:xfrm>
              <a:off x="340" y="667"/>
              <a:ext cx="2812" cy="2456"/>
              <a:chOff x="930" y="531"/>
              <a:chExt cx="2812" cy="2456"/>
            </a:xfrm>
          </p:grpSpPr>
          <p:pic>
            <p:nvPicPr>
              <p:cNvPr id="26636" name="Picture 24" descr="post_5a648f4d907d4-600x52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930" y="531"/>
                <a:ext cx="2812" cy="24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6637" name="AutoShape 25"/>
              <p:cNvSpPr>
                <a:spLocks noChangeArrowheads="1"/>
              </p:cNvSpPr>
              <p:nvPr/>
            </p:nvSpPr>
            <p:spPr bwMode="auto">
              <a:xfrm>
                <a:off x="2381" y="577"/>
                <a:ext cx="499" cy="453"/>
              </a:xfrm>
              <a:prstGeom prst="sun">
                <a:avLst>
                  <a:gd name="adj" fmla="val 250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6632" name="Group 26"/>
            <p:cNvGrpSpPr>
              <a:grpSpLocks/>
            </p:cNvGrpSpPr>
            <p:nvPr/>
          </p:nvGrpSpPr>
          <p:grpSpPr bwMode="auto">
            <a:xfrm rot="-1403866">
              <a:off x="1655" y="1121"/>
              <a:ext cx="272" cy="226"/>
              <a:chOff x="1610" y="1076"/>
              <a:chExt cx="272" cy="226"/>
            </a:xfrm>
          </p:grpSpPr>
          <p:sp>
            <p:nvSpPr>
              <p:cNvPr id="26633" name="Line 27"/>
              <p:cNvSpPr>
                <a:spLocks noChangeShapeType="1"/>
              </p:cNvSpPr>
              <p:nvPr/>
            </p:nvSpPr>
            <p:spPr bwMode="auto">
              <a:xfrm flipH="1">
                <a:off x="1701" y="1166"/>
                <a:ext cx="181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4" name="Line 28"/>
              <p:cNvSpPr>
                <a:spLocks noChangeShapeType="1"/>
              </p:cNvSpPr>
              <p:nvPr/>
            </p:nvSpPr>
            <p:spPr bwMode="auto">
              <a:xfrm flipH="1">
                <a:off x="1610" y="1076"/>
                <a:ext cx="181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5" name="Line 29"/>
              <p:cNvSpPr>
                <a:spLocks noChangeShapeType="1"/>
              </p:cNvSpPr>
              <p:nvPr/>
            </p:nvSpPr>
            <p:spPr bwMode="auto">
              <a:xfrm flipH="1">
                <a:off x="1655" y="1121"/>
                <a:ext cx="181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cxnSp>
        <p:nvCxnSpPr>
          <p:cNvPr id="14" name="Прямая соединительная линия 13"/>
          <p:cNvCxnSpPr/>
          <p:nvPr/>
        </p:nvCxnSpPr>
        <p:spPr>
          <a:xfrm>
            <a:off x="0" y="771525"/>
            <a:ext cx="9177338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9" name="Rectangle 32"/>
          <p:cNvSpPr>
            <a:spLocks/>
          </p:cNvSpPr>
          <p:nvPr/>
        </p:nvSpPr>
        <p:spPr bwMode="auto">
          <a:xfrm>
            <a:off x="468313" y="80963"/>
            <a:ext cx="8229600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870" tIns="39435" rIns="78870" bIns="39435" anchor="ctr"/>
          <a:lstStyle/>
          <a:p>
            <a:pPr algn="ctr" defTabSz="787400" eaLnBrk="0" hangingPunct="0"/>
            <a:r>
              <a:rPr lang="ru-RU" sz="20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Причины образования наледи, сосулек</a:t>
            </a:r>
          </a:p>
        </p:txBody>
      </p:sp>
      <p:cxnSp>
        <p:nvCxnSpPr>
          <p:cNvPr id="2" name="Прямая соединительная линия 13"/>
          <p:cNvCxnSpPr/>
          <p:nvPr/>
        </p:nvCxnSpPr>
        <p:spPr>
          <a:xfrm>
            <a:off x="0" y="771525"/>
            <a:ext cx="9177338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0" indent="0" algn="ctr" defTabSz="914400"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ru-RU" sz="25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возможные меры для предотвращения</a:t>
            </a:r>
          </a:p>
          <a:p>
            <a:pPr marL="0" indent="0" algn="ctr" defTabSz="914400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ru-RU" sz="25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наледеобразования</a:t>
            </a:r>
            <a:r>
              <a:rPr lang="ru-RU" sz="25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на кровле, их </a:t>
            </a:r>
          </a:p>
          <a:p>
            <a:pPr marL="0" indent="0" algn="ctr" defTabSz="91440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ru-RU" sz="25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некотролируемого</a:t>
            </a:r>
            <a:r>
              <a:rPr lang="ru-RU" sz="25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схода, включая снежные массы, а также предотвращения возможных угроз причинения вреда (ущерба)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5" descr="sneg-s-krys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892175"/>
            <a:ext cx="5668963" cy="425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0" y="627063"/>
            <a:ext cx="9177338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2" name="Rectangle 8"/>
          <p:cNvSpPr>
            <a:spLocks/>
          </p:cNvSpPr>
          <p:nvPr/>
        </p:nvSpPr>
        <p:spPr bwMode="auto">
          <a:xfrm>
            <a:off x="446088" y="-92075"/>
            <a:ext cx="82296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870" tIns="39435" rIns="78870" bIns="39435" anchor="ctr"/>
          <a:lstStyle/>
          <a:p>
            <a:pPr algn="ctr" defTabSz="787400" eaLnBrk="0" hangingPunct="0">
              <a:defRPr/>
            </a:pPr>
            <a:r>
              <a:rPr lang="ru-RU" sz="20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Своевременная очистка кровли от снега</a:t>
            </a:r>
          </a:p>
        </p:txBody>
      </p:sp>
      <p:cxnSp>
        <p:nvCxnSpPr>
          <p:cNvPr id="2" name="Прямая соединительная линия 13"/>
          <p:cNvCxnSpPr/>
          <p:nvPr/>
        </p:nvCxnSpPr>
        <p:spPr>
          <a:xfrm>
            <a:off x="0" y="627063"/>
            <a:ext cx="9177338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5" descr="DSC051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276350"/>
            <a:ext cx="3795712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7" descr="1549626184_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276350"/>
            <a:ext cx="41052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0" y="915988"/>
            <a:ext cx="9144000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Прямая соединительная линия 13"/>
          <p:cNvCxnSpPr/>
          <p:nvPr/>
        </p:nvCxnSpPr>
        <p:spPr>
          <a:xfrm>
            <a:off x="0" y="915988"/>
            <a:ext cx="9144000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Заголовок 1"/>
          <p:cNvSpPr txBox="1">
            <a:spLocks/>
          </p:cNvSpPr>
          <p:nvPr/>
        </p:nvSpPr>
        <p:spPr>
          <a:xfrm>
            <a:off x="1258888" y="0"/>
            <a:ext cx="6516687" cy="909638"/>
          </a:xfrm>
          <a:prstGeom prst="rect">
            <a:avLst/>
          </a:prstGeom>
        </p:spPr>
        <p:txBody>
          <a:bodyPr lIns="78876" tIns="39438" rIns="78876" bIns="39438" anchor="ctr"/>
          <a:lstStyle/>
          <a:p>
            <a:pPr algn="ctr">
              <a:defRPr/>
            </a:pPr>
            <a:r>
              <a:rPr lang="ru-RU" sz="18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Очистка карнизов, водосточной системы от снежных свесов, наледи, сосулек с применением спецтехники</a:t>
            </a:r>
          </a:p>
        </p:txBody>
      </p:sp>
      <p:cxnSp>
        <p:nvCxnSpPr>
          <p:cNvPr id="4" name="Прямая соединительная линия 13"/>
          <p:cNvCxnSpPr/>
          <p:nvPr/>
        </p:nvCxnSpPr>
        <p:spPr>
          <a:xfrm>
            <a:off x="0" y="915988"/>
            <a:ext cx="9144000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827088" y="123483"/>
            <a:ext cx="7848600" cy="605177"/>
          </a:xfrm>
          <a:prstGeom prst="rect">
            <a:avLst/>
          </a:prstGeom>
        </p:spPr>
        <p:txBody>
          <a:bodyPr lIns="78876" tIns="39438" rIns="78876" bIns="39438" anchor="ctr"/>
          <a:lstStyle/>
          <a:p>
            <a:pPr algn="ctr">
              <a:defRPr/>
            </a:pPr>
            <a:r>
              <a:rPr lang="ru-RU" sz="18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 также с использованием специальных приспособлений для очистки кровли и карниза от снежных свесов, наледи, сосулек</a:t>
            </a:r>
          </a:p>
        </p:txBody>
      </p:sp>
      <p:cxnSp>
        <p:nvCxnSpPr>
          <p:cNvPr id="2" name="Прямая соединительная линия 13"/>
          <p:cNvCxnSpPr/>
          <p:nvPr/>
        </p:nvCxnSpPr>
        <p:spPr>
          <a:xfrm>
            <a:off x="0" y="728663"/>
            <a:ext cx="9144000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3" name="Picture 6" descr="or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987425"/>
            <a:ext cx="8066087" cy="400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5" descr="f5f59c8a3a63a6e05a8d60c4e1cfb1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635125"/>
            <a:ext cx="4321175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0" y="915988"/>
            <a:ext cx="9144000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1"/>
          <p:cNvSpPr txBox="1">
            <a:spLocks/>
          </p:cNvSpPr>
          <p:nvPr/>
        </p:nvSpPr>
        <p:spPr>
          <a:xfrm>
            <a:off x="755650" y="0"/>
            <a:ext cx="7777163" cy="909638"/>
          </a:xfrm>
          <a:prstGeom prst="rect">
            <a:avLst/>
          </a:prstGeom>
        </p:spPr>
        <p:txBody>
          <a:bodyPr lIns="78876" tIns="39438" rIns="78876" bIns="39438" anchor="ctr"/>
          <a:lstStyle/>
          <a:p>
            <a:pPr algn="ctr">
              <a:defRPr/>
            </a:pPr>
            <a:r>
              <a:rPr lang="ru-RU" sz="18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Вентиляция подкровельного, и чердачного простраства</a:t>
            </a:r>
          </a:p>
        </p:txBody>
      </p:sp>
      <p:pic>
        <p:nvPicPr>
          <p:cNvPr id="32772" name="Picture 9" descr="Screenshot_20220121-182752_Chro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635125"/>
            <a:ext cx="4176712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5" descr="102cf1de68df5ee2c0b3ef1068db7f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203325"/>
            <a:ext cx="4176713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7" descr="kak-uteplit-kryshu-doma-21-1536x11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276350"/>
            <a:ext cx="4117975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Rectangle 8"/>
          <p:cNvSpPr>
            <a:spLocks/>
          </p:cNvSpPr>
          <p:nvPr/>
        </p:nvSpPr>
        <p:spPr bwMode="auto">
          <a:xfrm>
            <a:off x="468313" y="0"/>
            <a:ext cx="82296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870" tIns="39435" rIns="78870" bIns="39435" anchor="ctr"/>
          <a:lstStyle/>
          <a:p>
            <a:pPr algn="ctr" defTabSz="787400" eaLnBrk="0" hangingPunct="0">
              <a:defRPr/>
            </a:pPr>
            <a:r>
              <a:rPr lang="ru-RU" sz="20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Утепление кровли, чердачного перекрытия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0" y="627063"/>
            <a:ext cx="9177338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Заголовок 1"/>
          <p:cNvSpPr txBox="1">
            <a:spLocks/>
          </p:cNvSpPr>
          <p:nvPr/>
        </p:nvSpPr>
        <p:spPr>
          <a:xfrm>
            <a:off x="2627313" y="0"/>
            <a:ext cx="6516687" cy="909638"/>
          </a:xfrm>
          <a:prstGeom prst="rect">
            <a:avLst/>
          </a:prstGeom>
        </p:spPr>
        <p:txBody>
          <a:bodyPr lIns="78876" tIns="39438" rIns="78876" bIns="394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 kern="1200">
                <a:solidFill>
                  <a:schemeClr val="bg1"/>
                </a:solidFill>
                <a:latin typeface="Arial" charset="0"/>
                <a:ea typeface="+mj-ea"/>
                <a:cs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endParaRPr lang="ru-RU" sz="180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818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499475" y="4948238"/>
            <a:ext cx="644525" cy="19367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A05AB47-28AF-4051-85A3-9AD83BAEBCA1}" type="slidenum">
              <a:rPr lang="ru-RU" altLang="ru-RU" sz="1600" smtClean="0">
                <a:solidFill>
                  <a:srgbClr val="953735"/>
                </a:solidFill>
              </a:rPr>
              <a:pPr/>
              <a:t>17</a:t>
            </a:fld>
            <a:endParaRPr lang="ru-RU" altLang="ru-RU" sz="1600">
              <a:solidFill>
                <a:srgbClr val="953735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0" y="915988"/>
            <a:ext cx="9144000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2640013" y="3175"/>
            <a:ext cx="6516687" cy="909638"/>
          </a:xfrm>
          <a:prstGeom prst="rect">
            <a:avLst/>
          </a:prstGeom>
        </p:spPr>
        <p:txBody>
          <a:bodyPr lIns="78876" tIns="39438" rIns="78876" bIns="394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 kern="1200">
                <a:solidFill>
                  <a:schemeClr val="bg1"/>
                </a:solidFill>
                <a:latin typeface="Arial" charset="0"/>
                <a:ea typeface="+mj-ea"/>
                <a:cs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endParaRPr lang="ru-RU" sz="180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331913" y="0"/>
            <a:ext cx="6516687" cy="909638"/>
          </a:xfrm>
          <a:prstGeom prst="rect">
            <a:avLst/>
          </a:prstGeom>
        </p:spPr>
        <p:txBody>
          <a:bodyPr lIns="78876" tIns="39438" rIns="78876" bIns="39438" anchor="ctr"/>
          <a:lstStyle/>
          <a:p>
            <a:pPr algn="ctr">
              <a:defRPr/>
            </a:pPr>
            <a:r>
              <a:rPr lang="ru-RU" sz="18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Применение систем антиобледенения</a:t>
            </a:r>
          </a:p>
        </p:txBody>
      </p:sp>
      <p:cxnSp>
        <p:nvCxnSpPr>
          <p:cNvPr id="2" name="Прямая соединительная линия 13"/>
          <p:cNvCxnSpPr/>
          <p:nvPr/>
        </p:nvCxnSpPr>
        <p:spPr>
          <a:xfrm>
            <a:off x="0" y="915988"/>
            <a:ext cx="9144000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13"/>
          <p:cNvCxnSpPr/>
          <p:nvPr/>
        </p:nvCxnSpPr>
        <p:spPr>
          <a:xfrm>
            <a:off x="0" y="915988"/>
            <a:ext cx="9144000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24" name="Picture 14" descr="76d1fd4f64976ce323198139fbdf1b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131888"/>
            <a:ext cx="7777163" cy="383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331913" y="0"/>
            <a:ext cx="6516687" cy="909638"/>
          </a:xfrm>
          <a:prstGeom prst="rect">
            <a:avLst/>
          </a:prstGeom>
        </p:spPr>
        <p:txBody>
          <a:bodyPr lIns="78876" tIns="39438" rIns="78876" bIns="39438" anchor="ctr"/>
          <a:lstStyle/>
          <a:p>
            <a:pPr algn="ctr">
              <a:defRPr/>
            </a:pPr>
            <a:r>
              <a:rPr lang="ru-RU" sz="18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Применение систем антиобледенения</a:t>
            </a:r>
          </a:p>
        </p:txBody>
      </p:sp>
      <p:cxnSp>
        <p:nvCxnSpPr>
          <p:cNvPr id="5" name="Прямая соединительная линия 13"/>
          <p:cNvCxnSpPr/>
          <p:nvPr/>
        </p:nvCxnSpPr>
        <p:spPr>
          <a:xfrm>
            <a:off x="0" y="915988"/>
            <a:ext cx="9144000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Заголовок 1"/>
          <p:cNvSpPr txBox="1">
            <a:spLocks/>
          </p:cNvSpPr>
          <p:nvPr/>
        </p:nvSpPr>
        <p:spPr>
          <a:xfrm>
            <a:off x="2627313" y="0"/>
            <a:ext cx="6516687" cy="909638"/>
          </a:xfrm>
          <a:prstGeom prst="rect">
            <a:avLst/>
          </a:prstGeom>
        </p:spPr>
        <p:txBody>
          <a:bodyPr lIns="78876" tIns="39438" rIns="78876" bIns="394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 kern="1200">
                <a:solidFill>
                  <a:schemeClr val="bg1"/>
                </a:solidFill>
                <a:latin typeface="Arial" charset="0"/>
                <a:ea typeface="+mj-ea"/>
                <a:cs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endParaRPr lang="ru-RU" sz="180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66" name="Номер слайда 3"/>
          <p:cNvSpPr txBox="1">
            <a:spLocks noGrp="1"/>
          </p:cNvSpPr>
          <p:nvPr/>
        </p:nvSpPr>
        <p:spPr bwMode="auto">
          <a:xfrm>
            <a:off x="8499475" y="4948238"/>
            <a:ext cx="64452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870" tIns="39435" rIns="78870" bIns="39435" anchor="ctr"/>
          <a:lstStyle/>
          <a:p>
            <a:pPr algn="r"/>
            <a:fld id="{C89F3C40-B8D4-474A-B486-AAEE25D9DB35}" type="slidenum">
              <a:rPr lang="ru-RU" altLang="ru-RU" sz="1600">
                <a:solidFill>
                  <a:srgbClr val="953735"/>
                </a:solidFill>
              </a:rPr>
              <a:pPr algn="r"/>
              <a:t>18</a:t>
            </a:fld>
            <a:endParaRPr lang="ru-RU" altLang="ru-RU" sz="1600">
              <a:solidFill>
                <a:srgbClr val="953735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0" y="915988"/>
            <a:ext cx="9144000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2640013" y="3175"/>
            <a:ext cx="6516687" cy="909638"/>
          </a:xfrm>
          <a:prstGeom prst="rect">
            <a:avLst/>
          </a:prstGeom>
        </p:spPr>
        <p:txBody>
          <a:bodyPr lIns="78876" tIns="39438" rIns="78876" bIns="394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 kern="1200">
                <a:solidFill>
                  <a:schemeClr val="bg1"/>
                </a:solidFill>
                <a:latin typeface="Arial" charset="0"/>
                <a:ea typeface="+mj-ea"/>
                <a:cs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endParaRPr lang="ru-RU" sz="180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331913" y="0"/>
            <a:ext cx="6516687" cy="909638"/>
          </a:xfrm>
          <a:prstGeom prst="rect">
            <a:avLst/>
          </a:prstGeom>
        </p:spPr>
        <p:txBody>
          <a:bodyPr lIns="78876" tIns="39438" rIns="78876" bIns="39438" anchor="ctr"/>
          <a:lstStyle/>
          <a:p>
            <a:pPr algn="ctr">
              <a:defRPr/>
            </a:pPr>
            <a:r>
              <a:rPr lang="ru-RU" sz="18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Установка снегозадержателей</a:t>
            </a:r>
          </a:p>
        </p:txBody>
      </p:sp>
      <p:cxnSp>
        <p:nvCxnSpPr>
          <p:cNvPr id="2" name="Прямая соединительная линия 13"/>
          <p:cNvCxnSpPr/>
          <p:nvPr/>
        </p:nvCxnSpPr>
        <p:spPr>
          <a:xfrm>
            <a:off x="0" y="915988"/>
            <a:ext cx="9144000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13"/>
          <p:cNvCxnSpPr/>
          <p:nvPr/>
        </p:nvCxnSpPr>
        <p:spPr>
          <a:xfrm>
            <a:off x="0" y="915988"/>
            <a:ext cx="9144000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872" name="Picture 11" descr="113628316_w640_h640_cnegozaderzhatel-trubchatyj-prestiz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058863"/>
            <a:ext cx="8424862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Заголовок 1"/>
          <p:cNvSpPr txBox="1">
            <a:spLocks/>
          </p:cNvSpPr>
          <p:nvPr/>
        </p:nvSpPr>
        <p:spPr>
          <a:xfrm>
            <a:off x="2627313" y="0"/>
            <a:ext cx="6516687" cy="909638"/>
          </a:xfrm>
          <a:prstGeom prst="rect">
            <a:avLst/>
          </a:prstGeom>
        </p:spPr>
        <p:txBody>
          <a:bodyPr lIns="78876" tIns="39438" rIns="78876" bIns="394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 kern="1200">
                <a:solidFill>
                  <a:schemeClr val="bg1"/>
                </a:solidFill>
                <a:latin typeface="Arial" charset="0"/>
                <a:ea typeface="+mj-ea"/>
                <a:cs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endParaRPr lang="ru-RU" sz="180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14" name="Номер слайда 3"/>
          <p:cNvSpPr txBox="1">
            <a:spLocks noGrp="1"/>
          </p:cNvSpPr>
          <p:nvPr/>
        </p:nvSpPr>
        <p:spPr bwMode="auto">
          <a:xfrm>
            <a:off x="8499475" y="4948238"/>
            <a:ext cx="64452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870" tIns="39435" rIns="78870" bIns="39435" anchor="ctr"/>
          <a:lstStyle/>
          <a:p>
            <a:pPr algn="r"/>
            <a:fld id="{AAB30B06-CE0F-4390-94FB-7DC488DE49BE}" type="slidenum">
              <a:rPr lang="ru-RU" altLang="ru-RU" sz="1600">
                <a:solidFill>
                  <a:srgbClr val="953735"/>
                </a:solidFill>
              </a:rPr>
              <a:pPr algn="r"/>
              <a:t>19</a:t>
            </a:fld>
            <a:endParaRPr lang="ru-RU" altLang="ru-RU" sz="1600">
              <a:solidFill>
                <a:srgbClr val="953735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0" y="915988"/>
            <a:ext cx="9144000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2640013" y="3175"/>
            <a:ext cx="6516687" cy="909638"/>
          </a:xfrm>
          <a:prstGeom prst="rect">
            <a:avLst/>
          </a:prstGeom>
        </p:spPr>
        <p:txBody>
          <a:bodyPr lIns="78876" tIns="39438" rIns="78876" bIns="394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 kern="1200">
                <a:solidFill>
                  <a:schemeClr val="bg1"/>
                </a:solidFill>
                <a:latin typeface="Arial" charset="0"/>
                <a:ea typeface="+mj-ea"/>
                <a:cs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endParaRPr lang="ru-RU" sz="180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331913" y="0"/>
            <a:ext cx="6516687" cy="909638"/>
          </a:xfrm>
          <a:prstGeom prst="rect">
            <a:avLst/>
          </a:prstGeom>
        </p:spPr>
        <p:txBody>
          <a:bodyPr lIns="78876" tIns="39438" rIns="78876" bIns="39438" anchor="ctr"/>
          <a:lstStyle/>
          <a:p>
            <a:pPr algn="ctr">
              <a:defRPr/>
            </a:pPr>
            <a:r>
              <a:rPr lang="ru-RU" sz="18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Сочетание применения систем антиобледенения и установка снегозадержателей</a:t>
            </a:r>
          </a:p>
        </p:txBody>
      </p:sp>
      <p:cxnSp>
        <p:nvCxnSpPr>
          <p:cNvPr id="2" name="Прямая соединительная линия 13"/>
          <p:cNvCxnSpPr/>
          <p:nvPr/>
        </p:nvCxnSpPr>
        <p:spPr>
          <a:xfrm>
            <a:off x="0" y="915988"/>
            <a:ext cx="9144000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13"/>
          <p:cNvCxnSpPr/>
          <p:nvPr/>
        </p:nvCxnSpPr>
        <p:spPr>
          <a:xfrm>
            <a:off x="0" y="915988"/>
            <a:ext cx="9144000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920" name="Picture 14" descr="resize_1000_748_true_crop_1000_748_0_0_q90_290651_b2cee674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987425"/>
            <a:ext cx="7632700" cy="39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0" indent="0" algn="ctr" defTabSz="914400" eaLnBrk="1" hangingPunct="1">
              <a:spcBef>
                <a:spcPct val="0"/>
              </a:spcBef>
              <a:buFontTx/>
              <a:buNone/>
              <a:defRPr/>
            </a:pPr>
            <a:r>
              <a:rPr lang="ru-RU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1. Проблемы содержания кровель зданий с наружным водостоком в зимний период</a:t>
            </a:r>
          </a:p>
          <a:p>
            <a:pPr marL="0" indent="0" algn="ctr" defTabSz="914400" eaLnBrk="1" hangingPunct="1">
              <a:spcBef>
                <a:spcPct val="0"/>
              </a:spcBef>
              <a:buFontTx/>
              <a:buNone/>
              <a:defRPr/>
            </a:pPr>
            <a:endParaRPr lang="ru-RU" b="1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Заголовок 1"/>
          <p:cNvSpPr txBox="1">
            <a:spLocks/>
          </p:cNvSpPr>
          <p:nvPr/>
        </p:nvSpPr>
        <p:spPr>
          <a:xfrm>
            <a:off x="2627313" y="0"/>
            <a:ext cx="6516687" cy="909638"/>
          </a:xfrm>
          <a:prstGeom prst="rect">
            <a:avLst/>
          </a:prstGeom>
        </p:spPr>
        <p:txBody>
          <a:bodyPr lIns="78876" tIns="39438" rIns="78876" bIns="394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 kern="1200">
                <a:solidFill>
                  <a:schemeClr val="bg1"/>
                </a:solidFill>
                <a:latin typeface="Arial" charset="0"/>
                <a:ea typeface="+mj-ea"/>
                <a:cs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endParaRPr lang="ru-RU" sz="180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010" name="Номер слайда 3"/>
          <p:cNvSpPr txBox="1">
            <a:spLocks noGrp="1"/>
          </p:cNvSpPr>
          <p:nvPr/>
        </p:nvSpPr>
        <p:spPr bwMode="auto">
          <a:xfrm>
            <a:off x="8499475" y="4948238"/>
            <a:ext cx="64452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870" tIns="39435" rIns="78870" bIns="39435" anchor="ctr"/>
          <a:lstStyle/>
          <a:p>
            <a:pPr algn="r"/>
            <a:fld id="{A327BF65-3624-45E8-A033-F291F6C5CA50}" type="slidenum">
              <a:rPr lang="ru-RU" altLang="ru-RU" sz="1600">
                <a:solidFill>
                  <a:srgbClr val="953735"/>
                </a:solidFill>
              </a:rPr>
              <a:pPr algn="r"/>
              <a:t>20</a:t>
            </a:fld>
            <a:endParaRPr lang="ru-RU" altLang="ru-RU" sz="1600">
              <a:solidFill>
                <a:srgbClr val="953735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0" y="915988"/>
            <a:ext cx="9144000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2640013" y="3175"/>
            <a:ext cx="6516687" cy="909638"/>
          </a:xfrm>
          <a:prstGeom prst="rect">
            <a:avLst/>
          </a:prstGeom>
        </p:spPr>
        <p:txBody>
          <a:bodyPr lIns="78876" tIns="39438" rIns="78876" bIns="394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 kern="1200">
                <a:solidFill>
                  <a:schemeClr val="bg1"/>
                </a:solidFill>
                <a:latin typeface="Arial" charset="0"/>
                <a:ea typeface="+mj-ea"/>
                <a:cs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endParaRPr lang="ru-RU" sz="180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23850" y="0"/>
            <a:ext cx="8351838" cy="909638"/>
          </a:xfrm>
          <a:prstGeom prst="rect">
            <a:avLst/>
          </a:prstGeom>
        </p:spPr>
        <p:txBody>
          <a:bodyPr lIns="78876" tIns="39438" rIns="78876" bIns="39438" anchor="ctr"/>
          <a:lstStyle/>
          <a:p>
            <a:pPr algn="ctr">
              <a:defRPr/>
            </a:pPr>
            <a:r>
              <a:rPr lang="ru-RU" sz="18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ВАЖНО! С момента выявления скопления снежных и ледяных образований потенциально опасные места у объектов до принятия мер по очистке кровли должны быть огорожены</a:t>
            </a:r>
          </a:p>
        </p:txBody>
      </p:sp>
      <p:cxnSp>
        <p:nvCxnSpPr>
          <p:cNvPr id="2" name="Прямая соединительная линия 13"/>
          <p:cNvCxnSpPr/>
          <p:nvPr/>
        </p:nvCxnSpPr>
        <p:spPr>
          <a:xfrm>
            <a:off x="0" y="915988"/>
            <a:ext cx="9144000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13"/>
          <p:cNvCxnSpPr/>
          <p:nvPr/>
        </p:nvCxnSpPr>
        <p:spPr>
          <a:xfrm>
            <a:off x="0" y="915988"/>
            <a:ext cx="9144000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16" name="Picture 11" descr="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1114425"/>
            <a:ext cx="604837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Заголовок 1"/>
          <p:cNvSpPr txBox="1">
            <a:spLocks/>
          </p:cNvSpPr>
          <p:nvPr/>
        </p:nvSpPr>
        <p:spPr>
          <a:xfrm>
            <a:off x="2627313" y="0"/>
            <a:ext cx="6516687" cy="909638"/>
          </a:xfrm>
          <a:prstGeom prst="rect">
            <a:avLst/>
          </a:prstGeom>
        </p:spPr>
        <p:txBody>
          <a:bodyPr lIns="78876" tIns="39438" rIns="78876" bIns="394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 kern="1200">
                <a:solidFill>
                  <a:schemeClr val="bg1"/>
                </a:solidFill>
                <a:latin typeface="Arial" charset="0"/>
                <a:ea typeface="+mj-ea"/>
                <a:cs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endParaRPr lang="ru-RU" sz="180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62" name="Номер слайда 3"/>
          <p:cNvSpPr txBox="1">
            <a:spLocks noGrp="1"/>
          </p:cNvSpPr>
          <p:nvPr/>
        </p:nvSpPr>
        <p:spPr bwMode="auto">
          <a:xfrm>
            <a:off x="8499475" y="4948238"/>
            <a:ext cx="64452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870" tIns="39435" rIns="78870" bIns="39435" anchor="ctr"/>
          <a:lstStyle/>
          <a:p>
            <a:pPr algn="r"/>
            <a:fld id="{A7235317-A5B0-4D30-AA9B-4452EC904FE5}" type="slidenum">
              <a:rPr lang="ru-RU" altLang="ru-RU" sz="1600">
                <a:solidFill>
                  <a:srgbClr val="953735"/>
                </a:solidFill>
              </a:rPr>
              <a:pPr algn="r"/>
              <a:t>21</a:t>
            </a:fld>
            <a:endParaRPr lang="ru-RU" altLang="ru-RU" sz="1600">
              <a:solidFill>
                <a:srgbClr val="953735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0" y="915988"/>
            <a:ext cx="9144000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2640013" y="3175"/>
            <a:ext cx="6516687" cy="909638"/>
          </a:xfrm>
          <a:prstGeom prst="rect">
            <a:avLst/>
          </a:prstGeom>
        </p:spPr>
        <p:txBody>
          <a:bodyPr lIns="78876" tIns="39438" rIns="78876" bIns="394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 kern="1200">
                <a:solidFill>
                  <a:schemeClr val="bg1"/>
                </a:solidFill>
                <a:latin typeface="Arial" charset="0"/>
                <a:ea typeface="+mj-ea"/>
                <a:cs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endParaRPr lang="ru-RU" sz="180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07504" y="0"/>
            <a:ext cx="8928991" cy="909638"/>
          </a:xfrm>
          <a:prstGeom prst="rect">
            <a:avLst/>
          </a:prstGeom>
        </p:spPr>
        <p:txBody>
          <a:bodyPr lIns="78876" tIns="39438" rIns="78876" bIns="39438" anchor="ctr"/>
          <a:lstStyle/>
          <a:p>
            <a:pPr algn="ctr">
              <a:defRPr/>
            </a:pPr>
            <a:r>
              <a:rPr lang="ru-RU" sz="18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 очистке кровли от снега и наледи зачастую снежные и ледяные массы сбрасываются на тротуар, пешеходные дорожки и по требованиям Правил благоустройства должны быть убраны и вывезены!</a:t>
            </a:r>
          </a:p>
        </p:txBody>
      </p:sp>
      <p:cxnSp>
        <p:nvCxnSpPr>
          <p:cNvPr id="2" name="Прямая соединительная линия 13"/>
          <p:cNvCxnSpPr/>
          <p:nvPr/>
        </p:nvCxnSpPr>
        <p:spPr>
          <a:xfrm>
            <a:off x="0" y="915988"/>
            <a:ext cx="9144000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13"/>
          <p:cNvCxnSpPr/>
          <p:nvPr/>
        </p:nvCxnSpPr>
        <p:spPr>
          <a:xfrm>
            <a:off x="0" y="915988"/>
            <a:ext cx="9144000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6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066800"/>
            <a:ext cx="724852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0" indent="0" algn="ctr" defTabSz="914400" eaLnBrk="1" hangingPunct="1">
              <a:spcBef>
                <a:spcPct val="0"/>
              </a:spcBef>
              <a:buFontTx/>
              <a:buNone/>
              <a:defRPr/>
            </a:pPr>
            <a:r>
              <a:rPr lang="ru-RU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2. Проблемы содержания входных групп и подходов к зданиям с массовым посещением людей в зимний период</a:t>
            </a:r>
          </a:p>
          <a:p>
            <a:pPr marL="0" indent="0" algn="ctr" defTabSz="914400" eaLnBrk="1" hangingPunct="1">
              <a:spcBef>
                <a:spcPct val="0"/>
              </a:spcBef>
              <a:buFontTx/>
              <a:buNone/>
              <a:defRPr/>
            </a:pPr>
            <a:endParaRPr lang="ru-RU" b="1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1331913" y="0"/>
            <a:ext cx="6516687" cy="627063"/>
          </a:xfrm>
          <a:prstGeom prst="rect">
            <a:avLst/>
          </a:prstGeom>
        </p:spPr>
        <p:txBody>
          <a:bodyPr lIns="78876" tIns="39438" rIns="78876" bIns="39438" anchor="ctr"/>
          <a:lstStyle/>
          <a:p>
            <a:pPr algn="ctr">
              <a:defRPr/>
            </a:pPr>
            <a:r>
              <a:rPr lang="ru-RU" sz="18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Скопление снега и образования наледи на входных группах</a:t>
            </a:r>
          </a:p>
        </p:txBody>
      </p:sp>
      <p:cxnSp>
        <p:nvCxnSpPr>
          <p:cNvPr id="4" name="Прямая соединительная линия 13"/>
          <p:cNvCxnSpPr/>
          <p:nvPr/>
        </p:nvCxnSpPr>
        <p:spPr>
          <a:xfrm>
            <a:off x="0" y="598488"/>
            <a:ext cx="9144000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 txBox="1">
            <a:spLocks/>
          </p:cNvSpPr>
          <p:nvPr/>
        </p:nvSpPr>
        <p:spPr>
          <a:xfrm>
            <a:off x="1331913" y="0"/>
            <a:ext cx="6516687" cy="627063"/>
          </a:xfrm>
          <a:prstGeom prst="rect">
            <a:avLst/>
          </a:prstGeom>
        </p:spPr>
        <p:txBody>
          <a:bodyPr lIns="78876" tIns="39438" rIns="78876" bIns="39438" anchor="ctr"/>
          <a:lstStyle/>
          <a:p>
            <a:pPr algn="ctr">
              <a:defRPr/>
            </a:pPr>
            <a:r>
              <a:rPr lang="ru-RU" sz="18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Скопление снега и образования наледи на входных группах</a:t>
            </a:r>
          </a:p>
        </p:txBody>
      </p:sp>
      <p:cxnSp>
        <p:nvCxnSpPr>
          <p:cNvPr id="3" name="Прямая соединительная линия 13"/>
          <p:cNvCxnSpPr/>
          <p:nvPr/>
        </p:nvCxnSpPr>
        <p:spPr>
          <a:xfrm>
            <a:off x="0" y="598488"/>
            <a:ext cx="9144000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085" name="Picture 10" descr="456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6413" y="700088"/>
            <a:ext cx="5748337" cy="431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1331913" y="0"/>
            <a:ext cx="6516687" cy="627063"/>
          </a:xfrm>
          <a:prstGeom prst="rect">
            <a:avLst/>
          </a:prstGeom>
        </p:spPr>
        <p:txBody>
          <a:bodyPr lIns="78876" tIns="39438" rIns="78876" bIns="39438" anchor="ctr"/>
          <a:lstStyle/>
          <a:p>
            <a:pPr algn="ctr">
              <a:defRPr/>
            </a:pPr>
            <a:r>
              <a:rPr lang="ru-RU" sz="18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Образование наледи в местах подхода людей к зданиям и на парковке</a:t>
            </a:r>
          </a:p>
        </p:txBody>
      </p:sp>
      <p:cxnSp>
        <p:nvCxnSpPr>
          <p:cNvPr id="4" name="Прямая соединительная линия 13"/>
          <p:cNvCxnSpPr/>
          <p:nvPr/>
        </p:nvCxnSpPr>
        <p:spPr>
          <a:xfrm>
            <a:off x="0" y="793750"/>
            <a:ext cx="9144000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10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909638"/>
            <a:ext cx="7391400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/>
          </p:cNvSpPr>
          <p:nvPr>
            <p:ph type="body" idx="4294967295"/>
          </p:nvPr>
        </p:nvSpPr>
        <p:spPr>
          <a:xfrm>
            <a:off x="539552" y="339502"/>
            <a:ext cx="8229600" cy="3394075"/>
          </a:xfrm>
        </p:spPr>
        <p:txBody>
          <a:bodyPr/>
          <a:lstStyle/>
          <a:p>
            <a:pPr marL="0" indent="0" algn="ctr" defTabSz="914400"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ru-RU" sz="2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Наличие снега и наледи на входных группах и на подходах к зданию создает угрозу причинения вреда (ущерба)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0" y="877888"/>
            <a:ext cx="9144000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131" name="Picture 7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987425"/>
            <a:ext cx="583247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3"/>
          <p:cNvSpPr>
            <a:spLocks noGrp="1"/>
          </p:cNvSpPr>
          <p:nvPr>
            <p:ph type="body" idx="4294967295"/>
          </p:nvPr>
        </p:nvSpPr>
        <p:spPr>
          <a:xfrm>
            <a:off x="323528" y="339502"/>
            <a:ext cx="8229600" cy="4608512"/>
          </a:xfrm>
        </p:spPr>
        <p:txBody>
          <a:bodyPr/>
          <a:lstStyle/>
          <a:p>
            <a:pPr marL="0" indent="0" algn="ctr" defTabSz="914400">
              <a:lnSpc>
                <a:spcPct val="80000"/>
              </a:lnSpc>
              <a:buFont typeface="Arial" charset="0"/>
              <a:buNone/>
            </a:pPr>
            <a:r>
              <a:rPr lang="ru-RU" sz="2000" b="1" dirty="0"/>
              <a:t>Правила благоустройства территории городского округа город Переславль-Залесский Ярославской области, утвержденные решением Переславль-Залесской городской Думы от 26.04.2018 № 46</a:t>
            </a:r>
            <a:r>
              <a:rPr lang="ru-RU" sz="2000" dirty="0"/>
              <a:t> </a:t>
            </a:r>
          </a:p>
          <a:p>
            <a:pPr marL="0" indent="0" algn="ctr" defTabSz="914400">
              <a:lnSpc>
                <a:spcPct val="80000"/>
              </a:lnSpc>
              <a:buFont typeface="Arial" charset="0"/>
              <a:buNone/>
            </a:pPr>
            <a:endParaRPr lang="ru-RU" sz="2000" b="1" dirty="0"/>
          </a:p>
          <a:p>
            <a:pPr marL="0" indent="0" algn="just" defTabSz="914400">
              <a:lnSpc>
                <a:spcPct val="80000"/>
              </a:lnSpc>
              <a:buFont typeface="Arial" charset="0"/>
              <a:buNone/>
            </a:pPr>
            <a:r>
              <a:rPr lang="ru-RU" sz="1800" dirty="0"/>
              <a:t> </a:t>
            </a:r>
            <a:r>
              <a:rPr lang="ru-RU" sz="2000" dirty="0"/>
              <a:t>подпунктом 3.13.22 пункта 3.13 Правил благоустройства предусмотрено, что:</a:t>
            </a:r>
          </a:p>
          <a:p>
            <a:pPr marL="0" indent="0" algn="just" defTabSz="914400">
              <a:lnSpc>
                <a:spcPct val="80000"/>
              </a:lnSpc>
              <a:buFont typeface="Arial" charset="0"/>
              <a:buNone/>
            </a:pPr>
            <a:endParaRPr lang="ru-RU" sz="1100" dirty="0"/>
          </a:p>
          <a:p>
            <a:pPr marL="0" indent="0" algn="just" defTabSz="914400">
              <a:lnSpc>
                <a:spcPct val="80000"/>
              </a:lnSpc>
              <a:buFont typeface="Arial" charset="0"/>
              <a:buNone/>
            </a:pPr>
            <a:r>
              <a:rPr lang="ru-RU" sz="2000" dirty="0"/>
              <a:t>          в зимнее время собственниками и арендаторами зданий с массовым посещением людей (магазины, рынки, торговые центры, гостиницы, вокзалы и т.д.) на земельных участках, где расположены данные объекты, проводятся:</a:t>
            </a:r>
          </a:p>
          <a:p>
            <a:pPr marL="0" indent="0" algn="just" defTabSz="914400">
              <a:lnSpc>
                <a:spcPct val="80000"/>
              </a:lnSpc>
              <a:buFont typeface="Arial" charset="0"/>
              <a:buNone/>
            </a:pPr>
            <a:r>
              <a:rPr lang="ru-RU" sz="2000" dirty="0"/>
              <a:t>	- ежедневный осмотр всей территории;</a:t>
            </a:r>
          </a:p>
          <a:p>
            <a:pPr marL="0" indent="0" algn="just" defTabSz="914400">
              <a:lnSpc>
                <a:spcPct val="80000"/>
              </a:lnSpc>
              <a:buFont typeface="Arial" charset="0"/>
              <a:buNone/>
            </a:pPr>
            <a:r>
              <a:rPr lang="ru-RU" sz="2000" dirty="0"/>
              <a:t>	- очистка от наледи и снега мест подхода людей, проезда машин и спецтранспорта к зданиям, автостоянок (парковочных мест);</a:t>
            </a:r>
          </a:p>
          <a:p>
            <a:pPr marL="0" indent="0" algn="just" defTabSz="914400">
              <a:lnSpc>
                <a:spcPct val="80000"/>
              </a:lnSpc>
              <a:buFont typeface="Arial" charset="0"/>
              <a:buNone/>
            </a:pPr>
            <a:r>
              <a:rPr lang="ru-RU" sz="2000" dirty="0"/>
              <a:t>	- посыпка песком или специализированной смесью мест подхода людей к зданиям, автостоянок (парковочных мест).</a:t>
            </a:r>
          </a:p>
          <a:p>
            <a:pPr marL="0" indent="0" defTabSz="914400">
              <a:lnSpc>
                <a:spcPct val="80000"/>
              </a:lnSpc>
            </a:pPr>
            <a:endParaRPr lang="ru-RU" sz="2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0" indent="0" algn="ctr" defTabSz="914400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ru-RU" sz="25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возможные меры по предотвращению</a:t>
            </a:r>
          </a:p>
          <a:p>
            <a:pPr marL="0" indent="0" algn="ctr" defTabSz="914400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ru-RU" sz="1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наледеобразования</a:t>
            </a:r>
            <a:r>
              <a:rPr lang="ru-RU" sz="25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на входных группах,  подходах к</a:t>
            </a:r>
          </a:p>
          <a:p>
            <a:pPr marL="0" indent="0" algn="ctr" defTabSz="914400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ru-RU" sz="25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зданию, а также по предотвращения возможных угроз</a:t>
            </a:r>
          </a:p>
          <a:p>
            <a:pPr marL="0" indent="0" algn="ctr" defTabSz="914400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ru-RU" sz="25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причинения вреда (ущерба)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7" descr="%D1%87%D0%B8%D1%81%D1%82%D0%BA%D0%B0-%D0%BB%D0%B5%D1%81%D1%82%D0%BD%D0%B8%D1%86%D1%8B-%D1%88%D0%B0%D0%B3%D0%B0%D0%B5%D1%82-%D0%BE%D1%82-%D0%BB%D0%BE%D0%BF%D0%B0%D1%82%D0%BA%D0%BE%D1%83%D0%BB%D0%B0%D0%B2%D0%BB%D0%B8%D0%B2%D0%B0%D1%82%D0%B5%D0%BB%D1%8F-%D1%81%D0%BD%D0%B5%D0%B3%D0%B0-%D0%BF%D0%BB%D0%B0%D1%81%D1%82%D0%BC%D0%B0%D1%81%D1%81-1036755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672" y="987574"/>
            <a:ext cx="6337300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" name="Прямая соединительная линия 13"/>
          <p:cNvCxnSpPr/>
          <p:nvPr/>
        </p:nvCxnSpPr>
        <p:spPr>
          <a:xfrm>
            <a:off x="0" y="627063"/>
            <a:ext cx="9144000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Заголовок 1"/>
          <p:cNvSpPr txBox="1">
            <a:spLocks/>
          </p:cNvSpPr>
          <p:nvPr/>
        </p:nvSpPr>
        <p:spPr>
          <a:xfrm>
            <a:off x="1331913" y="0"/>
            <a:ext cx="6516687" cy="909638"/>
          </a:xfrm>
          <a:prstGeom prst="rect">
            <a:avLst/>
          </a:prstGeom>
        </p:spPr>
        <p:txBody>
          <a:bodyPr lIns="78876" tIns="39438" rIns="78876" bIns="39438" anchor="ctr"/>
          <a:lstStyle/>
          <a:p>
            <a:pPr algn="ctr">
              <a:defRPr/>
            </a:pPr>
            <a:endParaRPr lang="ru-RU" sz="18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cxnSp>
        <p:nvCxnSpPr>
          <p:cNvPr id="4" name="Прямая соединительная линия 13"/>
          <p:cNvCxnSpPr/>
          <p:nvPr/>
        </p:nvCxnSpPr>
        <p:spPr>
          <a:xfrm>
            <a:off x="0" y="627063"/>
            <a:ext cx="9144000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/>
          <p:cNvSpPr txBox="1">
            <a:spLocks/>
          </p:cNvSpPr>
          <p:nvPr/>
        </p:nvSpPr>
        <p:spPr>
          <a:xfrm>
            <a:off x="1403648" y="-302638"/>
            <a:ext cx="6444952" cy="1290212"/>
          </a:xfrm>
          <a:prstGeom prst="rect">
            <a:avLst/>
          </a:prstGeom>
        </p:spPr>
        <p:txBody>
          <a:bodyPr lIns="78876" tIns="39438" rIns="78876" bIns="39438" anchor="ctr"/>
          <a:lstStyle/>
          <a:p>
            <a:pPr algn="ctr">
              <a:defRPr/>
            </a:pPr>
            <a:r>
              <a:rPr lang="ru-RU" sz="18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Своевременная очистка крыльца от снега, наледи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 descr="c880c28ef73f4347850c523a34ce0e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725488"/>
            <a:ext cx="6588125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" name="Прямая соединительная линия 13"/>
          <p:cNvCxnSpPr/>
          <p:nvPr/>
        </p:nvCxnSpPr>
        <p:spPr>
          <a:xfrm>
            <a:off x="0" y="627063"/>
            <a:ext cx="9144000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Заголовок 1"/>
          <p:cNvSpPr txBox="1">
            <a:spLocks/>
          </p:cNvSpPr>
          <p:nvPr/>
        </p:nvSpPr>
        <p:spPr>
          <a:xfrm>
            <a:off x="1331913" y="0"/>
            <a:ext cx="6516687" cy="627063"/>
          </a:xfrm>
          <a:prstGeom prst="rect">
            <a:avLst/>
          </a:prstGeom>
        </p:spPr>
        <p:txBody>
          <a:bodyPr lIns="78876" tIns="39438" rIns="78876" bIns="39438" anchor="ctr"/>
          <a:lstStyle/>
          <a:p>
            <a:pPr algn="ctr">
              <a:defRPr/>
            </a:pPr>
            <a:r>
              <a:rPr lang="ru-RU" sz="18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Обработка специализированными смесями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Заголовок 1"/>
          <p:cNvSpPr txBox="1">
            <a:spLocks/>
          </p:cNvSpPr>
          <p:nvPr/>
        </p:nvSpPr>
        <p:spPr>
          <a:xfrm>
            <a:off x="2627313" y="0"/>
            <a:ext cx="6516687" cy="909638"/>
          </a:xfrm>
          <a:prstGeom prst="rect">
            <a:avLst/>
          </a:prstGeom>
        </p:spPr>
        <p:txBody>
          <a:bodyPr lIns="78876" tIns="39438" rIns="78876" bIns="394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 kern="1200">
                <a:solidFill>
                  <a:schemeClr val="bg1"/>
                </a:solidFill>
                <a:latin typeface="Arial" charset="0"/>
                <a:ea typeface="+mj-ea"/>
                <a:cs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endParaRPr lang="ru-RU" sz="180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0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499475" y="4948238"/>
            <a:ext cx="644525" cy="19367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22AC298-5900-4842-BE5E-7296C206F183}" type="slidenum">
              <a:rPr lang="ru-RU" altLang="ru-RU" sz="1600" smtClean="0">
                <a:solidFill>
                  <a:srgbClr val="953735"/>
                </a:solidFill>
              </a:rPr>
              <a:pPr/>
              <a:t>3</a:t>
            </a:fld>
            <a:endParaRPr lang="ru-RU" altLang="ru-RU" sz="1600">
              <a:solidFill>
                <a:srgbClr val="953735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0" y="842963"/>
            <a:ext cx="9144000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2" name="Picture 4" descr="C:\Users\antonovee\Desktop\сосульк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1419225"/>
            <a:ext cx="216852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Box 1"/>
          <p:cNvSpPr txBox="1">
            <a:spLocks noChangeArrowheads="1"/>
          </p:cNvSpPr>
          <p:nvPr/>
        </p:nvSpPr>
        <p:spPr bwMode="auto">
          <a:xfrm>
            <a:off x="755650" y="139700"/>
            <a:ext cx="77771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0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Образование наледи, сосулек на кровле зданий, сооружений</a:t>
            </a:r>
          </a:p>
        </p:txBody>
      </p:sp>
      <p:pic>
        <p:nvPicPr>
          <p:cNvPr id="17414" name="Рисунок 16" descr="C:\Users\roschinav.ADM\Documents\Работа ГУ ЦОиР КНД\Фото сосульки 01_02_2020\20210201_1555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1419225"/>
            <a:ext cx="22860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4" descr="https://cstor.nn2.ru/forum/data/forum/images/2015-02/113608079-00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3292475"/>
            <a:ext cx="2286000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1851025"/>
            <a:ext cx="2774950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32138" y="3148013"/>
            <a:ext cx="2160587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Заголовок 1"/>
          <p:cNvSpPr txBox="1">
            <a:spLocks/>
          </p:cNvSpPr>
          <p:nvPr/>
        </p:nvSpPr>
        <p:spPr>
          <a:xfrm>
            <a:off x="2627313" y="0"/>
            <a:ext cx="6516687" cy="909638"/>
          </a:xfrm>
          <a:prstGeom prst="rect">
            <a:avLst/>
          </a:prstGeom>
        </p:spPr>
        <p:txBody>
          <a:bodyPr lIns="78876" tIns="39438" rIns="78876" bIns="394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 kern="1200">
                <a:solidFill>
                  <a:schemeClr val="bg1"/>
                </a:solidFill>
                <a:latin typeface="Arial" charset="0"/>
                <a:ea typeface="+mj-ea"/>
                <a:cs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endParaRPr lang="ru-RU" sz="180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8" name="Номер слайда 3"/>
          <p:cNvSpPr txBox="1">
            <a:spLocks noGrp="1"/>
          </p:cNvSpPr>
          <p:nvPr/>
        </p:nvSpPr>
        <p:spPr bwMode="auto">
          <a:xfrm>
            <a:off x="8499475" y="4948238"/>
            <a:ext cx="64452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870" tIns="39435" rIns="78870" bIns="39435" anchor="ctr"/>
          <a:lstStyle/>
          <a:p>
            <a:pPr algn="r"/>
            <a:fld id="{3F322FCE-7A7A-405A-ABE5-19699A07F57D}" type="slidenum">
              <a:rPr lang="ru-RU" altLang="ru-RU" sz="1600">
                <a:solidFill>
                  <a:srgbClr val="953735"/>
                </a:solidFill>
              </a:rPr>
              <a:pPr algn="r"/>
              <a:t>4</a:t>
            </a:fld>
            <a:endParaRPr lang="ru-RU" altLang="ru-RU" sz="1600">
              <a:solidFill>
                <a:srgbClr val="953735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0" y="842963"/>
            <a:ext cx="9144000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7" name="TextBox 1"/>
          <p:cNvSpPr txBox="1">
            <a:spLocks noChangeArrowheads="1"/>
          </p:cNvSpPr>
          <p:nvPr/>
        </p:nvSpPr>
        <p:spPr bwMode="auto">
          <a:xfrm>
            <a:off x="468313" y="139700"/>
            <a:ext cx="79914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0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Образование наледи, сосулек на оборудовании и элементах фасада</a:t>
            </a:r>
          </a:p>
        </p:txBody>
      </p:sp>
      <p:pic>
        <p:nvPicPr>
          <p:cNvPr id="19461" name="Picture 12" descr="930b5790e597de42b44483ae5afbdcb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1058863"/>
            <a:ext cx="633730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5" descr="2014-08-15-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31888"/>
            <a:ext cx="5113337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7" descr="i-1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1058863"/>
            <a:ext cx="3348038" cy="334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AutoShape 8" descr="wr-960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08" name="AutoShape 10" descr="wr-960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09" name="AutoShape 12" descr="wr-960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0" name="AutoShape 14" descr="wr-960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1" name="AutoShape 16" descr="wr-960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2" name="AutoShape 18" descr="wr-960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3" name="AutoShape 20" descr="wr-960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4" name="AutoShape 22" descr="wr-960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5" name="AutoShape 24" descr="wr-960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6" name="AutoShape 26" descr="wr-960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7" name="AutoShape 28" descr="wr-960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8" name="AutoShape 30" descr="wr-960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9" name="AutoShape 32" descr="wr-960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20" name="AutoShape 34" descr="wr-960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21" name="AutoShape 36" descr="wr-960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22" name="AutoShape 38" descr="wr-960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23" name="Rectangle 2"/>
          <p:cNvSpPr>
            <a:spLocks/>
          </p:cNvSpPr>
          <p:nvPr/>
        </p:nvSpPr>
        <p:spPr bwMode="auto">
          <a:xfrm>
            <a:off x="468313" y="101600"/>
            <a:ext cx="82296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870" tIns="39435" rIns="78870" bIns="39435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ru-RU" sz="20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Образование снежных и ледяных свесов</a:t>
            </a:r>
          </a:p>
        </p:txBody>
      </p:sp>
      <p:cxnSp>
        <p:nvCxnSpPr>
          <p:cNvPr id="3" name="Прямая соединительная линия 13"/>
          <p:cNvCxnSpPr/>
          <p:nvPr/>
        </p:nvCxnSpPr>
        <p:spPr>
          <a:xfrm>
            <a:off x="0" y="725488"/>
            <a:ext cx="9177338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5" descr="b19a694a66efd4686652adbc8391f0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00088"/>
            <a:ext cx="9144000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2"/>
          <p:cNvSpPr>
            <a:spLocks/>
          </p:cNvSpPr>
          <p:nvPr/>
        </p:nvSpPr>
        <p:spPr bwMode="auto">
          <a:xfrm>
            <a:off x="412750" y="76200"/>
            <a:ext cx="82296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870" tIns="39435" rIns="78870" bIns="39435" anchor="ctr"/>
          <a:lstStyle/>
          <a:p>
            <a:pPr algn="ctr" defTabSz="787400" eaLnBrk="0" hangingPunct="0">
              <a:buFont typeface="Wingdings" pitchFamily="2" charset="2"/>
              <a:buNone/>
              <a:defRPr/>
            </a:pPr>
            <a:r>
              <a:rPr lang="ru-RU" sz="15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При повышении температуры воздуха повышается риск неконтролируемого схода с кровель снежных масс и </a:t>
            </a:r>
            <a:r>
              <a:rPr lang="ru-RU" sz="15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наледеобразований</a:t>
            </a:r>
            <a:endParaRPr lang="ru-RU" sz="15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0" y="627063"/>
            <a:ext cx="9177338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0" indent="0" algn="ctr" defTabSz="914400"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ru-RU" sz="20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Неконтролируемый сход с кровель снежных масс и наледеобразований</a:t>
            </a:r>
            <a:r>
              <a:rPr lang="ru-RU" sz="20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создает угрозу причинения вреда (ущерба)</a:t>
            </a:r>
          </a:p>
          <a:p>
            <a:pPr marL="0" indent="0" algn="ctr" defTabSz="914400"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ru-RU" sz="2000" b="1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4" descr="d672583e6fa1246d621053e164e4845a597e06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31888"/>
            <a:ext cx="4392612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0" y="877888"/>
            <a:ext cx="9144000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147763"/>
            <a:ext cx="4211637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376FFDF-0DDE-4D00-8D4E-CE1354073332}"/>
              </a:ext>
            </a:extLst>
          </p:cNvPr>
          <p:cNvSpPr/>
          <p:nvPr/>
        </p:nvSpPr>
        <p:spPr>
          <a:xfrm>
            <a:off x="351769" y="107108"/>
            <a:ext cx="83350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Неконтролируемый сход с кровель снежных масс и </a:t>
            </a:r>
            <a:r>
              <a:rPr lang="ru-RU" sz="15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наледеобразований</a:t>
            </a:r>
            <a:r>
              <a:rPr lang="ru-RU" sz="15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16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создает угрозу причинения вреда (ущерба)</a:t>
            </a:r>
            <a:endParaRPr lang="ru-RU" sz="15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/>
          </p:cNvSpPr>
          <p:nvPr>
            <p:ph type="body" idx="4294967295"/>
          </p:nvPr>
        </p:nvSpPr>
        <p:spPr>
          <a:xfrm>
            <a:off x="107950" y="1588"/>
            <a:ext cx="8785225" cy="5141912"/>
          </a:xfrm>
        </p:spPr>
        <p:txBody>
          <a:bodyPr/>
          <a:lstStyle/>
          <a:p>
            <a:pPr marL="0" indent="0" algn="ctr" defTabSz="914400">
              <a:lnSpc>
                <a:spcPct val="80000"/>
              </a:lnSpc>
              <a:buFont typeface="Arial" charset="0"/>
              <a:buNone/>
            </a:pPr>
            <a:r>
              <a:rPr lang="ru-RU" sz="1800" b="1" dirty="0"/>
              <a:t>Правила благоустройства территории городского округа город Переславль-Залесский Ярославской области, утвержденные решением Переславль-Залесской городской Думы от 26.04.2018 № 46</a:t>
            </a:r>
            <a:r>
              <a:rPr lang="ru-RU" sz="1800" dirty="0"/>
              <a:t> </a:t>
            </a:r>
          </a:p>
          <a:p>
            <a:pPr marL="0" indent="0" algn="ctr" defTabSz="914400">
              <a:lnSpc>
                <a:spcPct val="80000"/>
              </a:lnSpc>
              <a:buFont typeface="Arial" charset="0"/>
              <a:buNone/>
            </a:pPr>
            <a:endParaRPr lang="ru-RU" sz="1800" b="1" dirty="0"/>
          </a:p>
          <a:p>
            <a:pPr marL="0" indent="0" defTabSz="914400">
              <a:lnSpc>
                <a:spcPct val="80000"/>
              </a:lnSpc>
              <a:buFont typeface="Arial" charset="0"/>
              <a:buNone/>
            </a:pPr>
            <a:r>
              <a:rPr lang="ru-RU" sz="1600" dirty="0"/>
              <a:t>       </a:t>
            </a:r>
            <a:r>
              <a:rPr lang="ru-RU" sz="1800" dirty="0"/>
              <a:t>Пунктом 3.13.21 Правил благоустройства предусмотрено, что:</a:t>
            </a:r>
          </a:p>
          <a:p>
            <a:pPr marL="0" indent="0" defTabSz="914400">
              <a:lnSpc>
                <a:spcPct val="80000"/>
              </a:lnSpc>
              <a:buFont typeface="Arial" charset="0"/>
              <a:buNone/>
            </a:pPr>
            <a:endParaRPr lang="ru-RU" sz="600" dirty="0"/>
          </a:p>
          <a:p>
            <a:pPr marL="0" indent="0" algn="just" defTabSz="914400">
              <a:lnSpc>
                <a:spcPct val="80000"/>
              </a:lnSpc>
              <a:buFont typeface="Arial" charset="0"/>
              <a:buNone/>
            </a:pPr>
            <a:r>
              <a:rPr lang="ru-RU" sz="1800" dirty="0"/>
              <a:t>          </a:t>
            </a:r>
            <a:r>
              <a:rPr lang="ru-RU" sz="2000" dirty="0"/>
              <a:t>В зимнее время собственниками и арендаторами зданий должна быть организована своевременная очистка кровель зданий от снега, наледи и сосулек.</a:t>
            </a:r>
          </a:p>
          <a:p>
            <a:pPr marL="0" indent="0" algn="just" defTabSz="914400">
              <a:lnSpc>
                <a:spcPct val="80000"/>
              </a:lnSpc>
              <a:buFont typeface="Arial" charset="0"/>
              <a:buNone/>
            </a:pPr>
            <a:r>
              <a:rPr lang="ru-RU" sz="2000" dirty="0"/>
              <a:t>          Крыши с наружным водоотводом необходимо периодически очищать от снега, не допуская его накопления более 30 см.</a:t>
            </a:r>
          </a:p>
          <a:p>
            <a:pPr marL="0" indent="0" algn="just" defTabSz="914400">
              <a:lnSpc>
                <a:spcPct val="80000"/>
              </a:lnSpc>
              <a:buFont typeface="Arial" charset="0"/>
              <a:buNone/>
            </a:pPr>
            <a:r>
              <a:rPr lang="ru-RU" sz="2000" dirty="0"/>
              <a:t>          С момента обнаружения скопления снега, </a:t>
            </a:r>
            <a:r>
              <a:rPr lang="ru-RU" sz="2000" dirty="0" err="1"/>
              <a:t>наледеобразований</a:t>
            </a:r>
            <a:r>
              <a:rPr lang="ru-RU" sz="2000" dirty="0"/>
              <a:t> (сосулек) на крышах зданий до принятия мер по их очистке опасное место должно быть огорожено. </a:t>
            </a:r>
          </a:p>
          <a:p>
            <a:pPr marL="0" indent="0" algn="just" defTabSz="914400">
              <a:lnSpc>
                <a:spcPct val="80000"/>
              </a:lnSpc>
              <a:buFont typeface="Arial" charset="0"/>
              <a:buNone/>
            </a:pPr>
            <a:r>
              <a:rPr lang="ru-RU" sz="2000" dirty="0"/>
              <a:t>          Работы по очистке крыш (кровель) должны быть выполнены не позднее 48 часов с момента обнаружения скопления снега, </a:t>
            </a:r>
            <a:r>
              <a:rPr lang="ru-RU" sz="2000" dirty="0" err="1"/>
              <a:t>наледеобразований</a:t>
            </a:r>
            <a:r>
              <a:rPr lang="ru-RU" sz="2000" dirty="0"/>
              <a:t> (сосулек) на крышах (кровлях) зданий.</a:t>
            </a:r>
          </a:p>
          <a:p>
            <a:pPr marL="0" indent="0" algn="just" defTabSz="914400">
              <a:lnSpc>
                <a:spcPct val="80000"/>
              </a:lnSpc>
              <a:buFont typeface="Arial" charset="0"/>
              <a:buNone/>
            </a:pPr>
            <a:r>
              <a:rPr lang="ru-RU" sz="2000" dirty="0"/>
              <a:t>          Сброшенный с кровель зданий снег (наледь) убирается в специально отведенные места для последующего вывоза не позднее 4 часов после сброса.       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/>
          </p:cNvSpPr>
          <p:nvPr>
            <p:ph type="body" idx="4294967295"/>
          </p:nvPr>
        </p:nvSpPr>
        <p:spPr>
          <a:xfrm>
            <a:off x="0" y="50800"/>
            <a:ext cx="9144000" cy="5092700"/>
          </a:xfrm>
        </p:spPr>
        <p:txBody>
          <a:bodyPr/>
          <a:lstStyle/>
          <a:p>
            <a:pPr marL="0" indent="0" algn="ctr" defTabSz="914400">
              <a:lnSpc>
                <a:spcPct val="80000"/>
              </a:lnSpc>
              <a:buFont typeface="Arial" charset="0"/>
              <a:buNone/>
              <a:defRPr/>
            </a:pPr>
            <a:r>
              <a:rPr lang="ru-RU" sz="2000" b="1" dirty="0"/>
              <a:t>Закон Ярославской области от 3 декабря 2007 г. N 100-з "Об административных правонарушениях":</a:t>
            </a:r>
          </a:p>
          <a:p>
            <a:pPr marL="0" indent="0" defTabSz="914400">
              <a:lnSpc>
                <a:spcPct val="80000"/>
              </a:lnSpc>
              <a:buFont typeface="Arial" charset="0"/>
              <a:buNone/>
              <a:defRPr/>
            </a:pPr>
            <a:endParaRPr lang="ru-RU" sz="600" b="1" dirty="0"/>
          </a:p>
          <a:p>
            <a:pPr marL="0" indent="0" algn="just" defTabSz="914400">
              <a:lnSpc>
                <a:spcPct val="80000"/>
              </a:lnSpc>
              <a:buFont typeface="Arial" charset="0"/>
              <a:buNone/>
              <a:defRPr/>
            </a:pPr>
            <a:r>
              <a:rPr lang="ru-RU" sz="2000" dirty="0"/>
              <a:t>       С</a:t>
            </a:r>
            <a:r>
              <a:rPr lang="ru-RU" sz="1800" dirty="0"/>
              <a:t> июля 2023 года за нарушение установленных правилами благоустройства требований к проведению мероприятий по очистке от снега, наледи и ледяных образований фасадов зданий, сооружений, элементов объектов капитального строительства предусмотрено наложение штрафа: </a:t>
            </a:r>
          </a:p>
          <a:p>
            <a:pPr marL="0" indent="0" defTabSz="914400">
              <a:lnSpc>
                <a:spcPct val="80000"/>
              </a:lnSpc>
              <a:buFont typeface="Arial" charset="0"/>
              <a:buNone/>
              <a:defRPr/>
            </a:pPr>
            <a:endParaRPr lang="ru-RU" sz="800" dirty="0"/>
          </a:p>
          <a:p>
            <a:pPr marL="0" indent="0" defTabSz="914400">
              <a:lnSpc>
                <a:spcPct val="80000"/>
              </a:lnSpc>
              <a:buFont typeface="Arial" charset="0"/>
              <a:buNone/>
              <a:defRPr/>
            </a:pPr>
            <a:r>
              <a:rPr lang="ru-RU" sz="2000" dirty="0"/>
              <a:t>	на должностных лиц -</a:t>
            </a:r>
            <a:r>
              <a:rPr lang="ru-RU" sz="1600" dirty="0"/>
              <a:t> </a:t>
            </a:r>
            <a:r>
              <a:rPr lang="ru-RU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от 30 тысяч до 40 тысяч рублей</a:t>
            </a:r>
            <a:r>
              <a:rPr lang="ru-RU" sz="1600" dirty="0"/>
              <a:t>;</a:t>
            </a:r>
          </a:p>
          <a:p>
            <a:pPr marL="0" indent="0" defTabSz="914400">
              <a:lnSpc>
                <a:spcPct val="80000"/>
              </a:lnSpc>
              <a:buFont typeface="Arial" charset="0"/>
              <a:buNone/>
              <a:defRPr/>
            </a:pPr>
            <a:r>
              <a:rPr lang="ru-RU" sz="2000" dirty="0"/>
              <a:t>	на юридических лиц</a:t>
            </a:r>
            <a:r>
              <a:rPr lang="ru-RU" sz="1600" dirty="0"/>
              <a:t> - </a:t>
            </a:r>
            <a:r>
              <a:rPr lang="ru-RU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от 100 тысяч до 130 тысяч рублей</a:t>
            </a:r>
            <a:r>
              <a:rPr lang="ru-RU" sz="1600" dirty="0"/>
              <a:t>.</a:t>
            </a:r>
          </a:p>
          <a:p>
            <a:pPr marL="0" indent="0" defTabSz="914400">
              <a:lnSpc>
                <a:spcPct val="80000"/>
              </a:lnSpc>
              <a:defRPr/>
            </a:pPr>
            <a:endParaRPr lang="ru-RU" sz="1000" dirty="0"/>
          </a:p>
          <a:p>
            <a:pPr marL="0" indent="0" algn="just" defTabSz="914400">
              <a:lnSpc>
                <a:spcPct val="80000"/>
              </a:lnSpc>
              <a:buFont typeface="Arial" charset="0"/>
              <a:buNone/>
              <a:defRPr/>
            </a:pPr>
            <a:r>
              <a:rPr lang="ru-RU" sz="1600" dirty="0"/>
              <a:t>       </a:t>
            </a:r>
            <a:r>
              <a:rPr lang="ru-RU" sz="1800" dirty="0"/>
              <a:t>За нарушение установленных правилами благоустройства требований по вывозу (перемещению) снега, наледи и ледяных образований, сброшенных с фасадов зданий, сооружений, элементов объектов капитального строительства при осуществлении мероприятий по их очистке на пешеходные дорожки, тротуары предусмотрено наложение штрафа: </a:t>
            </a:r>
          </a:p>
          <a:p>
            <a:pPr marL="0" indent="0" defTabSz="914400">
              <a:lnSpc>
                <a:spcPct val="80000"/>
              </a:lnSpc>
              <a:buFont typeface="Arial" charset="0"/>
              <a:buNone/>
              <a:defRPr/>
            </a:pPr>
            <a:r>
              <a:rPr lang="ru-RU" sz="2000" dirty="0"/>
              <a:t>	на должностных лиц -</a:t>
            </a:r>
            <a:r>
              <a:rPr lang="ru-RU" sz="1600" dirty="0"/>
              <a:t> </a:t>
            </a:r>
            <a:r>
              <a:rPr lang="ru-RU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от 30 тысяч до 40 тысяч рублей</a:t>
            </a:r>
            <a:r>
              <a:rPr lang="ru-RU" sz="1600" dirty="0"/>
              <a:t>;</a:t>
            </a:r>
          </a:p>
          <a:p>
            <a:pPr marL="0" indent="0" defTabSz="914400">
              <a:lnSpc>
                <a:spcPct val="80000"/>
              </a:lnSpc>
              <a:buFont typeface="Arial" charset="0"/>
              <a:buNone/>
              <a:defRPr/>
            </a:pPr>
            <a:r>
              <a:rPr lang="ru-RU" sz="2000" dirty="0"/>
              <a:t>	на юридических лиц</a:t>
            </a:r>
            <a:r>
              <a:rPr lang="ru-RU" sz="1600" dirty="0"/>
              <a:t> - </a:t>
            </a:r>
            <a:r>
              <a:rPr lang="ru-RU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от 100 тысяч до 130 тысяч рублей</a:t>
            </a:r>
            <a:r>
              <a:rPr lang="ru-RU" sz="1600" dirty="0"/>
              <a:t>.</a:t>
            </a:r>
            <a:endParaRPr lang="ru-RU" sz="1800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&gt;&lt;version val=&quot;16202&quot;/&gt;&lt;partner val=&quot;530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eweekdayFirstOfWeek val=&quot;2&quot;/&gt;&lt;m_mruColor&gt;&lt;m_vecMRU length=&quot;2&quot;&gt;&lt;elem&gt;&lt;m_ppcolschidx val=&quot;0&quot;/&gt;&lt;m_rgb r=&quot;ff&quot; g=&quot;99&quot; b=&quot;0&quot;/&gt;&lt;/elem&gt;&lt;elem&gt;&lt;m_ppcolschidx val=&quot;0&quot;/&gt;&lt;m_rgb r=&quot;0&quot; g=&quot;80&quot; b=&quot;80&quot;/&gt;&lt;/elem&gt;&lt;/m_vecMRU&gt;&lt;/m_mruColor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,&lt;/m_chDecimalSymbol&gt;&lt;m_nGroupingDigits val=&quot;3&quot;/&gt;&lt;m_chGroupingSymbol&gt;.&lt;/m_chGroupingSymbol&gt;&lt;/m_precDefault&gt;&lt;/CDefaultPrec&gt;&lt;/root&gt;"/>
  <p:tag name="THINKCELLUNDODONOTDELETE" val="1238"/>
</p:tagLst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headEnd type="stealth"/>
          <a:tailEnd type="stealt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68004</TotalTime>
  <Words>767</Words>
  <Application>Microsoft Office PowerPoint</Application>
  <PresentationFormat>Экран (16:9)</PresentationFormat>
  <Paragraphs>77</Paragraphs>
  <Slides>29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Calibri</vt:lpstr>
      <vt:lpstr>Times New Roman</vt:lpstr>
      <vt:lpstr>Wingdings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adm.local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гос регистрации док страт планирования в ГАСУ_29-04-2016</dc:title>
  <dc:creator>Krichmara</dc:creator>
  <cp:lastModifiedBy>Work</cp:lastModifiedBy>
  <cp:revision>2796</cp:revision>
  <cp:lastPrinted>2021-11-09T11:22:18Z</cp:lastPrinted>
  <dcterms:created xsi:type="dcterms:W3CDTF">2012-02-06T06:39:19Z</dcterms:created>
  <dcterms:modified xsi:type="dcterms:W3CDTF">2023-11-24T08:13:12Z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0x0101006B4FFBA0ED7388418B435DAA3AFCEE7C</vt:lpwstr>
  </property>
  <property fmtid="{D5CDD505-2E9C-101B-9397-08002B2CF9AE}" pid="3" name="Description">
    <vt:lpwstr/>
  </property>
  <property fmtid="{D5CDD505-2E9C-101B-9397-08002B2CF9AE}" pid="4" name="DocDate">
    <vt:lpwstr>2016-05-04T00:00:00Z</vt:lpwstr>
  </property>
  <property fmtid="{D5CDD505-2E9C-101B-9397-08002B2CF9AE}" pid="5" name="docType">
    <vt:lpwstr>17</vt:lpwstr>
  </property>
</Properties>
</file>