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  <p:sldMasterId id="2147483951" r:id="rId2"/>
    <p:sldMasterId id="2147483963" r:id="rId3"/>
  </p:sldMasterIdLst>
  <p:notesMasterIdLst>
    <p:notesMasterId r:id="rId28"/>
  </p:notesMasterIdLst>
  <p:handoutMasterIdLst>
    <p:handoutMasterId r:id="rId29"/>
  </p:handoutMasterIdLst>
  <p:sldIdLst>
    <p:sldId id="426" r:id="rId4"/>
    <p:sldId id="456" r:id="rId5"/>
    <p:sldId id="458" r:id="rId6"/>
    <p:sldId id="457" r:id="rId7"/>
    <p:sldId id="451" r:id="rId8"/>
    <p:sldId id="431" r:id="rId9"/>
    <p:sldId id="433" r:id="rId10"/>
    <p:sldId id="434" r:id="rId11"/>
    <p:sldId id="455" r:id="rId12"/>
    <p:sldId id="436" r:id="rId13"/>
    <p:sldId id="437" r:id="rId14"/>
    <p:sldId id="439" r:id="rId15"/>
    <p:sldId id="440" r:id="rId16"/>
    <p:sldId id="441" r:id="rId17"/>
    <p:sldId id="442" r:id="rId18"/>
    <p:sldId id="460" r:id="rId19"/>
    <p:sldId id="444" r:id="rId20"/>
    <p:sldId id="459" r:id="rId21"/>
    <p:sldId id="446" r:id="rId22"/>
    <p:sldId id="447" r:id="rId23"/>
    <p:sldId id="448" r:id="rId24"/>
    <p:sldId id="449" r:id="rId25"/>
    <p:sldId id="417" r:id="rId26"/>
    <p:sldId id="418" r:id="rId27"/>
  </p:sldIdLst>
  <p:sldSz cx="9144000" cy="5143500" type="screen16x9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9276"/>
    <a:srgbClr val="C7CCB4"/>
    <a:srgbClr val="909398"/>
    <a:srgbClr val="87748A"/>
    <a:srgbClr val="77675D"/>
    <a:srgbClr val="AF69A7"/>
    <a:srgbClr val="B676AE"/>
    <a:srgbClr val="AAB28C"/>
    <a:srgbClr val="A05697"/>
    <a:srgbClr val="0166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07" autoAdjust="0"/>
  </p:normalViewPr>
  <p:slideViewPr>
    <p:cSldViewPr>
      <p:cViewPr varScale="1">
        <p:scale>
          <a:sx n="118" d="100"/>
          <a:sy n="118" d="100"/>
        </p:scale>
        <p:origin x="114" y="5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123091040327526E-2"/>
          <c:y val="0.13910536803069731"/>
          <c:w val="0.90046974012874026"/>
          <c:h val="0.40134220241467644"/>
        </c:manualLayout>
      </c:layout>
      <c:areaChart>
        <c:grouping val="stacked"/>
        <c:varyColors val="0"/>
        <c:ser>
          <c:idx val="0"/>
          <c:order val="0"/>
          <c:tx>
            <c:strRef>
              <c:f>Лист1!$A$10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ysClr val="window" lastClr="FFFFFF"/>
            </a:solidFill>
            <a:ln w="12700">
              <a:solidFill>
                <a:sysClr val="windowText" lastClr="000000"/>
              </a:solidFill>
            </a:ln>
            <a:effectLst>
              <a:glow rad="127000">
                <a:schemeClr val="accent6">
                  <a:lumMod val="60000"/>
                  <a:lumOff val="40000"/>
                </a:schemeClr>
              </a:glow>
            </a:effectLst>
          </c:spPr>
          <c:dLbls>
            <c:dLbl>
              <c:idx val="0"/>
              <c:layout>
                <c:manualLayout>
                  <c:x val="3.4849951597289451E-2"/>
                  <c:y val="-6.733928943084954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BAF-45C7-940F-6601C084983D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968699580509841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BAF-45C7-940F-6601C084983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Лист1!$B$9:$L$9</c:f>
              <c:strCache>
                <c:ptCount val="11"/>
                <c:pt idx="0">
                  <c:v>Первоначальный</c:v>
                </c:pt>
                <c:pt idx="1">
                  <c:v>ред. от 28.01.21</c:v>
                </c:pt>
                <c:pt idx="2">
                  <c:v>ред от 18.03.21</c:v>
                </c:pt>
                <c:pt idx="3">
                  <c:v>ред. от 22.04.21</c:v>
                </c:pt>
                <c:pt idx="4">
                  <c:v>ред. от 19.05.21</c:v>
                </c:pt>
                <c:pt idx="5">
                  <c:v>ред. от 29.07.21</c:v>
                </c:pt>
                <c:pt idx="6">
                  <c:v>ред. от 30.09.21</c:v>
                </c:pt>
                <c:pt idx="7">
                  <c:v>ред. от 28.10.21</c:v>
                </c:pt>
                <c:pt idx="8">
                  <c:v>ред. от 25.11.21</c:v>
                </c:pt>
                <c:pt idx="9">
                  <c:v>ред. от 23.12.21</c:v>
                </c:pt>
                <c:pt idx="10">
                  <c:v>ред. от 29.12.21</c:v>
                </c:pt>
              </c:strCache>
            </c:strRef>
          </c:cat>
          <c:val>
            <c:numRef>
              <c:f>Лист1!$B$10:$L$10</c:f>
              <c:numCache>
                <c:formatCode>General</c:formatCode>
                <c:ptCount val="11"/>
                <c:pt idx="0">
                  <c:v>577.79999999999995</c:v>
                </c:pt>
                <c:pt idx="1">
                  <c:v>578.1</c:v>
                </c:pt>
                <c:pt idx="2">
                  <c:v>632.1</c:v>
                </c:pt>
                <c:pt idx="3">
                  <c:v>632.20000000000005</c:v>
                </c:pt>
                <c:pt idx="4">
                  <c:v>632.20000000000005</c:v>
                </c:pt>
                <c:pt idx="5">
                  <c:v>632.20000000000005</c:v>
                </c:pt>
                <c:pt idx="6">
                  <c:v>632.20000000000005</c:v>
                </c:pt>
                <c:pt idx="7">
                  <c:v>644.6</c:v>
                </c:pt>
                <c:pt idx="8">
                  <c:v>645.5</c:v>
                </c:pt>
                <c:pt idx="9">
                  <c:v>645.5</c:v>
                </c:pt>
                <c:pt idx="10">
                  <c:v>642.1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BAF-45C7-940F-6601C084983D}"/>
            </c:ext>
          </c:extLst>
        </c:ser>
        <c:ser>
          <c:idx val="1"/>
          <c:order val="1"/>
          <c:tx>
            <c:strRef>
              <c:f>Лист1!$A$11</c:f>
              <c:strCache>
                <c:ptCount val="1"/>
                <c:pt idx="0">
                  <c:v> Безвозмездные поступления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ysClr val="windowText" lastClr="000000">
                  <a:lumMod val="15000"/>
                  <a:lumOff val="85000"/>
                </a:sysClr>
              </a:solidFill>
            </a:ln>
            <a:effectLst>
              <a:innerShdw blurRad="114300">
                <a:schemeClr val="accent2">
                  <a:lumMod val="75000"/>
                </a:schemeClr>
              </a:innerShdw>
            </a:effectLst>
          </c:spPr>
          <c:dLbls>
            <c:dLbl>
              <c:idx val="0"/>
              <c:layout>
                <c:manualLayout>
                  <c:x val="3.4849951597289458E-2"/>
                  <c:y val="-3.67309458218549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BAF-45C7-940F-6601C084983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03517263633427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BAF-45C7-940F-6601C084983D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9686995805098419E-2"/>
                  <c:y val="-6.733928943084954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BAF-45C7-940F-6601C084983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Лист1!$B$9:$L$9</c:f>
              <c:strCache>
                <c:ptCount val="11"/>
                <c:pt idx="0">
                  <c:v>Первоначальный</c:v>
                </c:pt>
                <c:pt idx="1">
                  <c:v>ред. от 28.01.21</c:v>
                </c:pt>
                <c:pt idx="2">
                  <c:v>ред от 18.03.21</c:v>
                </c:pt>
                <c:pt idx="3">
                  <c:v>ред. от 22.04.21</c:v>
                </c:pt>
                <c:pt idx="4">
                  <c:v>ред. от 19.05.21</c:v>
                </c:pt>
                <c:pt idx="5">
                  <c:v>ред. от 29.07.21</c:v>
                </c:pt>
                <c:pt idx="6">
                  <c:v>ред. от 30.09.21</c:v>
                </c:pt>
                <c:pt idx="7">
                  <c:v>ред. от 28.10.21</c:v>
                </c:pt>
                <c:pt idx="8">
                  <c:v>ред. от 25.11.21</c:v>
                </c:pt>
                <c:pt idx="9">
                  <c:v>ред. от 23.12.21</c:v>
                </c:pt>
                <c:pt idx="10">
                  <c:v>ред. от 29.12.21</c:v>
                </c:pt>
              </c:strCache>
            </c:strRef>
          </c:cat>
          <c:val>
            <c:numRef>
              <c:f>Лист1!$B$11:$L$11</c:f>
              <c:numCache>
                <c:formatCode>General</c:formatCode>
                <c:ptCount val="11"/>
                <c:pt idx="0">
                  <c:v>1567.4</c:v>
                </c:pt>
                <c:pt idx="1">
                  <c:v>1675.9</c:v>
                </c:pt>
                <c:pt idx="2">
                  <c:v>1683.4</c:v>
                </c:pt>
                <c:pt idx="3">
                  <c:v>1679.7</c:v>
                </c:pt>
                <c:pt idx="4">
                  <c:v>1679.5</c:v>
                </c:pt>
                <c:pt idx="5">
                  <c:v>1698.6</c:v>
                </c:pt>
                <c:pt idx="6">
                  <c:v>1730.6</c:v>
                </c:pt>
                <c:pt idx="7">
                  <c:v>1734.5</c:v>
                </c:pt>
                <c:pt idx="8">
                  <c:v>1749.3</c:v>
                </c:pt>
                <c:pt idx="9">
                  <c:v>1773.8</c:v>
                </c:pt>
                <c:pt idx="10">
                  <c:v>1747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BAF-45C7-940F-6601C08498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880680"/>
        <c:axId val="78881072"/>
      </c:areaChart>
      <c:catAx>
        <c:axId val="78880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20" normalizeH="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78881072"/>
        <c:crosses val="autoZero"/>
        <c:auto val="1"/>
        <c:lblAlgn val="ctr"/>
        <c:lblOffset val="100"/>
        <c:noMultiLvlLbl val="0"/>
      </c:catAx>
      <c:valAx>
        <c:axId val="7888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88806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074832155724635E-3"/>
          <c:y val="8.2995740119783494E-3"/>
          <c:w val="0.21928871601760577"/>
          <c:h val="0.238797886002634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38024228858193"/>
          <c:y val="0.30378186672806906"/>
          <c:w val="0.58730074311312674"/>
          <c:h val="0.6046698488432684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ln w="158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BB4D45"/>
              </a:solidFill>
              <a:ln w="158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69D-4C2C-A1AF-6CEE6A152744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58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69D-4C2C-A1AF-6CEE6A152744}"/>
              </c:ext>
            </c:extLst>
          </c:dPt>
          <c:dPt>
            <c:idx val="2"/>
            <c:bubble3D val="0"/>
            <c:spPr>
              <a:solidFill>
                <a:srgbClr val="6D5F5F"/>
              </a:solidFill>
              <a:ln w="158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69D-4C2C-A1AF-6CEE6A152744}"/>
              </c:ext>
            </c:extLst>
          </c:dPt>
          <c:dPt>
            <c:idx val="3"/>
            <c:bubble3D val="0"/>
            <c:spPr>
              <a:solidFill>
                <a:srgbClr val="A20000"/>
              </a:solidFill>
              <a:ln w="158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B60-455D-9564-1C92BBBB7DF9}"/>
              </c:ext>
            </c:extLst>
          </c:dPt>
          <c:dLbls>
            <c:dLbl>
              <c:idx val="1"/>
              <c:layout>
                <c:manualLayout>
                  <c:x val="0"/>
                  <c:y val="-3.31148010524530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69D-4C2C-A1AF-6CEE6A15274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558</c:v>
                </c:pt>
                <c:pt idx="1">
                  <c:v>68</c:v>
                </c:pt>
                <c:pt idx="2">
                  <c:v>1725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9D-4C2C-A1AF-6CEE6A1527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65"/>
        <c:holeSize val="41"/>
      </c:doughnutChart>
      <c:spPr>
        <a:solidFill>
          <a:schemeClr val="bg1">
            <a:lumMod val="85000"/>
          </a:schemeClr>
        </a:solidFill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480315045327168"/>
          <c:y val="0.13752350060697333"/>
          <c:w val="0.39303718237656138"/>
          <c:h val="0.8127152418400395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bg1">
                  <a:lumMod val="95000"/>
                </a:schemeClr>
              </a:solidFill>
            </a:ln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0E-4D9D-90CD-48BD4AFE6F4C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60E-4D9D-90CD-48BD4AFE6F4C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60E-4D9D-90CD-48BD4AFE6F4C}"/>
              </c:ext>
            </c:extLst>
          </c:dPt>
          <c:dLbls>
            <c:dLbl>
              <c:idx val="0"/>
              <c:layout>
                <c:manualLayout>
                  <c:x val="-5.1271584903264721E-4"/>
                  <c:y val="-0.18869953418537824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dirty="0" smtClean="0"/>
                      <a:t>24%</a:t>
                    </a:r>
                    <a:endParaRPr lang="en-US" dirty="0"/>
                  </a:p>
                </c:rich>
              </c:tx>
              <c:numFmt formatCode="0.0%" sourceLinked="0"/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60E-4D9D-90CD-48BD4AFE6F4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9329025101111579E-2"/>
                  <c:y val="0.14614333346278002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dirty="0" smtClean="0"/>
                      <a:t>49%</a:t>
                    </a:r>
                    <a:endParaRPr lang="en-US" dirty="0"/>
                  </a:p>
                </c:rich>
              </c:tx>
              <c:numFmt formatCode="0.0%" sourceLinked="0"/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1D9-4E1E-AD47-74B88D9BA1D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4656578425540355E-2"/>
                  <c:y val="0.13973769713468664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tx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dirty="0" smtClean="0"/>
                      <a:t>5%</a:t>
                    </a:r>
                    <a:endParaRPr lang="en-US" dirty="0"/>
                  </a:p>
                </c:rich>
              </c:tx>
              <c:numFmt formatCode="0.0%" sourceLinked="0"/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60E-4D9D-90CD-48BD4AFE6F4C}"/>
                </c:ext>
                <c:ext xmlns:c15="http://schemas.microsoft.com/office/drawing/2012/chart" uri="{CE6537A1-D6FC-4f65-9D91-7224C49458BB}">
                  <c15:layout>
                    <c:manualLayout>
                      <c:w val="8.1822739534344255E-2"/>
                      <c:h val="7.3839899900413813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0345135607361595"/>
                  <c:y val="-3.3804014646343979E-2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tx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dirty="0" smtClean="0"/>
                      <a:t>5%</a:t>
                    </a:r>
                    <a:endParaRPr lang="en-US" dirty="0"/>
                  </a:p>
                </c:rich>
              </c:tx>
              <c:numFmt formatCode="0.0%" sourceLinked="0"/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60E-4D9D-90CD-48BD4AFE6F4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4252083029343866E-2"/>
                  <c:y val="6.7905537268468694E-2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600" dirty="0" smtClean="0"/>
                      <a:t>3%</a:t>
                    </a:r>
                    <a:endParaRPr lang="en-US" sz="1600" dirty="0"/>
                  </a:p>
                </c:rich>
              </c:tx>
              <c:numFmt formatCode="0.0%" sourceLinked="0"/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1D9-4E1E-AD47-74B88D9BA1D6}"/>
                </c:ext>
                <c:ext xmlns:c15="http://schemas.microsoft.com/office/drawing/2012/chart" uri="{CE6537A1-D6FC-4f65-9D91-7224C49458BB}">
                  <c15:layout>
                    <c:manualLayout>
                      <c:w val="7.410257633409284E-2"/>
                      <c:h val="5.9503569766607624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5.7201580558143367E-2"/>
                  <c:y val="-5.3749116087568272E-2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b="0" dirty="0" smtClean="0">
                        <a:solidFill>
                          <a:schemeClr val="bg2"/>
                        </a:solidFill>
                      </a:rPr>
                      <a:t>1%</a:t>
                    </a:r>
                    <a:endParaRPr lang="en-US" b="0" dirty="0">
                      <a:solidFill>
                        <a:schemeClr val="bg2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1D9-4E1E-AD47-74B88D9BA1D6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8.9628604379693125E-2"/>
                  <c:y val="-6.990675901026365E-2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dirty="0" smtClean="0"/>
                      <a:t>13 %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1D9-4E1E-AD47-74B88D9BA1D6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Земельный налог</c:v>
                </c:pt>
                <c:pt idx="1">
                  <c:v>Налог на доходы физических лиц </c:v>
                </c:pt>
                <c:pt idx="2">
                  <c:v>Акцизы </c:v>
                </c:pt>
                <c:pt idx="3">
                  <c:v>Налог на имущество физических лиц</c:v>
                </c:pt>
                <c:pt idx="4">
                  <c:v>ЕНВД</c:v>
                </c:pt>
                <c:pt idx="5">
                  <c:v>Прочие налоговые доходы</c:v>
                </c:pt>
                <c:pt idx="6">
                  <c:v>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0.00</c:formatCode>
                <c:ptCount val="7"/>
                <c:pt idx="0">
                  <c:v>149.6</c:v>
                </c:pt>
                <c:pt idx="1">
                  <c:v>306.8</c:v>
                </c:pt>
                <c:pt idx="2">
                  <c:v>31</c:v>
                </c:pt>
                <c:pt idx="3">
                  <c:v>32.700000000000003</c:v>
                </c:pt>
                <c:pt idx="4">
                  <c:v>6.8</c:v>
                </c:pt>
                <c:pt idx="5">
                  <c:v>21.3</c:v>
                </c:pt>
                <c:pt idx="6">
                  <c:v>77.5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60E-4D9D-90CD-48BD4AFE6F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39"/>
      </c:pieChart>
    </c:plotArea>
    <c:plotVisOnly val="1"/>
    <c:dispBlanksAs val="zero"/>
    <c:showDLblsOverMax val="0"/>
  </c:chart>
  <c:spPr>
    <a:solidFill>
      <a:sysClr val="window" lastClr="FFFFFF">
        <a:lumMod val="85000"/>
      </a:sysClr>
    </a:solidFill>
    <a:ln>
      <a:noFill/>
    </a:ln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719965334884482"/>
          <c:y val="9.2469776085485469E-2"/>
          <c:w val="0.38689685852251132"/>
          <c:h val="0.803952591126238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Pt>
            <c:idx val="0"/>
            <c:bubble3D val="0"/>
            <c:spPr>
              <a:solidFill>
                <a:srgbClr val="BB4D4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69D-4C2C-A1AF-6CEE6A152744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69D-4C2C-A1AF-6CEE6A152744}"/>
              </c:ext>
            </c:extLst>
          </c:dPt>
          <c:dPt>
            <c:idx val="2"/>
            <c:bubble3D val="0"/>
            <c:spPr>
              <a:solidFill>
                <a:srgbClr val="6D5F5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69D-4C2C-A1AF-6CEE6A152744}"/>
              </c:ext>
            </c:extLst>
          </c:dPt>
          <c:dPt>
            <c:idx val="3"/>
            <c:bubble3D val="0"/>
            <c:spPr>
              <a:solidFill>
                <a:srgbClr val="A2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B60-455D-9564-1C92BBBB7DF9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7BAC-4353-AC5B-899E219B0C7B}"/>
              </c:ext>
            </c:extLst>
          </c:dPt>
          <c:dLbls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BAC-4353-AC5B-899E219B0C7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Возврат остатков  субсидий и субвенций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279</c:v>
                </c:pt>
                <c:pt idx="1">
                  <c:v>119.8</c:v>
                </c:pt>
                <c:pt idx="2">
                  <c:v>1297.5</c:v>
                </c:pt>
                <c:pt idx="3">
                  <c:v>35.5</c:v>
                </c:pt>
                <c:pt idx="4">
                  <c:v>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9D-4C2C-A1AF-6CEE6A1527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57"/>
        <c:holeSize val="50"/>
      </c:doughnutChart>
      <c:spPr>
        <a:solidFill>
          <a:schemeClr val="bg1">
            <a:lumMod val="85000"/>
          </a:schemeClr>
        </a:solidFill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818198603924014E-4"/>
          <c:y val="5.0839773866351454E-2"/>
          <c:w val="0.9668085051919848"/>
          <c:h val="0.85424526691482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>
              <a:gsLst>
                <a:gs pos="37000">
                  <a:srgbClr val="C00000"/>
                </a:gs>
                <a:gs pos="0">
                  <a:srgbClr val="C00000"/>
                </a:gs>
                <a:gs pos="100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140,9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4CF-4E33-83A4-C0215C073A5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142,4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4CF-4E33-83A4-C0215C073A5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 01.01.2021</c:v>
                </c:pt>
                <c:pt idx="1">
                  <c:v>На 01.01.2022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117800</c:v>
                </c:pt>
                <c:pt idx="1">
                  <c:v>115864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4CF-4E33-83A4-C0215C073A5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76474696"/>
        <c:axId val="276475088"/>
      </c:barChart>
      <c:catAx>
        <c:axId val="276474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6475088"/>
        <c:crosses val="autoZero"/>
        <c:auto val="1"/>
        <c:lblAlgn val="ctr"/>
        <c:lblOffset val="100"/>
        <c:noMultiLvlLbl val="0"/>
      </c:catAx>
      <c:valAx>
        <c:axId val="276475088"/>
        <c:scaling>
          <c:orientation val="minMax"/>
          <c:max val="150000"/>
          <c:min val="50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76474696"/>
        <c:crosses val="autoZero"/>
        <c:crossBetween val="between"/>
        <c:majorUnit val="5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1530092510070943"/>
          <c:y val="1.31556412494613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3584943495775554"/>
          <c:y val="0.14541368794404602"/>
          <c:w val="0.38206503333214509"/>
          <c:h val="0.5920967398870756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D1-4AB8-94D0-374DF39879ED}"/>
              </c:ext>
            </c:extLst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D1-4AB8-94D0-374DF39879ED}"/>
              </c:ext>
            </c:extLst>
          </c:dPt>
          <c:dLbls>
            <c:dLbl>
              <c:idx val="0"/>
              <c:layout>
                <c:manualLayout>
                  <c:x val="-0.15279669174004501"/>
                  <c:y val="-9.63445272532402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86,5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4D1-4AB8-94D0-374DF39879E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5308210937221484"/>
                  <c:y val="6.35389848955283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55,9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4D1-4AB8-94D0-374DF39879E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Задолженность по налоговым доходам</c:v>
                </c:pt>
                <c:pt idx="1">
                  <c:v>Задолженность по неналоговым доходам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86515</c:v>
                </c:pt>
                <c:pt idx="1">
                  <c:v>55857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4D1-4AB8-94D0-374DF39879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</c:backWall>
    <c:plotArea>
      <c:layout>
        <c:manualLayout>
          <c:layoutTarget val="inner"/>
          <c:xMode val="edge"/>
          <c:yMode val="edge"/>
          <c:x val="9.5720205113250259E-2"/>
          <c:y val="4.2244932183493317E-2"/>
          <c:w val="0.86729051229707721"/>
          <c:h val="0.717379072576167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Бюджетные кредиты  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  <a:scene3d>
              <a:camera prst="orthographicFront"/>
              <a:lightRig rig="threePt" dir="t"/>
            </a:scene3d>
            <a:sp3d prstMaterial="metal"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7AF1-4753-AC41-647787168209}"/>
              </c:ext>
            </c:extLst>
          </c:dPt>
          <c:cat>
            <c:numRef>
              <c:f>Лист1!$A$2:$A$3</c:f>
              <c:numCache>
                <c:formatCode>m/d/yyyy</c:formatCode>
                <c:ptCount val="2"/>
                <c:pt idx="0">
                  <c:v>44197</c:v>
                </c:pt>
                <c:pt idx="1">
                  <c:v>44562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96.3</c:v>
                </c:pt>
                <c:pt idx="1">
                  <c:v>133.9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5C-4122-A33C-FE7CA5E0AE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Кредиты кредитных организаций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1"/>
              <c:layout>
                <c:manualLayout>
                  <c:x val="-0.35323134084374491"/>
                  <c:y val="0.58347144678783613"/>
                </c:manualLayout>
              </c:layout>
              <c:tx>
                <c:rich>
                  <a:bodyPr/>
                  <a:lstStyle/>
                  <a:p>
                    <a:pPr>
                      <a:defRPr baseline="0">
                        <a:solidFill>
                          <a:schemeClr val="bg1"/>
                        </a:solidFill>
                      </a:defRPr>
                    </a:pPr>
                    <a:r>
                      <a:rPr lang="ru-RU" sz="1041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Кредиты</a:t>
                    </a:r>
                    <a:r>
                      <a:rPr lang="ru-RU" sz="1041" b="1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кредитных организаций</a:t>
                    </a:r>
                    <a:endParaRPr lang="ru-RU" sz="1397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/>
              <c:showLegendKey val="1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65C-4122-A33C-FE7CA5E0AE3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m/d/yyyy</c:formatCode>
                <c:ptCount val="2"/>
                <c:pt idx="0">
                  <c:v>44197</c:v>
                </c:pt>
                <c:pt idx="1">
                  <c:v>44562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65C-4122-A33C-FE7CA5E0AE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6853856"/>
        <c:axId val="276854248"/>
        <c:axId val="0"/>
      </c:bar3DChart>
      <c:dateAx>
        <c:axId val="276853856"/>
        <c:scaling>
          <c:orientation val="minMax"/>
        </c:scaling>
        <c:delete val="0"/>
        <c:axPos val="b"/>
        <c:numFmt formatCode="dd/mm/yyyy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76854248"/>
        <c:crosses val="autoZero"/>
        <c:auto val="1"/>
        <c:lblOffset val="100"/>
        <c:baseTimeUnit val="years"/>
      </c:dateAx>
      <c:valAx>
        <c:axId val="2768542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76853856"/>
        <c:crosses val="autoZero"/>
        <c:crossBetween val="between"/>
        <c:majorUnit val="1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  <a:sp3d>
      <a:bevelT w="381000"/>
    </a:sp3d>
  </c:spPr>
  <c:txPr>
    <a:bodyPr/>
    <a:lstStyle/>
    <a:p>
      <a:pPr>
        <a:defRPr sz="1353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>
        <a:lumMod val="50000"/>
      </cs:styleClr>
    </cs:fontRef>
    <cs:defRPr sz="10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74000"/>
        </a:schemeClr>
      </a:solidFill>
      <a:effectLst>
        <a:innerShdw blurRad="114300">
          <a:schemeClr val="phClr">
            <a:lumMod val="75000"/>
          </a:schemeClr>
        </a:innerShdw>
      </a:effectLst>
    </cs:spPr>
  </cs:dataPoint>
  <cs:dataPoint3D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74000"/>
        </a:schemeClr>
      </a:solidFill>
      <a:effectLst>
        <a:innerShdw blurRad="114300">
          <a:schemeClr val="phClr">
            <a:lumMod val="75000"/>
          </a:schemeClr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FA920F-4A43-4214-9EC6-D6DCCDF91817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C67641-29BF-4700-AD26-5B7482D7874A}">
      <dgm:prSet phldrT="[Текст]" custT="1"/>
      <dgm:spPr/>
      <dgm:t>
        <a:bodyPr/>
        <a:lstStyle/>
        <a:p>
          <a:r>
            <a:rPr lang="ru-RU" sz="1400" b="1" u="sng" dirty="0" smtClean="0">
              <a:latin typeface="Arial Narrow" panose="020B0606020202030204" pitchFamily="34" charset="0"/>
            </a:rPr>
            <a:t>Акцизы</a:t>
          </a:r>
        </a:p>
        <a:p>
          <a:r>
            <a:rPr lang="ru-RU" sz="1400" b="0" i="1" u="sng" dirty="0" smtClean="0">
              <a:solidFill>
                <a:schemeClr val="bg1"/>
              </a:solidFill>
              <a:latin typeface="Arial Narrow" panose="020B0606020202030204" pitchFamily="34" charset="0"/>
            </a:rPr>
            <a:t>(0,7595% зачисляется от </a:t>
          </a:r>
          <a:r>
            <a:rPr lang="ru-RU" sz="1400" b="0" i="1" u="sng" dirty="0" err="1" smtClean="0">
              <a:solidFill>
                <a:schemeClr val="bg1"/>
              </a:solidFill>
              <a:latin typeface="Arial Narrow" panose="020B0606020202030204" pitchFamily="34" charset="0"/>
            </a:rPr>
            <a:t>диффер</a:t>
          </a:r>
          <a:r>
            <a:rPr lang="ru-RU" sz="1400" b="0" i="1" u="sng" dirty="0" smtClean="0">
              <a:solidFill>
                <a:schemeClr val="bg1"/>
              </a:solidFill>
              <a:latin typeface="Arial Narrow" panose="020B0606020202030204" pitchFamily="34" charset="0"/>
            </a:rPr>
            <a:t>. норматива отчислений)</a:t>
          </a:r>
        </a:p>
        <a:p>
          <a:r>
            <a:rPr lang="ru-RU" sz="1400" b="1" dirty="0" smtClean="0">
              <a:latin typeface="Arial Narrow" panose="020B0606020202030204" pitchFamily="34" charset="0"/>
            </a:rPr>
            <a:t>2020 год – 26 млн руб.</a:t>
          </a:r>
        </a:p>
        <a:p>
          <a:r>
            <a:rPr lang="ru-RU" sz="1400" b="1" dirty="0" smtClean="0">
              <a:latin typeface="Arial Narrow" panose="020B0606020202030204" pitchFamily="34" charset="0"/>
            </a:rPr>
            <a:t>2021 год - 31 млн руб.</a:t>
          </a:r>
          <a:endParaRPr lang="ru-RU" sz="1400" b="1" dirty="0">
            <a:latin typeface="Arial Narrow" panose="020B0606020202030204" pitchFamily="34" charset="0"/>
          </a:endParaRPr>
        </a:p>
      </dgm:t>
    </dgm:pt>
    <dgm:pt modelId="{6FC4A5A7-2701-4CBA-820C-BE1E07E1C53A}" type="parTrans" cxnId="{6A0BA5CB-6D52-4888-AFA9-3D2C55B189F5}">
      <dgm:prSet/>
      <dgm:spPr/>
      <dgm:t>
        <a:bodyPr/>
        <a:lstStyle/>
        <a:p>
          <a:endParaRPr lang="ru-RU"/>
        </a:p>
      </dgm:t>
    </dgm:pt>
    <dgm:pt modelId="{50BB4925-B41F-4250-A78D-5C2B3F0F8523}" type="sibTrans" cxnId="{6A0BA5CB-6D52-4888-AFA9-3D2C55B189F5}">
      <dgm:prSet/>
      <dgm:spPr/>
      <dgm:t>
        <a:bodyPr/>
        <a:lstStyle/>
        <a:p>
          <a:endParaRPr lang="ru-RU"/>
        </a:p>
      </dgm:t>
    </dgm:pt>
    <dgm:pt modelId="{F26BE7AD-8B9C-403F-8A96-5F8CC24C47B2}">
      <dgm:prSet phldrT="[Текст]" custT="1"/>
      <dgm:spPr/>
      <dgm:t>
        <a:bodyPr/>
        <a:lstStyle/>
        <a:p>
          <a:r>
            <a:rPr lang="ru-RU" sz="1400" b="1" u="sng" dirty="0" smtClean="0">
              <a:solidFill>
                <a:schemeClr val="bg1"/>
              </a:solidFill>
              <a:latin typeface="Arial Narrow" panose="020B0606020202030204" pitchFamily="34" charset="0"/>
            </a:rPr>
            <a:t>НДФЛ</a:t>
          </a:r>
        </a:p>
        <a:p>
          <a:r>
            <a:rPr lang="ru-RU" sz="1400" i="1" u="sng" dirty="0" smtClean="0">
              <a:solidFill>
                <a:schemeClr val="bg1"/>
              </a:solidFill>
              <a:latin typeface="Arial Narrow" panose="020B0606020202030204" pitchFamily="34" charset="0"/>
            </a:rPr>
            <a:t>(30% зачисляется в городской бюджет )</a:t>
          </a:r>
        </a:p>
        <a:p>
          <a:r>
            <a:rPr lang="ru-RU" sz="1400" b="1" i="0" u="none" baseline="0" dirty="0" smtClean="0">
              <a:solidFill>
                <a:schemeClr val="bg1"/>
              </a:solidFill>
              <a:latin typeface="Arial Narrow" panose="020B0606020202030204" pitchFamily="34" charset="0"/>
            </a:rPr>
            <a:t>2020 год – 268 млн руб.</a:t>
          </a:r>
        </a:p>
        <a:p>
          <a:r>
            <a:rPr lang="ru-RU" sz="1400" b="1" i="0" u="none" baseline="0" dirty="0" smtClean="0">
              <a:solidFill>
                <a:schemeClr val="bg1"/>
              </a:solidFill>
              <a:latin typeface="Arial Narrow" panose="020B0606020202030204" pitchFamily="34" charset="0"/>
            </a:rPr>
            <a:t>2021 год – 307 млн руб. </a:t>
          </a:r>
          <a:endParaRPr lang="ru-RU" sz="1400" b="1" i="0" u="none" baseline="0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C366F52A-92F6-4662-8147-308FEF2C0BC8}" type="parTrans" cxnId="{86A96C42-2E25-4FAB-8C0E-714F22370990}">
      <dgm:prSet/>
      <dgm:spPr/>
      <dgm:t>
        <a:bodyPr/>
        <a:lstStyle/>
        <a:p>
          <a:endParaRPr lang="ru-RU"/>
        </a:p>
      </dgm:t>
    </dgm:pt>
    <dgm:pt modelId="{7A23459A-F7A9-4C7C-9C82-C25E1F99756F}" type="sibTrans" cxnId="{86A96C42-2E25-4FAB-8C0E-714F22370990}">
      <dgm:prSet/>
      <dgm:spPr/>
      <dgm:t>
        <a:bodyPr/>
        <a:lstStyle/>
        <a:p>
          <a:endParaRPr lang="ru-RU"/>
        </a:p>
      </dgm:t>
    </dgm:pt>
    <dgm:pt modelId="{44EEF222-DCF5-4487-8CB4-4B49432FE0BA}">
      <dgm:prSet phldrT="[Текст]" custT="1"/>
      <dgm:spPr/>
      <dgm:t>
        <a:bodyPr/>
        <a:lstStyle/>
        <a:p>
          <a:r>
            <a:rPr lang="ru-RU" sz="1400" b="1" u="sng" baseline="0" dirty="0" smtClean="0">
              <a:solidFill>
                <a:schemeClr val="bg1"/>
              </a:solidFill>
              <a:latin typeface="Arial Narrow" panose="020B0606020202030204" pitchFamily="34" charset="0"/>
            </a:rPr>
            <a:t>Земельный налог</a:t>
          </a:r>
        </a:p>
        <a:p>
          <a:r>
            <a:rPr lang="ru-RU" sz="1400" i="1" u="sng" dirty="0" smtClean="0">
              <a:solidFill>
                <a:schemeClr val="bg1"/>
              </a:solidFill>
              <a:latin typeface="Arial Narrow" panose="020B0606020202030204" pitchFamily="34" charset="0"/>
            </a:rPr>
            <a:t>(100% зачисляется в городской бюджет )</a:t>
          </a:r>
        </a:p>
        <a:p>
          <a:r>
            <a:rPr lang="ru-RU" sz="1400" b="1" i="0" u="none" baseline="0" dirty="0" smtClean="0">
              <a:solidFill>
                <a:schemeClr val="bg1"/>
              </a:solidFill>
              <a:latin typeface="Arial Narrow" panose="020B0606020202030204" pitchFamily="34" charset="0"/>
            </a:rPr>
            <a:t>2020 год – 145 млн руб.</a:t>
          </a:r>
        </a:p>
        <a:p>
          <a:r>
            <a:rPr lang="ru-RU" sz="1400" b="1" i="0" u="none" baseline="0" dirty="0" smtClean="0">
              <a:solidFill>
                <a:schemeClr val="bg1"/>
              </a:solidFill>
              <a:latin typeface="Arial Narrow" panose="020B0606020202030204" pitchFamily="34" charset="0"/>
            </a:rPr>
            <a:t>2021 год – 150 млн руб. </a:t>
          </a:r>
          <a:endParaRPr lang="ru-RU" sz="1400" b="1" u="sng" baseline="0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E8F34EEB-49AF-4F58-B8A0-9454D291FD90}" type="parTrans" cxnId="{5B13CBB3-FF13-4D0F-9DBF-FA4A8840F98E}">
      <dgm:prSet/>
      <dgm:spPr/>
      <dgm:t>
        <a:bodyPr/>
        <a:lstStyle/>
        <a:p>
          <a:endParaRPr lang="ru-RU"/>
        </a:p>
      </dgm:t>
    </dgm:pt>
    <dgm:pt modelId="{939770CF-4DA1-452B-84C5-3C925012004F}" type="sibTrans" cxnId="{5B13CBB3-FF13-4D0F-9DBF-FA4A8840F98E}">
      <dgm:prSet/>
      <dgm:spPr/>
      <dgm:t>
        <a:bodyPr/>
        <a:lstStyle/>
        <a:p>
          <a:endParaRPr lang="ru-RU"/>
        </a:p>
      </dgm:t>
    </dgm:pt>
    <dgm:pt modelId="{DF1CF8FB-4F2E-4B93-BA41-978BD0CADAA5}">
      <dgm:prSet phldrT="[Текст]" custT="1"/>
      <dgm:spPr/>
      <dgm:t>
        <a:bodyPr/>
        <a:lstStyle/>
        <a:p>
          <a:r>
            <a:rPr lang="ru-RU" sz="1400" b="1" u="sng" dirty="0" smtClean="0">
              <a:latin typeface="Arial Narrow" panose="020B0606020202030204" pitchFamily="34" charset="0"/>
            </a:rPr>
            <a:t>Налог на имущество физических лиц</a:t>
          </a:r>
        </a:p>
        <a:p>
          <a:r>
            <a:rPr lang="ru-RU" sz="1400" i="1" u="sng" dirty="0" smtClean="0">
              <a:solidFill>
                <a:schemeClr val="bg1"/>
              </a:solidFill>
              <a:latin typeface="Arial Narrow" panose="020B0606020202030204" pitchFamily="34" charset="0"/>
            </a:rPr>
            <a:t>(100% зачисляется в городской бюджет )</a:t>
          </a:r>
        </a:p>
        <a:p>
          <a:r>
            <a:rPr lang="ru-RU" sz="1400" b="1" i="0" u="none" dirty="0" smtClean="0">
              <a:solidFill>
                <a:schemeClr val="tx1"/>
              </a:solidFill>
              <a:latin typeface="Arial Narrow" panose="020B0606020202030204" pitchFamily="34" charset="0"/>
            </a:rPr>
            <a:t>2020 год – 145 млн руб.</a:t>
          </a:r>
        </a:p>
        <a:p>
          <a:r>
            <a:rPr lang="ru-RU" sz="1400" b="1" i="0" u="none" dirty="0" smtClean="0">
              <a:solidFill>
                <a:schemeClr val="tx1"/>
              </a:solidFill>
              <a:latin typeface="Arial Narrow" panose="020B0606020202030204" pitchFamily="34" charset="0"/>
            </a:rPr>
            <a:t>2021 год – 33 млн руб. </a:t>
          </a:r>
          <a:endParaRPr lang="ru-RU" sz="1400" b="1" u="sng" dirty="0">
            <a:latin typeface="Arial Narrow" panose="020B0606020202030204" pitchFamily="34" charset="0"/>
          </a:endParaRPr>
        </a:p>
      </dgm:t>
    </dgm:pt>
    <dgm:pt modelId="{304C31C5-5441-44E9-9ABA-45FFC5963216}" type="parTrans" cxnId="{A6C9B572-B6BA-480C-9607-7D87ED68B885}">
      <dgm:prSet/>
      <dgm:spPr/>
      <dgm:t>
        <a:bodyPr/>
        <a:lstStyle/>
        <a:p>
          <a:endParaRPr lang="ru-RU"/>
        </a:p>
      </dgm:t>
    </dgm:pt>
    <dgm:pt modelId="{F89EA5BF-8392-486B-B03C-5E33B4DFFD75}" type="sibTrans" cxnId="{A6C9B572-B6BA-480C-9607-7D87ED68B885}">
      <dgm:prSet/>
      <dgm:spPr/>
      <dgm:t>
        <a:bodyPr/>
        <a:lstStyle/>
        <a:p>
          <a:endParaRPr lang="ru-RU"/>
        </a:p>
      </dgm:t>
    </dgm:pt>
    <dgm:pt modelId="{5E2E63FF-7852-4331-B94C-5BB30625A3BC}" type="pres">
      <dgm:prSet presAssocID="{E3FA920F-4A43-4214-9EC6-D6DCCDF9181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2E2AAB-237C-419D-AC95-66E2036C630D}" type="pres">
      <dgm:prSet presAssocID="{71C67641-29BF-4700-AD26-5B7482D7874A}" presName="compNode" presStyleCnt="0"/>
      <dgm:spPr/>
    </dgm:pt>
    <dgm:pt modelId="{D749251F-7EC5-4F14-B444-20CE7A676346}" type="pres">
      <dgm:prSet presAssocID="{71C67641-29BF-4700-AD26-5B7482D7874A}" presName="pictRect" presStyleLbl="node1" presStyleIdx="0" presStyleCnt="4" custScaleX="131316" custScaleY="153152" custLinFactX="200000" custLinFactNeighborX="213379" custLinFactNeighborY="-8198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DF135B2C-BB4F-42A4-A857-2B9F35BFD8DF}" type="pres">
      <dgm:prSet presAssocID="{71C67641-29BF-4700-AD26-5B7482D7874A}" presName="textRect" presStyleLbl="revTx" presStyleIdx="0" presStyleCnt="4" custScaleX="133347" custScaleY="203926" custLinFactX="200000" custLinFactY="-120472" custLinFactNeighborX="208815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4BEAA-C8CC-4335-8226-D3C4BBC32AE6}" type="pres">
      <dgm:prSet presAssocID="{50BB4925-B41F-4250-A78D-5C2B3F0F852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A4622F1-1614-4AC0-8B02-241A1D708386}" type="pres">
      <dgm:prSet presAssocID="{F26BE7AD-8B9C-403F-8A96-5F8CC24C47B2}" presName="compNode" presStyleCnt="0"/>
      <dgm:spPr/>
    </dgm:pt>
    <dgm:pt modelId="{161773AE-099C-467E-BDB8-130CF70A978E}" type="pres">
      <dgm:prSet presAssocID="{F26BE7AD-8B9C-403F-8A96-5F8CC24C47B2}" presName="pictRect" presStyleLbl="node1" presStyleIdx="1" presStyleCnt="4" custScaleX="131316" custScaleY="151922" custLinFactX="-43387" custLinFactNeighborX="-100000" custLinFactNeighborY="-85625"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2230E297-3649-4635-8F6E-8B5465F290F7}" type="pres">
      <dgm:prSet presAssocID="{F26BE7AD-8B9C-403F-8A96-5F8CC24C47B2}" presName="textRect" presStyleLbl="revTx" presStyleIdx="1" presStyleCnt="4" custScaleX="126837" custScaleY="234335" custLinFactX="-44711" custLinFactY="-105788" custLinFactNeighborX="-100000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CF0A5-0BF3-49E5-A20C-8BDEDAE6933D}" type="pres">
      <dgm:prSet presAssocID="{7A23459A-F7A9-4C7C-9C82-C25E1F99756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6ACFF2F-C794-4917-9587-847DF1BF64E0}" type="pres">
      <dgm:prSet presAssocID="{44EEF222-DCF5-4487-8CB4-4B49432FE0BA}" presName="compNode" presStyleCnt="0"/>
      <dgm:spPr/>
    </dgm:pt>
    <dgm:pt modelId="{9F7CE883-262B-426C-ABEE-3B425602C579}" type="pres">
      <dgm:prSet presAssocID="{44EEF222-DCF5-4487-8CB4-4B49432FE0BA}" presName="pictRect" presStyleLbl="node1" presStyleIdx="2" presStyleCnt="4" custScaleX="131493" custScaleY="153152" custLinFactX="-100000" custLinFactNeighborX="-182568" custLinFactNeighborY="85538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6F539AEE-647F-48C6-BBB5-A3C2DDD5E7C0}" type="pres">
      <dgm:prSet presAssocID="{44EEF222-DCF5-4487-8CB4-4B49432FE0BA}" presName="textRect" presStyleLbl="revTx" presStyleIdx="2" presStyleCnt="4" custScaleX="130803" custScaleY="234517" custLinFactX="-100000" custLinFactNeighborX="-182466" custLinFactNeighborY="217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F3CAB-9B86-4E45-9A81-F0F269023443}" type="pres">
      <dgm:prSet presAssocID="{939770CF-4DA1-452B-84C5-3C925012004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29CC0FA-8B43-4286-90FB-BE25AA6AE670}" type="pres">
      <dgm:prSet presAssocID="{DF1CF8FB-4F2E-4B93-BA41-978BD0CADAA5}" presName="compNode" presStyleCnt="0"/>
      <dgm:spPr/>
    </dgm:pt>
    <dgm:pt modelId="{F5B988D6-C05E-4B62-9C1F-476BAEEF570B}" type="pres">
      <dgm:prSet presAssocID="{DF1CF8FB-4F2E-4B93-BA41-978BD0CADAA5}" presName="pictRect" presStyleLbl="node1" presStyleIdx="3" presStyleCnt="4" custScaleX="127212" custScaleY="149673" custLinFactY="13708" custLinFactNeighborX="-11335" custLinFactNeighborY="100000"/>
      <dgm:spPr>
        <a:solidFill>
          <a:srgbClr val="909398"/>
        </a:solidFill>
      </dgm:spPr>
      <dgm:t>
        <a:bodyPr/>
        <a:lstStyle/>
        <a:p>
          <a:endParaRPr lang="ru-RU"/>
        </a:p>
      </dgm:t>
    </dgm:pt>
    <dgm:pt modelId="{D3C206F3-9F45-4339-88B3-1B225A2DE1FA}" type="pres">
      <dgm:prSet presAssocID="{DF1CF8FB-4F2E-4B93-BA41-978BD0CADAA5}" presName="textRect" presStyleLbl="revTx" presStyleIdx="3" presStyleCnt="4" custScaleX="135861" custScaleY="290651" custLinFactNeighborX="-8812" custLinFactNeighborY="86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B83A49-D2FC-488B-A240-3C253C92E867}" type="presOf" srcId="{F26BE7AD-8B9C-403F-8A96-5F8CC24C47B2}" destId="{2230E297-3649-4635-8F6E-8B5465F290F7}" srcOrd="0" destOrd="0" presId="urn:microsoft.com/office/officeart/2005/8/layout/pList1"/>
    <dgm:cxn modelId="{A6C9B572-B6BA-480C-9607-7D87ED68B885}" srcId="{E3FA920F-4A43-4214-9EC6-D6DCCDF91817}" destId="{DF1CF8FB-4F2E-4B93-BA41-978BD0CADAA5}" srcOrd="3" destOrd="0" parTransId="{304C31C5-5441-44E9-9ABA-45FFC5963216}" sibTransId="{F89EA5BF-8392-486B-B03C-5E33B4DFFD75}"/>
    <dgm:cxn modelId="{978688B3-F7CD-44C5-AE3B-E599D5099098}" type="presOf" srcId="{E3FA920F-4A43-4214-9EC6-D6DCCDF91817}" destId="{5E2E63FF-7852-4331-B94C-5BB30625A3BC}" srcOrd="0" destOrd="0" presId="urn:microsoft.com/office/officeart/2005/8/layout/pList1"/>
    <dgm:cxn modelId="{86A96C42-2E25-4FAB-8C0E-714F22370990}" srcId="{E3FA920F-4A43-4214-9EC6-D6DCCDF91817}" destId="{F26BE7AD-8B9C-403F-8A96-5F8CC24C47B2}" srcOrd="1" destOrd="0" parTransId="{C366F52A-92F6-4662-8147-308FEF2C0BC8}" sibTransId="{7A23459A-F7A9-4C7C-9C82-C25E1F99756F}"/>
    <dgm:cxn modelId="{6A0BA5CB-6D52-4888-AFA9-3D2C55B189F5}" srcId="{E3FA920F-4A43-4214-9EC6-D6DCCDF91817}" destId="{71C67641-29BF-4700-AD26-5B7482D7874A}" srcOrd="0" destOrd="0" parTransId="{6FC4A5A7-2701-4CBA-820C-BE1E07E1C53A}" sibTransId="{50BB4925-B41F-4250-A78D-5C2B3F0F8523}"/>
    <dgm:cxn modelId="{5B13CBB3-FF13-4D0F-9DBF-FA4A8840F98E}" srcId="{E3FA920F-4A43-4214-9EC6-D6DCCDF91817}" destId="{44EEF222-DCF5-4487-8CB4-4B49432FE0BA}" srcOrd="2" destOrd="0" parTransId="{E8F34EEB-49AF-4F58-B8A0-9454D291FD90}" sibTransId="{939770CF-4DA1-452B-84C5-3C925012004F}"/>
    <dgm:cxn modelId="{350DD9BC-C334-4ECC-AE7F-9412D45E20EE}" type="presOf" srcId="{7A23459A-F7A9-4C7C-9C82-C25E1F99756F}" destId="{9E1CF0A5-0BF3-49E5-A20C-8BDEDAE6933D}" srcOrd="0" destOrd="0" presId="urn:microsoft.com/office/officeart/2005/8/layout/pList1"/>
    <dgm:cxn modelId="{48780C43-A26A-48A6-9D3C-8B0333370EF5}" type="presOf" srcId="{DF1CF8FB-4F2E-4B93-BA41-978BD0CADAA5}" destId="{D3C206F3-9F45-4339-88B3-1B225A2DE1FA}" srcOrd="0" destOrd="0" presId="urn:microsoft.com/office/officeart/2005/8/layout/pList1"/>
    <dgm:cxn modelId="{9F82DB13-FBD5-417B-9E00-7C30AEF90403}" type="presOf" srcId="{44EEF222-DCF5-4487-8CB4-4B49432FE0BA}" destId="{6F539AEE-647F-48C6-BBB5-A3C2DDD5E7C0}" srcOrd="0" destOrd="0" presId="urn:microsoft.com/office/officeart/2005/8/layout/pList1"/>
    <dgm:cxn modelId="{7C6257A9-F718-4C26-928E-4BB1C5788BA1}" type="presOf" srcId="{939770CF-4DA1-452B-84C5-3C925012004F}" destId="{2D3F3CAB-9B86-4E45-9A81-F0F269023443}" srcOrd="0" destOrd="0" presId="urn:microsoft.com/office/officeart/2005/8/layout/pList1"/>
    <dgm:cxn modelId="{8C137B7F-4EE3-4EE8-B8AD-5B7B01D95137}" type="presOf" srcId="{50BB4925-B41F-4250-A78D-5C2B3F0F8523}" destId="{3B54BEAA-C8CC-4335-8226-D3C4BBC32AE6}" srcOrd="0" destOrd="0" presId="urn:microsoft.com/office/officeart/2005/8/layout/pList1"/>
    <dgm:cxn modelId="{8865203B-29BB-4678-A237-A2F3754A84A4}" type="presOf" srcId="{71C67641-29BF-4700-AD26-5B7482D7874A}" destId="{DF135B2C-BB4F-42A4-A857-2B9F35BFD8DF}" srcOrd="0" destOrd="0" presId="urn:microsoft.com/office/officeart/2005/8/layout/pList1"/>
    <dgm:cxn modelId="{5389A74A-223E-42D7-B0DA-5AF178C7A9AF}" type="presParOf" srcId="{5E2E63FF-7852-4331-B94C-5BB30625A3BC}" destId="{FB2E2AAB-237C-419D-AC95-66E2036C630D}" srcOrd="0" destOrd="0" presId="urn:microsoft.com/office/officeart/2005/8/layout/pList1"/>
    <dgm:cxn modelId="{3099E82F-6E5A-456D-9C0E-45BA9EB6D528}" type="presParOf" srcId="{FB2E2AAB-237C-419D-AC95-66E2036C630D}" destId="{D749251F-7EC5-4F14-B444-20CE7A676346}" srcOrd="0" destOrd="0" presId="urn:microsoft.com/office/officeart/2005/8/layout/pList1"/>
    <dgm:cxn modelId="{F586BE8C-972C-4136-932D-FB007214B160}" type="presParOf" srcId="{FB2E2AAB-237C-419D-AC95-66E2036C630D}" destId="{DF135B2C-BB4F-42A4-A857-2B9F35BFD8DF}" srcOrd="1" destOrd="0" presId="urn:microsoft.com/office/officeart/2005/8/layout/pList1"/>
    <dgm:cxn modelId="{933B18B6-19BB-4630-BB51-26407E1E5F40}" type="presParOf" srcId="{5E2E63FF-7852-4331-B94C-5BB30625A3BC}" destId="{3B54BEAA-C8CC-4335-8226-D3C4BBC32AE6}" srcOrd="1" destOrd="0" presId="urn:microsoft.com/office/officeart/2005/8/layout/pList1"/>
    <dgm:cxn modelId="{4A4C0E54-004F-444A-84E0-DAC771655831}" type="presParOf" srcId="{5E2E63FF-7852-4331-B94C-5BB30625A3BC}" destId="{3A4622F1-1614-4AC0-8B02-241A1D708386}" srcOrd="2" destOrd="0" presId="urn:microsoft.com/office/officeart/2005/8/layout/pList1"/>
    <dgm:cxn modelId="{8BEECD28-E08D-4A5B-91E2-3E788EB7B506}" type="presParOf" srcId="{3A4622F1-1614-4AC0-8B02-241A1D708386}" destId="{161773AE-099C-467E-BDB8-130CF70A978E}" srcOrd="0" destOrd="0" presId="urn:microsoft.com/office/officeart/2005/8/layout/pList1"/>
    <dgm:cxn modelId="{34937760-5682-400D-8847-C30EE9438E43}" type="presParOf" srcId="{3A4622F1-1614-4AC0-8B02-241A1D708386}" destId="{2230E297-3649-4635-8F6E-8B5465F290F7}" srcOrd="1" destOrd="0" presId="urn:microsoft.com/office/officeart/2005/8/layout/pList1"/>
    <dgm:cxn modelId="{AF2E0FE8-11D1-4303-A618-D4D1F7D6F62F}" type="presParOf" srcId="{5E2E63FF-7852-4331-B94C-5BB30625A3BC}" destId="{9E1CF0A5-0BF3-49E5-A20C-8BDEDAE6933D}" srcOrd="3" destOrd="0" presId="urn:microsoft.com/office/officeart/2005/8/layout/pList1"/>
    <dgm:cxn modelId="{AF5FD0C9-452B-41B4-B194-DEF08BCC72EE}" type="presParOf" srcId="{5E2E63FF-7852-4331-B94C-5BB30625A3BC}" destId="{06ACFF2F-C794-4917-9587-847DF1BF64E0}" srcOrd="4" destOrd="0" presId="urn:microsoft.com/office/officeart/2005/8/layout/pList1"/>
    <dgm:cxn modelId="{02C2CB61-D8C6-45CF-A1A3-9217A8C0F863}" type="presParOf" srcId="{06ACFF2F-C794-4917-9587-847DF1BF64E0}" destId="{9F7CE883-262B-426C-ABEE-3B425602C579}" srcOrd="0" destOrd="0" presId="urn:microsoft.com/office/officeart/2005/8/layout/pList1"/>
    <dgm:cxn modelId="{58EF3571-DBF6-46DE-8EB2-920750A2435C}" type="presParOf" srcId="{06ACFF2F-C794-4917-9587-847DF1BF64E0}" destId="{6F539AEE-647F-48C6-BBB5-A3C2DDD5E7C0}" srcOrd="1" destOrd="0" presId="urn:microsoft.com/office/officeart/2005/8/layout/pList1"/>
    <dgm:cxn modelId="{9B1C544E-A8B9-40E2-A470-4BD1528DE4F4}" type="presParOf" srcId="{5E2E63FF-7852-4331-B94C-5BB30625A3BC}" destId="{2D3F3CAB-9B86-4E45-9A81-F0F269023443}" srcOrd="5" destOrd="0" presId="urn:microsoft.com/office/officeart/2005/8/layout/pList1"/>
    <dgm:cxn modelId="{28797F79-AAD4-4927-BBED-FEE816997E49}" type="presParOf" srcId="{5E2E63FF-7852-4331-B94C-5BB30625A3BC}" destId="{129CC0FA-8B43-4286-90FB-BE25AA6AE670}" srcOrd="6" destOrd="0" presId="urn:microsoft.com/office/officeart/2005/8/layout/pList1"/>
    <dgm:cxn modelId="{ED63B426-D9C8-45C6-B52D-671D9FE33351}" type="presParOf" srcId="{129CC0FA-8B43-4286-90FB-BE25AA6AE670}" destId="{F5B988D6-C05E-4B62-9C1F-476BAEEF570B}" srcOrd="0" destOrd="0" presId="urn:microsoft.com/office/officeart/2005/8/layout/pList1"/>
    <dgm:cxn modelId="{8CE6B325-0379-4BBB-9689-999F12306871}" type="presParOf" srcId="{129CC0FA-8B43-4286-90FB-BE25AA6AE670}" destId="{D3C206F3-9F45-4339-88B3-1B225A2DE1F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0B002C-6364-49ED-984B-258B2AF89F95}" type="doc">
      <dgm:prSet loTypeId="urn:microsoft.com/office/officeart/2005/8/layout/vList5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6CEC4FA-E71D-4AED-A3D6-49EB9771255B}">
      <dgm:prSet phldrT="[Текст]" custT="1"/>
      <dgm:spPr/>
      <dgm:t>
        <a:bodyPr/>
        <a:lstStyle/>
        <a:p>
          <a:r>
            <a:rPr lang="ru-RU" sz="1600" b="1" dirty="0" smtClean="0">
              <a:latin typeface="Arial Narrow" panose="020B0606020202030204" pitchFamily="34" charset="0"/>
            </a:rPr>
            <a:t>Арендная плата за земельные участки</a:t>
          </a:r>
        </a:p>
        <a:p>
          <a:r>
            <a:rPr lang="ru-RU" sz="1600" b="1" dirty="0" smtClean="0">
              <a:latin typeface="Arial Narrow" panose="020B0606020202030204" pitchFamily="34" charset="0"/>
            </a:rPr>
            <a:t>2020 год – 824 договора</a:t>
          </a:r>
        </a:p>
        <a:p>
          <a:r>
            <a:rPr lang="ru-RU" sz="1600" b="1" dirty="0" smtClean="0">
              <a:latin typeface="Arial Narrow" panose="020B0606020202030204" pitchFamily="34" charset="0"/>
            </a:rPr>
            <a:t>2021 год – 836 договоров</a:t>
          </a:r>
          <a:endParaRPr lang="ru-RU" sz="1600" b="1" dirty="0">
            <a:latin typeface="Arial Narrow" panose="020B0606020202030204" pitchFamily="34" charset="0"/>
          </a:endParaRPr>
        </a:p>
      </dgm:t>
    </dgm:pt>
    <dgm:pt modelId="{CA696035-DD92-4C80-8D29-9497A23CA35D}" type="parTrans" cxnId="{8F29BD64-CB55-4F01-8129-EABDCC0BF505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18518054-D2AF-4627-B576-0FDA05E912EF}" type="sibTrans" cxnId="{8F29BD64-CB55-4F01-8129-EABDCC0BF505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20E82057-4620-4A9D-B9DA-54E621DA44D6}">
      <dgm:prSet phldrT="[Текст]" custT="1"/>
      <dgm:spPr/>
      <dgm:t>
        <a:bodyPr/>
        <a:lstStyle/>
        <a:p>
          <a:r>
            <a:rPr lang="ru-RU" sz="1600" b="1" dirty="0" smtClean="0">
              <a:latin typeface="Arial Narrow" panose="020B0606020202030204" pitchFamily="34" charset="0"/>
            </a:rPr>
            <a:t>2020 год – 20,8 млн рублей</a:t>
          </a:r>
          <a:endParaRPr lang="ru-RU" sz="1600" b="1" dirty="0">
            <a:latin typeface="Arial Narrow" panose="020B0606020202030204" pitchFamily="34" charset="0"/>
          </a:endParaRPr>
        </a:p>
      </dgm:t>
    </dgm:pt>
    <dgm:pt modelId="{3D5B2452-D8B3-4A71-8CE3-F0E06658A047}" type="parTrans" cxnId="{B60382D6-52BE-48A6-8BEA-0072EE147965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EA1F7804-161E-4551-AED5-24C36C806337}" type="sibTrans" cxnId="{B60382D6-52BE-48A6-8BEA-0072EE147965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B7F4CFF0-8EFF-49DA-B523-7D673FE597AD}">
      <dgm:prSet phldrT="[Текст]" custT="1"/>
      <dgm:spPr/>
      <dgm:t>
        <a:bodyPr/>
        <a:lstStyle/>
        <a:p>
          <a:r>
            <a:rPr lang="ru-RU" sz="1600" b="1" dirty="0" smtClean="0">
              <a:latin typeface="Arial Narrow" panose="020B0606020202030204" pitchFamily="34" charset="0"/>
            </a:rPr>
            <a:t>Арендная плата за муниципальное имущество</a:t>
          </a:r>
        </a:p>
        <a:p>
          <a:r>
            <a:rPr lang="ru-RU" sz="1400" b="1" dirty="0" smtClean="0">
              <a:latin typeface="Arial Narrow" panose="020B0606020202030204" pitchFamily="34" charset="0"/>
            </a:rPr>
            <a:t>2020 год – 45 договора</a:t>
          </a:r>
        </a:p>
        <a:p>
          <a:r>
            <a:rPr lang="ru-RU" sz="1400" b="1" dirty="0" smtClean="0">
              <a:latin typeface="Arial Narrow" panose="020B0606020202030204" pitchFamily="34" charset="0"/>
            </a:rPr>
            <a:t>2021 год – 42 договора</a:t>
          </a:r>
          <a:endParaRPr lang="ru-RU" sz="1400" b="1" dirty="0">
            <a:latin typeface="Arial Narrow" panose="020B0606020202030204" pitchFamily="34" charset="0"/>
          </a:endParaRPr>
        </a:p>
      </dgm:t>
    </dgm:pt>
    <dgm:pt modelId="{433CED7B-719C-40BB-9B71-67F36A295CAD}" type="parTrans" cxnId="{5471FF59-B94A-43FF-A0D1-643266EC86EA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2968F280-EA8D-4D6D-A06A-2D58CBF50492}" type="sibTrans" cxnId="{5471FF59-B94A-43FF-A0D1-643266EC86EA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752B4950-283E-436C-98D3-3AED47949510}">
      <dgm:prSet phldrT="[Текст]" custT="1"/>
      <dgm:spPr/>
      <dgm:t>
        <a:bodyPr/>
        <a:lstStyle/>
        <a:p>
          <a:r>
            <a:rPr lang="ru-RU" sz="1600" b="1" dirty="0" smtClean="0">
              <a:latin typeface="Arial Narrow" panose="020B0606020202030204" pitchFamily="34" charset="0"/>
            </a:rPr>
            <a:t>2020 год – 9,1 млн рублей</a:t>
          </a:r>
          <a:endParaRPr lang="ru-RU" sz="1600" dirty="0">
            <a:latin typeface="Arial Narrow" panose="020B0606020202030204" pitchFamily="34" charset="0"/>
          </a:endParaRPr>
        </a:p>
      </dgm:t>
    </dgm:pt>
    <dgm:pt modelId="{592FF4B8-0649-43D7-BB93-FD057B841AA0}" type="parTrans" cxnId="{94C8DDAA-7018-46DB-B196-AA49FF561762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240893F4-30F0-4893-8EE7-2ECCE60DBC28}" type="sibTrans" cxnId="{94C8DDAA-7018-46DB-B196-AA49FF561762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359B6D3C-8819-44F6-80F1-4496AEA93F0E}">
      <dgm:prSet phldrT="[Текст]" custT="1"/>
      <dgm:spPr/>
      <dgm:t>
        <a:bodyPr/>
        <a:lstStyle/>
        <a:p>
          <a:r>
            <a:rPr lang="ru-RU" sz="1600" b="1" dirty="0" smtClean="0">
              <a:latin typeface="Arial Narrow" panose="020B0606020202030204" pitchFamily="34" charset="0"/>
            </a:rPr>
            <a:t>Доходы от реализации материальных и нематериальных активов</a:t>
          </a:r>
        </a:p>
        <a:p>
          <a:r>
            <a:rPr lang="ru-RU" sz="1600" b="1" dirty="0" smtClean="0">
              <a:latin typeface="Arial Narrow" panose="020B0606020202030204" pitchFamily="34" charset="0"/>
            </a:rPr>
            <a:t>2020 год – 1 объект</a:t>
          </a:r>
        </a:p>
        <a:p>
          <a:r>
            <a:rPr lang="ru-RU" sz="1600" b="1" dirty="0" smtClean="0">
              <a:latin typeface="Arial Narrow" panose="020B0606020202030204" pitchFamily="34" charset="0"/>
            </a:rPr>
            <a:t>2021 год – 2 объекта</a:t>
          </a:r>
          <a:endParaRPr lang="ru-RU" sz="1600" b="1" dirty="0">
            <a:latin typeface="Arial Narrow" panose="020B0606020202030204" pitchFamily="34" charset="0"/>
          </a:endParaRPr>
        </a:p>
      </dgm:t>
    </dgm:pt>
    <dgm:pt modelId="{4E2783E8-5BEC-4657-A43D-8E9318511E81}" type="parTrans" cxnId="{E6599444-86ED-4B8F-AF1B-47F3234943DF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E2EDAD13-68F4-4795-B953-ADB8A4D54D7A}" type="sibTrans" cxnId="{E6599444-86ED-4B8F-AF1B-47F3234943DF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5F6E360B-7161-4B1B-BD85-05553AAE4BE6}">
      <dgm:prSet phldrT="[Текст]" custT="1"/>
      <dgm:spPr/>
      <dgm:t>
        <a:bodyPr/>
        <a:lstStyle/>
        <a:p>
          <a:r>
            <a:rPr lang="ru-RU" sz="1600" b="1" dirty="0" smtClean="0">
              <a:latin typeface="Arial Narrow" panose="020B0606020202030204" pitchFamily="34" charset="0"/>
            </a:rPr>
            <a:t>2020 год – 19,5 млн рублей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43098DE3-FA1F-47E6-9F39-F4825B713709}" type="parTrans" cxnId="{942DB370-AD87-4579-89F5-8BC1EEE1F65C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C0471DCB-BB24-4A11-8FE3-7A0207B3D404}" type="sibTrans" cxnId="{942DB370-AD87-4579-89F5-8BC1EEE1F65C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9782AABA-0404-45EA-8EDA-C0F1EF288FBB}">
      <dgm:prSet custT="1"/>
      <dgm:spPr/>
      <dgm:t>
        <a:bodyPr/>
        <a:lstStyle/>
        <a:p>
          <a:r>
            <a:rPr lang="ru-RU" sz="1600" b="1" dirty="0" smtClean="0">
              <a:latin typeface="Arial Narrow" panose="020B0606020202030204" pitchFamily="34" charset="0"/>
            </a:rPr>
            <a:t>2021 год – 21,0 млн рублей</a:t>
          </a:r>
          <a:endParaRPr lang="ru-RU" sz="1600" b="1" dirty="0">
            <a:latin typeface="Arial Narrow" panose="020B0606020202030204" pitchFamily="34" charset="0"/>
          </a:endParaRPr>
        </a:p>
      </dgm:t>
    </dgm:pt>
    <dgm:pt modelId="{3D1499CA-28FF-4E71-8A3B-CACE1C26A393}" type="parTrans" cxnId="{31AEB440-D417-4416-BF36-92E52B3373BE}">
      <dgm:prSet/>
      <dgm:spPr/>
      <dgm:t>
        <a:bodyPr/>
        <a:lstStyle/>
        <a:p>
          <a:endParaRPr lang="ru-RU"/>
        </a:p>
      </dgm:t>
    </dgm:pt>
    <dgm:pt modelId="{02AF2AFB-C03D-4DA6-9BF0-EC6684846000}" type="sibTrans" cxnId="{31AEB440-D417-4416-BF36-92E52B3373BE}">
      <dgm:prSet/>
      <dgm:spPr/>
      <dgm:t>
        <a:bodyPr/>
        <a:lstStyle/>
        <a:p>
          <a:endParaRPr lang="ru-RU"/>
        </a:p>
      </dgm:t>
    </dgm:pt>
    <dgm:pt modelId="{0E50277C-DEE9-4D7C-9FC4-F44CCEA9E100}">
      <dgm:prSet custT="1"/>
      <dgm:spPr/>
      <dgm:t>
        <a:bodyPr/>
        <a:lstStyle/>
        <a:p>
          <a:r>
            <a:rPr lang="ru-RU" sz="1600" b="1" dirty="0" smtClean="0">
              <a:latin typeface="Arial Narrow" panose="020B0606020202030204" pitchFamily="34" charset="0"/>
            </a:rPr>
            <a:t>2021 год – 7,9 млн рублей</a:t>
          </a:r>
          <a:endParaRPr lang="ru-RU" sz="1600" b="1" dirty="0">
            <a:latin typeface="Arial Narrow" panose="020B0606020202030204" pitchFamily="34" charset="0"/>
          </a:endParaRPr>
        </a:p>
      </dgm:t>
    </dgm:pt>
    <dgm:pt modelId="{4461AD1C-728A-404D-B5C1-81A602FBB063}" type="parTrans" cxnId="{1DE05227-1955-44B9-9C86-4B44CD801324}">
      <dgm:prSet/>
      <dgm:spPr/>
      <dgm:t>
        <a:bodyPr/>
        <a:lstStyle/>
        <a:p>
          <a:endParaRPr lang="ru-RU"/>
        </a:p>
      </dgm:t>
    </dgm:pt>
    <dgm:pt modelId="{49D708F8-B8E6-403D-A4A6-7FA2C047D649}" type="sibTrans" cxnId="{1DE05227-1955-44B9-9C86-4B44CD801324}">
      <dgm:prSet/>
      <dgm:spPr/>
      <dgm:t>
        <a:bodyPr/>
        <a:lstStyle/>
        <a:p>
          <a:endParaRPr lang="ru-RU"/>
        </a:p>
      </dgm:t>
    </dgm:pt>
    <dgm:pt modelId="{D2AC380E-8651-47A7-9E5A-BE8936DF9F9B}">
      <dgm:prSet custT="1"/>
      <dgm:spPr/>
      <dgm:t>
        <a:bodyPr/>
        <a:lstStyle/>
        <a:p>
          <a:r>
            <a:rPr lang="ru-RU" sz="1600" b="1" dirty="0" smtClean="0">
              <a:latin typeface="Arial Narrow" panose="020B0606020202030204" pitchFamily="34" charset="0"/>
            </a:rPr>
            <a:t>2021 год – 22,4 млн рублей</a:t>
          </a:r>
          <a:endParaRPr lang="ru-RU" sz="1600" b="1" dirty="0"/>
        </a:p>
      </dgm:t>
    </dgm:pt>
    <dgm:pt modelId="{2C079ED7-46F1-4220-AB16-ABCB5EFD881F}" type="parTrans" cxnId="{58B07AE9-D1C5-4008-84E0-D07F598FD109}">
      <dgm:prSet/>
      <dgm:spPr/>
      <dgm:t>
        <a:bodyPr/>
        <a:lstStyle/>
        <a:p>
          <a:endParaRPr lang="ru-RU"/>
        </a:p>
      </dgm:t>
    </dgm:pt>
    <dgm:pt modelId="{AE92D12E-7C7E-4887-9BBB-52427527AD12}" type="sibTrans" cxnId="{58B07AE9-D1C5-4008-84E0-D07F598FD109}">
      <dgm:prSet/>
      <dgm:spPr/>
      <dgm:t>
        <a:bodyPr/>
        <a:lstStyle/>
        <a:p>
          <a:endParaRPr lang="ru-RU"/>
        </a:p>
      </dgm:t>
    </dgm:pt>
    <dgm:pt modelId="{43C03398-FDDC-45F4-BE92-9A36DF9A5345}" type="pres">
      <dgm:prSet presAssocID="{E90B002C-6364-49ED-984B-258B2AF89F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54AF23-768D-48DE-B612-0200C05CD3E9}" type="pres">
      <dgm:prSet presAssocID="{06CEC4FA-E71D-4AED-A3D6-49EB9771255B}" presName="linNode" presStyleCnt="0"/>
      <dgm:spPr/>
      <dgm:t>
        <a:bodyPr/>
        <a:lstStyle/>
        <a:p>
          <a:endParaRPr lang="ru-RU"/>
        </a:p>
      </dgm:t>
    </dgm:pt>
    <dgm:pt modelId="{F228BFFF-51CB-407A-ADB5-9236500AB4BF}" type="pres">
      <dgm:prSet presAssocID="{06CEC4FA-E71D-4AED-A3D6-49EB9771255B}" presName="parentText" presStyleLbl="node1" presStyleIdx="0" presStyleCnt="3" custScaleX="177777" custScaleY="60571" custLinFactNeighborX="0" custLinFactNeighborY="-107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596CB-8756-45F0-A2F7-F89DE0785FBF}" type="pres">
      <dgm:prSet presAssocID="{06CEC4FA-E71D-4AED-A3D6-49EB9771255B}" presName="descendantText" presStyleLbl="alignAccFollowNode1" presStyleIdx="0" presStyleCnt="3" custScaleY="53404" custLinFactNeighborX="4862" custLinFactNeighborY="4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B1118-73DD-460C-8F8A-E59ADC72CC4B}" type="pres">
      <dgm:prSet presAssocID="{18518054-D2AF-4627-B576-0FDA05E912EF}" presName="sp" presStyleCnt="0"/>
      <dgm:spPr/>
      <dgm:t>
        <a:bodyPr/>
        <a:lstStyle/>
        <a:p>
          <a:endParaRPr lang="ru-RU"/>
        </a:p>
      </dgm:t>
    </dgm:pt>
    <dgm:pt modelId="{FFC95B31-8D1E-4844-8BBE-EF285F9C94E8}" type="pres">
      <dgm:prSet presAssocID="{B7F4CFF0-8EFF-49DA-B523-7D673FE597AD}" presName="linNode" presStyleCnt="0"/>
      <dgm:spPr/>
      <dgm:t>
        <a:bodyPr/>
        <a:lstStyle/>
        <a:p>
          <a:endParaRPr lang="ru-RU"/>
        </a:p>
      </dgm:t>
    </dgm:pt>
    <dgm:pt modelId="{A4C2712C-0FB4-49DA-8DCA-02A06075084B}" type="pres">
      <dgm:prSet presAssocID="{B7F4CFF0-8EFF-49DA-B523-7D673FE597AD}" presName="parentText" presStyleLbl="node1" presStyleIdx="1" presStyleCnt="3" custScaleX="178001" custScaleY="57452" custLinFactNeighborX="0" custLinFactNeighborY="-179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7D9EE3-C3F1-4486-AEBA-2DECFF9C06E2}" type="pres">
      <dgm:prSet presAssocID="{B7F4CFF0-8EFF-49DA-B523-7D673FE597AD}" presName="descendantText" presStyleLbl="alignAccFollowNode1" presStyleIdx="1" presStyleCnt="3" custScaleY="48692" custLinFactNeighborX="-1" custLinFactNeighborY="-19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E7EAB-877E-4AAC-B2FE-61E25EA6219E}" type="pres">
      <dgm:prSet presAssocID="{2968F280-EA8D-4D6D-A06A-2D58CBF50492}" presName="sp" presStyleCnt="0"/>
      <dgm:spPr/>
      <dgm:t>
        <a:bodyPr/>
        <a:lstStyle/>
        <a:p>
          <a:endParaRPr lang="ru-RU"/>
        </a:p>
      </dgm:t>
    </dgm:pt>
    <dgm:pt modelId="{8CCAC316-9CC3-46FB-B28F-8012C35D383B}" type="pres">
      <dgm:prSet presAssocID="{359B6D3C-8819-44F6-80F1-4496AEA93F0E}" presName="linNode" presStyleCnt="0"/>
      <dgm:spPr/>
      <dgm:t>
        <a:bodyPr/>
        <a:lstStyle/>
        <a:p>
          <a:endParaRPr lang="ru-RU"/>
        </a:p>
      </dgm:t>
    </dgm:pt>
    <dgm:pt modelId="{D5C64549-CD67-43DA-9463-EA55FF8D822F}" type="pres">
      <dgm:prSet presAssocID="{359B6D3C-8819-44F6-80F1-4496AEA93F0E}" presName="parentText" presStyleLbl="node1" presStyleIdx="2" presStyleCnt="3" custScaleX="178001" custScaleY="50279" custLinFactNeighborX="-1" custLinFactNeighborY="-278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53A0C-D43B-4A9B-8E04-F3B49B38044F}" type="pres">
      <dgm:prSet presAssocID="{359B6D3C-8819-44F6-80F1-4496AEA93F0E}" presName="descendantText" presStyleLbl="alignAccFollowNode1" presStyleIdx="2" presStyleCnt="3" custScaleY="46352" custLinFactNeighborX="-1" custLinFactNeighborY="-35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E35279-6528-4693-A8EE-2C4582D894B8}" type="presOf" srcId="{20E82057-4620-4A9D-B9DA-54E621DA44D6}" destId="{A41596CB-8756-45F0-A2F7-F89DE0785FBF}" srcOrd="0" destOrd="0" presId="urn:microsoft.com/office/officeart/2005/8/layout/vList5"/>
    <dgm:cxn modelId="{5471FF59-B94A-43FF-A0D1-643266EC86EA}" srcId="{E90B002C-6364-49ED-984B-258B2AF89F95}" destId="{B7F4CFF0-8EFF-49DA-B523-7D673FE597AD}" srcOrd="1" destOrd="0" parTransId="{433CED7B-719C-40BB-9B71-67F36A295CAD}" sibTransId="{2968F280-EA8D-4D6D-A06A-2D58CBF50492}"/>
    <dgm:cxn modelId="{E6599444-86ED-4B8F-AF1B-47F3234943DF}" srcId="{E90B002C-6364-49ED-984B-258B2AF89F95}" destId="{359B6D3C-8819-44F6-80F1-4496AEA93F0E}" srcOrd="2" destOrd="0" parTransId="{4E2783E8-5BEC-4657-A43D-8E9318511E81}" sibTransId="{E2EDAD13-68F4-4795-B953-ADB8A4D54D7A}"/>
    <dgm:cxn modelId="{31AEB440-D417-4416-BF36-92E52B3373BE}" srcId="{06CEC4FA-E71D-4AED-A3D6-49EB9771255B}" destId="{9782AABA-0404-45EA-8EDA-C0F1EF288FBB}" srcOrd="1" destOrd="0" parTransId="{3D1499CA-28FF-4E71-8A3B-CACE1C26A393}" sibTransId="{02AF2AFB-C03D-4DA6-9BF0-EC6684846000}"/>
    <dgm:cxn modelId="{59F9EE73-68FA-450C-BBF1-8D7B00FCAE99}" type="presOf" srcId="{752B4950-283E-436C-98D3-3AED47949510}" destId="{1C7D9EE3-C3F1-4486-AEBA-2DECFF9C06E2}" srcOrd="0" destOrd="0" presId="urn:microsoft.com/office/officeart/2005/8/layout/vList5"/>
    <dgm:cxn modelId="{315D4BE0-3D61-4263-B9F5-A3D8D9E5A867}" type="presOf" srcId="{06CEC4FA-E71D-4AED-A3D6-49EB9771255B}" destId="{F228BFFF-51CB-407A-ADB5-9236500AB4BF}" srcOrd="0" destOrd="0" presId="urn:microsoft.com/office/officeart/2005/8/layout/vList5"/>
    <dgm:cxn modelId="{B60382D6-52BE-48A6-8BEA-0072EE147965}" srcId="{06CEC4FA-E71D-4AED-A3D6-49EB9771255B}" destId="{20E82057-4620-4A9D-B9DA-54E621DA44D6}" srcOrd="0" destOrd="0" parTransId="{3D5B2452-D8B3-4A71-8CE3-F0E06658A047}" sibTransId="{EA1F7804-161E-4551-AED5-24C36C806337}"/>
    <dgm:cxn modelId="{6A475CCD-E472-4C7E-9A0F-42AC7E2A9094}" type="presOf" srcId="{0E50277C-DEE9-4D7C-9FC4-F44CCEA9E100}" destId="{1C7D9EE3-C3F1-4486-AEBA-2DECFF9C06E2}" srcOrd="0" destOrd="1" presId="urn:microsoft.com/office/officeart/2005/8/layout/vList5"/>
    <dgm:cxn modelId="{5D529C0F-5D2A-40E8-882A-7A3E70FB8C37}" type="presOf" srcId="{E90B002C-6364-49ED-984B-258B2AF89F95}" destId="{43C03398-FDDC-45F4-BE92-9A36DF9A5345}" srcOrd="0" destOrd="0" presId="urn:microsoft.com/office/officeart/2005/8/layout/vList5"/>
    <dgm:cxn modelId="{06D2F3BA-EDE3-4194-BD38-65C83DC363E2}" type="presOf" srcId="{9782AABA-0404-45EA-8EDA-C0F1EF288FBB}" destId="{A41596CB-8756-45F0-A2F7-F89DE0785FBF}" srcOrd="0" destOrd="1" presId="urn:microsoft.com/office/officeart/2005/8/layout/vList5"/>
    <dgm:cxn modelId="{1DE05227-1955-44B9-9C86-4B44CD801324}" srcId="{B7F4CFF0-8EFF-49DA-B523-7D673FE597AD}" destId="{0E50277C-DEE9-4D7C-9FC4-F44CCEA9E100}" srcOrd="1" destOrd="0" parTransId="{4461AD1C-728A-404D-B5C1-81A602FBB063}" sibTransId="{49D708F8-B8E6-403D-A4A6-7FA2C047D649}"/>
    <dgm:cxn modelId="{8BF986ED-9666-49FC-8768-9F881E267D29}" type="presOf" srcId="{B7F4CFF0-8EFF-49DA-B523-7D673FE597AD}" destId="{A4C2712C-0FB4-49DA-8DCA-02A06075084B}" srcOrd="0" destOrd="0" presId="urn:microsoft.com/office/officeart/2005/8/layout/vList5"/>
    <dgm:cxn modelId="{D1469780-1F23-48A7-AF07-0D987ECC1CFD}" type="presOf" srcId="{359B6D3C-8819-44F6-80F1-4496AEA93F0E}" destId="{D5C64549-CD67-43DA-9463-EA55FF8D822F}" srcOrd="0" destOrd="0" presId="urn:microsoft.com/office/officeart/2005/8/layout/vList5"/>
    <dgm:cxn modelId="{24B6EB3B-D34A-4CA9-A639-0789BE7C781D}" type="presOf" srcId="{D2AC380E-8651-47A7-9E5A-BE8936DF9F9B}" destId="{6D653A0C-D43B-4A9B-8E04-F3B49B38044F}" srcOrd="0" destOrd="1" presId="urn:microsoft.com/office/officeart/2005/8/layout/vList5"/>
    <dgm:cxn modelId="{94C8DDAA-7018-46DB-B196-AA49FF561762}" srcId="{B7F4CFF0-8EFF-49DA-B523-7D673FE597AD}" destId="{752B4950-283E-436C-98D3-3AED47949510}" srcOrd="0" destOrd="0" parTransId="{592FF4B8-0649-43D7-BB93-FD057B841AA0}" sibTransId="{240893F4-30F0-4893-8EE7-2ECCE60DBC28}"/>
    <dgm:cxn modelId="{8F29BD64-CB55-4F01-8129-EABDCC0BF505}" srcId="{E90B002C-6364-49ED-984B-258B2AF89F95}" destId="{06CEC4FA-E71D-4AED-A3D6-49EB9771255B}" srcOrd="0" destOrd="0" parTransId="{CA696035-DD92-4C80-8D29-9497A23CA35D}" sibTransId="{18518054-D2AF-4627-B576-0FDA05E912EF}"/>
    <dgm:cxn modelId="{58B07AE9-D1C5-4008-84E0-D07F598FD109}" srcId="{359B6D3C-8819-44F6-80F1-4496AEA93F0E}" destId="{D2AC380E-8651-47A7-9E5A-BE8936DF9F9B}" srcOrd="1" destOrd="0" parTransId="{2C079ED7-46F1-4220-AB16-ABCB5EFD881F}" sibTransId="{AE92D12E-7C7E-4887-9BBB-52427527AD12}"/>
    <dgm:cxn modelId="{E29F952E-F4D5-4FE4-B7EC-D3F4F67DF99A}" type="presOf" srcId="{5F6E360B-7161-4B1B-BD85-05553AAE4BE6}" destId="{6D653A0C-D43B-4A9B-8E04-F3B49B38044F}" srcOrd="0" destOrd="0" presId="urn:microsoft.com/office/officeart/2005/8/layout/vList5"/>
    <dgm:cxn modelId="{942DB370-AD87-4579-89F5-8BC1EEE1F65C}" srcId="{359B6D3C-8819-44F6-80F1-4496AEA93F0E}" destId="{5F6E360B-7161-4B1B-BD85-05553AAE4BE6}" srcOrd="0" destOrd="0" parTransId="{43098DE3-FA1F-47E6-9F39-F4825B713709}" sibTransId="{C0471DCB-BB24-4A11-8FE3-7A0207B3D404}"/>
    <dgm:cxn modelId="{6423E2B5-7B7F-47FF-9E5C-BC3F045BDD22}" type="presParOf" srcId="{43C03398-FDDC-45F4-BE92-9A36DF9A5345}" destId="{0054AF23-768D-48DE-B612-0200C05CD3E9}" srcOrd="0" destOrd="0" presId="urn:microsoft.com/office/officeart/2005/8/layout/vList5"/>
    <dgm:cxn modelId="{163CAA1B-D865-4BAB-8421-88E957A08AAB}" type="presParOf" srcId="{0054AF23-768D-48DE-B612-0200C05CD3E9}" destId="{F228BFFF-51CB-407A-ADB5-9236500AB4BF}" srcOrd="0" destOrd="0" presId="urn:microsoft.com/office/officeart/2005/8/layout/vList5"/>
    <dgm:cxn modelId="{92ADBA3A-F39C-46A8-BC3A-B1DC30B625BB}" type="presParOf" srcId="{0054AF23-768D-48DE-B612-0200C05CD3E9}" destId="{A41596CB-8756-45F0-A2F7-F89DE0785FBF}" srcOrd="1" destOrd="0" presId="urn:microsoft.com/office/officeart/2005/8/layout/vList5"/>
    <dgm:cxn modelId="{7DF5848D-7341-4264-BD00-21FD92B0D3EF}" type="presParOf" srcId="{43C03398-FDDC-45F4-BE92-9A36DF9A5345}" destId="{DFEB1118-73DD-460C-8F8A-E59ADC72CC4B}" srcOrd="1" destOrd="0" presId="urn:microsoft.com/office/officeart/2005/8/layout/vList5"/>
    <dgm:cxn modelId="{88ED3052-0C3B-4859-BA8D-A60FEB5F870A}" type="presParOf" srcId="{43C03398-FDDC-45F4-BE92-9A36DF9A5345}" destId="{FFC95B31-8D1E-4844-8BBE-EF285F9C94E8}" srcOrd="2" destOrd="0" presId="urn:microsoft.com/office/officeart/2005/8/layout/vList5"/>
    <dgm:cxn modelId="{B9386FBC-3998-45A9-AF3B-3E0BB2A41EB0}" type="presParOf" srcId="{FFC95B31-8D1E-4844-8BBE-EF285F9C94E8}" destId="{A4C2712C-0FB4-49DA-8DCA-02A06075084B}" srcOrd="0" destOrd="0" presId="urn:microsoft.com/office/officeart/2005/8/layout/vList5"/>
    <dgm:cxn modelId="{7727287D-0B0C-4C12-9CC7-CE6FCDE9CA24}" type="presParOf" srcId="{FFC95B31-8D1E-4844-8BBE-EF285F9C94E8}" destId="{1C7D9EE3-C3F1-4486-AEBA-2DECFF9C06E2}" srcOrd="1" destOrd="0" presId="urn:microsoft.com/office/officeart/2005/8/layout/vList5"/>
    <dgm:cxn modelId="{0A4C5BD1-9C5C-48DA-A354-EC7366FE183B}" type="presParOf" srcId="{43C03398-FDDC-45F4-BE92-9A36DF9A5345}" destId="{63FE7EAB-877E-4AAC-B2FE-61E25EA6219E}" srcOrd="3" destOrd="0" presId="urn:microsoft.com/office/officeart/2005/8/layout/vList5"/>
    <dgm:cxn modelId="{DB50F0A8-F9CA-4136-80AB-3C332BE6D17C}" type="presParOf" srcId="{43C03398-FDDC-45F4-BE92-9A36DF9A5345}" destId="{8CCAC316-9CC3-46FB-B28F-8012C35D383B}" srcOrd="4" destOrd="0" presId="urn:microsoft.com/office/officeart/2005/8/layout/vList5"/>
    <dgm:cxn modelId="{A62E3E01-4E3E-4A24-AB71-501F1BAD9C06}" type="presParOf" srcId="{8CCAC316-9CC3-46FB-B28F-8012C35D383B}" destId="{D5C64549-CD67-43DA-9463-EA55FF8D822F}" srcOrd="0" destOrd="0" presId="urn:microsoft.com/office/officeart/2005/8/layout/vList5"/>
    <dgm:cxn modelId="{FB5F97C8-15A3-4E71-90A8-DA55F0FBEB54}" type="presParOf" srcId="{8CCAC316-9CC3-46FB-B28F-8012C35D383B}" destId="{6D653A0C-D43B-4A9B-8E04-F3B49B38044F}" srcOrd="1" destOrd="0" presId="urn:microsoft.com/office/officeart/2005/8/layout/vList5"/>
  </dgm:cxnLst>
  <dgm:bg>
    <a:solidFill>
      <a:schemeClr val="bg1">
        <a:lumMod val="65000"/>
      </a:schemeClr>
    </a:solidFill>
  </dgm:bg>
  <dgm:whole>
    <a:ln>
      <a:solidFill>
        <a:schemeClr val="tx1">
          <a:lumMod val="85000"/>
          <a:lumOff val="1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E325F5-2F74-4EA7-9292-72A69882603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94323C-8177-4D87-BA09-4F121E65C54B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600" dirty="0" smtClean="0"/>
            <a:t>Субсидии – 120 млн рублей</a:t>
          </a:r>
          <a:endParaRPr lang="ru-RU" sz="1600" dirty="0"/>
        </a:p>
      </dgm:t>
    </dgm:pt>
    <dgm:pt modelId="{F88CEB48-2308-4EC7-AD29-D0D7778BBA4F}" type="parTrans" cxnId="{C81EAFB9-1FE8-464A-A09A-FFD7C5F8CA11}">
      <dgm:prSet/>
      <dgm:spPr/>
      <dgm:t>
        <a:bodyPr/>
        <a:lstStyle/>
        <a:p>
          <a:endParaRPr lang="ru-RU"/>
        </a:p>
      </dgm:t>
    </dgm:pt>
    <dgm:pt modelId="{97873E16-1236-4739-B8B3-A5D407D0FF5C}" type="sibTrans" cxnId="{C81EAFB9-1FE8-464A-A09A-FFD7C5F8CA11}">
      <dgm:prSet/>
      <dgm:spPr/>
      <dgm:t>
        <a:bodyPr/>
        <a:lstStyle/>
        <a:p>
          <a:endParaRPr lang="ru-RU"/>
        </a:p>
      </dgm:t>
    </dgm:pt>
    <dgm:pt modelId="{A0494451-4C06-4817-9EFA-F8E08D48E79C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600" dirty="0" smtClean="0"/>
            <a:t>Субвенции – 1 297 млн рублей</a:t>
          </a:r>
          <a:endParaRPr lang="ru-RU" sz="1600" dirty="0"/>
        </a:p>
      </dgm:t>
    </dgm:pt>
    <dgm:pt modelId="{AF28A9E1-48B2-40F2-BFEF-23475F540000}" type="parTrans" cxnId="{201CB26E-7104-4FAC-A6F0-B7B19CFDFE81}">
      <dgm:prSet/>
      <dgm:spPr/>
      <dgm:t>
        <a:bodyPr/>
        <a:lstStyle/>
        <a:p>
          <a:endParaRPr lang="ru-RU"/>
        </a:p>
      </dgm:t>
    </dgm:pt>
    <dgm:pt modelId="{7A9C4244-A46D-43E1-9049-275679BAEE0B}" type="sibTrans" cxnId="{201CB26E-7104-4FAC-A6F0-B7B19CFDFE81}">
      <dgm:prSet/>
      <dgm:spPr/>
      <dgm:t>
        <a:bodyPr/>
        <a:lstStyle/>
        <a:p>
          <a:endParaRPr lang="ru-RU"/>
        </a:p>
      </dgm:t>
    </dgm:pt>
    <dgm:pt modelId="{D37DB151-F0FB-4084-92BA-D976B07EDAC3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600" dirty="0" smtClean="0"/>
            <a:t>Иные межбюджетные трансферты – 35 млн рублей</a:t>
          </a:r>
          <a:endParaRPr lang="ru-RU" sz="1600" dirty="0"/>
        </a:p>
      </dgm:t>
    </dgm:pt>
    <dgm:pt modelId="{0D026E97-9C80-4DD5-8D65-953842FAD73F}" type="parTrans" cxnId="{9F11F1C0-DCAA-4900-8886-8B6974E0D394}">
      <dgm:prSet/>
      <dgm:spPr/>
      <dgm:t>
        <a:bodyPr/>
        <a:lstStyle/>
        <a:p>
          <a:endParaRPr lang="ru-RU"/>
        </a:p>
      </dgm:t>
    </dgm:pt>
    <dgm:pt modelId="{B5E59266-530A-42E3-B05B-5FE0F4780DCC}" type="sibTrans" cxnId="{9F11F1C0-DCAA-4900-8886-8B6974E0D394}">
      <dgm:prSet/>
      <dgm:spPr/>
      <dgm:t>
        <a:bodyPr/>
        <a:lstStyle/>
        <a:p>
          <a:endParaRPr lang="ru-RU"/>
        </a:p>
      </dgm:t>
    </dgm:pt>
    <dgm:pt modelId="{5F92D309-73CF-458A-BE82-11089F9CEC29}">
      <dgm:prSet custT="1"/>
      <dgm:spPr/>
      <dgm:t>
        <a:bodyPr lIns="72000" tIns="324000" rIns="180000" bIns="0"/>
        <a:lstStyle/>
        <a:p>
          <a:pPr algn="l"/>
          <a:r>
            <a:rPr lang="ru-RU" sz="1200" b="1" dirty="0" smtClean="0"/>
            <a:t>42 млн рублей - </a:t>
          </a:r>
          <a:r>
            <a:rPr lang="ru-RU" sz="1200" dirty="0" smtClean="0"/>
            <a:t>Субсидии бюджетам городских округов на строительство, модернизацию, ремонт и содержание автомобильных дорог общего пользования, в том числе дорог в поселениях (за исключением автомобильных дорог федерального значения);	</a:t>
          </a:r>
          <a:endParaRPr lang="ru-RU" sz="1200" dirty="0"/>
        </a:p>
      </dgm:t>
    </dgm:pt>
    <dgm:pt modelId="{D36CFE1F-09E2-4286-AB91-3C0E784A781E}" type="parTrans" cxnId="{85183D16-8EE9-453A-B722-1A2D6D6392D6}">
      <dgm:prSet/>
      <dgm:spPr/>
      <dgm:t>
        <a:bodyPr/>
        <a:lstStyle/>
        <a:p>
          <a:endParaRPr lang="ru-RU"/>
        </a:p>
      </dgm:t>
    </dgm:pt>
    <dgm:pt modelId="{FE03D101-C5C4-4174-A73B-FC4DB4AA3B19}" type="sibTrans" cxnId="{85183D16-8EE9-453A-B722-1A2D6D6392D6}">
      <dgm:prSet/>
      <dgm:spPr/>
      <dgm:t>
        <a:bodyPr/>
        <a:lstStyle/>
        <a:p>
          <a:endParaRPr lang="ru-RU"/>
        </a:p>
      </dgm:t>
    </dgm:pt>
    <dgm:pt modelId="{E9B175E1-BDAF-4F54-B633-56C362C7E362}">
      <dgm:prSet custT="1"/>
      <dgm:spPr/>
      <dgm:t>
        <a:bodyPr lIns="72000" tIns="324000" rIns="180000" bIns="0"/>
        <a:lstStyle/>
        <a:p>
          <a:pPr algn="just"/>
          <a:r>
            <a:rPr lang="ru-RU" sz="1200" b="1" dirty="0" smtClean="0"/>
            <a:t>16 млн рублей - </a:t>
          </a:r>
          <a:r>
            <a:rPr lang="ru-RU" sz="1200" b="0" dirty="0" smtClean="0"/>
            <a:t>субсидии бюджетам городских округов на реализацию программ формирования современной городской среды;</a:t>
          </a:r>
          <a:endParaRPr lang="ru-RU" sz="1200" b="0" dirty="0"/>
        </a:p>
      </dgm:t>
    </dgm:pt>
    <dgm:pt modelId="{8B11981D-0812-4AFE-B2F1-77BB75AB17EF}" type="parTrans" cxnId="{1B1EEF01-EDAD-447D-ABE8-F0B192FF7E6D}">
      <dgm:prSet/>
      <dgm:spPr/>
      <dgm:t>
        <a:bodyPr/>
        <a:lstStyle/>
        <a:p>
          <a:endParaRPr lang="ru-RU"/>
        </a:p>
      </dgm:t>
    </dgm:pt>
    <dgm:pt modelId="{A0313208-112C-434D-9BAF-C0FE2BE5D5CD}" type="sibTrans" cxnId="{1B1EEF01-EDAD-447D-ABE8-F0B192FF7E6D}">
      <dgm:prSet/>
      <dgm:spPr/>
      <dgm:t>
        <a:bodyPr/>
        <a:lstStyle/>
        <a:p>
          <a:endParaRPr lang="ru-RU"/>
        </a:p>
      </dgm:t>
    </dgm:pt>
    <dgm:pt modelId="{EF882CF6-F6CE-405C-98AB-4FC96CA9D7B8}">
      <dgm:prSet custT="1"/>
      <dgm:spPr/>
      <dgm:t>
        <a:bodyPr lIns="72000" tIns="324000" rIns="180000" bIns="0"/>
        <a:lstStyle/>
        <a:p>
          <a:pPr algn="just"/>
          <a:r>
            <a:rPr lang="ru-RU" sz="1200" b="1" dirty="0" smtClean="0"/>
            <a:t>30 млн рублей – </a:t>
          </a:r>
          <a:r>
            <a:rPr lang="ru-RU" sz="1200" b="0" dirty="0" smtClean="0"/>
            <a:t>субсидии на повышение оплаты труда отдельных категорий работников муниципальных учреждений в сфере образования и культуры.</a:t>
          </a:r>
          <a:endParaRPr lang="ru-RU" sz="1200" b="1" dirty="0"/>
        </a:p>
      </dgm:t>
    </dgm:pt>
    <dgm:pt modelId="{31E1C500-D8FC-42B9-A27C-4E302178B25B}" type="parTrans" cxnId="{F2A085E0-E925-4AC7-B496-CBEE120403B5}">
      <dgm:prSet/>
      <dgm:spPr/>
      <dgm:t>
        <a:bodyPr/>
        <a:lstStyle/>
        <a:p>
          <a:endParaRPr lang="ru-RU"/>
        </a:p>
      </dgm:t>
    </dgm:pt>
    <dgm:pt modelId="{C4967C75-3790-4084-BFDC-1D625FDD2779}" type="sibTrans" cxnId="{F2A085E0-E925-4AC7-B496-CBEE120403B5}">
      <dgm:prSet/>
      <dgm:spPr/>
      <dgm:t>
        <a:bodyPr/>
        <a:lstStyle/>
        <a:p>
          <a:endParaRPr lang="ru-RU"/>
        </a:p>
      </dgm:t>
    </dgm:pt>
    <dgm:pt modelId="{E771BE78-F6D7-4AC8-95C0-E1088999B3BB}">
      <dgm:prSet custT="1"/>
      <dgm:spPr/>
      <dgm:t>
        <a:bodyPr lIns="108000" tIns="432000" rIns="180000" bIns="0"/>
        <a:lstStyle/>
        <a:p>
          <a:pPr algn="just"/>
          <a:r>
            <a:rPr lang="ru-RU" sz="1200" b="1" dirty="0" smtClean="0"/>
            <a:t>29 млн рублей - </a:t>
          </a:r>
          <a:r>
            <a:rPr lang="ru-RU" sz="1200" dirty="0" smtClean="0"/>
            <a:t>межбюджетные трансферты, на модернизацию (капитальный ремонт) объектов коммунальной инфраструктуры городского округа города Переславля-Залесского . </a:t>
          </a:r>
          <a:endParaRPr lang="ru-RU" sz="1200" dirty="0"/>
        </a:p>
      </dgm:t>
    </dgm:pt>
    <dgm:pt modelId="{9D36456E-FE2D-444C-841A-06AE8902D353}" type="parTrans" cxnId="{E99605D2-5951-4A12-9633-28D1E38DF94B}">
      <dgm:prSet/>
      <dgm:spPr/>
      <dgm:t>
        <a:bodyPr/>
        <a:lstStyle/>
        <a:p>
          <a:endParaRPr lang="ru-RU"/>
        </a:p>
      </dgm:t>
    </dgm:pt>
    <dgm:pt modelId="{612A6708-1D82-412E-99E2-12878690E77B}" type="sibTrans" cxnId="{E99605D2-5951-4A12-9633-28D1E38DF94B}">
      <dgm:prSet/>
      <dgm:spPr/>
      <dgm:t>
        <a:bodyPr/>
        <a:lstStyle/>
        <a:p>
          <a:endParaRPr lang="ru-RU"/>
        </a:p>
      </dgm:t>
    </dgm:pt>
    <dgm:pt modelId="{4DC7DA33-1866-4CD6-B640-9A10B947FB04}">
      <dgm:prSet custT="1"/>
      <dgm:spPr/>
      <dgm:t>
        <a:bodyPr lIns="72000" tIns="360000" rIns="0"/>
        <a:lstStyle/>
        <a:p>
          <a:pPr marL="0" algn="just">
            <a:spcAft>
              <a:spcPts val="0"/>
            </a:spcAft>
          </a:pPr>
          <a:r>
            <a:rPr lang="ru-RU" sz="1200" b="1" dirty="0" smtClean="0"/>
            <a:t>985 млн руб. </a:t>
          </a:r>
          <a:r>
            <a:rPr lang="ru-RU" sz="1200" dirty="0" smtClean="0"/>
            <a:t>- субвенции на выполнение передаваемых полномочий (</a:t>
          </a:r>
          <a:r>
            <a:rPr lang="ru-RU" sz="1200" b="1" dirty="0" smtClean="0"/>
            <a:t>625</a:t>
          </a:r>
          <a:r>
            <a:rPr lang="ru-RU" sz="1200" b="1" i="1" dirty="0" smtClean="0"/>
            <a:t> млн руб. </a:t>
          </a:r>
          <a:r>
            <a:rPr lang="ru-RU" sz="1200" i="1" dirty="0" smtClean="0"/>
            <a:t> </a:t>
          </a:r>
          <a:r>
            <a:rPr lang="ru-RU" sz="1200" dirty="0" smtClean="0"/>
            <a:t>- на организацию образовательного процесса в дошкольных и общеобразовательных учреждениях и организацию питания обучающихся, в том числе бесплатного горячего питания; </a:t>
          </a:r>
          <a:r>
            <a:rPr lang="ru-RU" sz="1200" b="1" i="1" dirty="0" smtClean="0"/>
            <a:t>22 млн руб.</a:t>
          </a:r>
          <a:r>
            <a:rPr lang="ru-RU" sz="1200" dirty="0" smtClean="0"/>
            <a:t> - на ежемесячное денежное вознаграждение за классное руководство; </a:t>
          </a:r>
          <a:r>
            <a:rPr lang="ru-RU" sz="1200" b="1" i="1" dirty="0" smtClean="0"/>
            <a:t>173 млн руб. </a:t>
          </a:r>
          <a:r>
            <a:rPr lang="ru-RU" sz="1200" dirty="0" smtClean="0"/>
            <a:t>– на оказание мер соц. поддержки различным категориям граждан; </a:t>
          </a:r>
          <a:r>
            <a:rPr lang="ru-RU" sz="1200" b="1" i="1" dirty="0" smtClean="0"/>
            <a:t>31 млн руб. </a:t>
          </a:r>
          <a:r>
            <a:rPr lang="ru-RU" sz="1200" dirty="0" smtClean="0"/>
            <a:t>- в сфере опеки; </a:t>
          </a:r>
          <a:r>
            <a:rPr lang="ru-RU" sz="1200" b="1" dirty="0" smtClean="0"/>
            <a:t>134</a:t>
          </a:r>
          <a:r>
            <a:rPr lang="ru-RU" sz="1200" b="1" i="1" dirty="0" smtClean="0"/>
            <a:t> млн руб. </a:t>
          </a:r>
          <a:r>
            <a:rPr lang="ru-RU" sz="1200" dirty="0" smtClean="0"/>
            <a:t>– на содержание органов и учреждений в сфере соцзащиты и соц. обслуживания населения); </a:t>
          </a:r>
          <a:endParaRPr lang="ru-RU" sz="1200" b="0" dirty="0"/>
        </a:p>
      </dgm:t>
    </dgm:pt>
    <dgm:pt modelId="{9A3BFA93-15DD-494D-98F1-95ABBDB268FD}" type="parTrans" cxnId="{6B684C26-758D-44BF-A8EA-892AC2515E77}">
      <dgm:prSet/>
      <dgm:spPr/>
      <dgm:t>
        <a:bodyPr/>
        <a:lstStyle/>
        <a:p>
          <a:endParaRPr lang="ru-RU"/>
        </a:p>
      </dgm:t>
    </dgm:pt>
    <dgm:pt modelId="{5055B97B-E26B-46FF-8138-72DC82800855}" type="sibTrans" cxnId="{6B684C26-758D-44BF-A8EA-892AC2515E77}">
      <dgm:prSet/>
      <dgm:spPr/>
      <dgm:t>
        <a:bodyPr/>
        <a:lstStyle/>
        <a:p>
          <a:endParaRPr lang="ru-RU"/>
        </a:p>
      </dgm:t>
    </dgm:pt>
    <dgm:pt modelId="{C41FC230-3338-46E0-947F-5E920B8BB284}">
      <dgm:prSet custT="1"/>
      <dgm:spPr/>
      <dgm:t>
        <a:bodyPr lIns="72000" tIns="360000" rIns="0"/>
        <a:lstStyle/>
        <a:p>
          <a:pPr marL="0" algn="just">
            <a:spcAft>
              <a:spcPts val="0"/>
            </a:spcAft>
          </a:pPr>
          <a:r>
            <a:rPr lang="ru-RU" sz="1200" b="1" dirty="0" smtClean="0">
              <a:solidFill>
                <a:schemeClr val="tx1"/>
              </a:solidFill>
            </a:rPr>
            <a:t> 229 млн рублей </a:t>
          </a:r>
          <a:r>
            <a:rPr lang="ru-RU" sz="1200" b="0" dirty="0" smtClean="0">
              <a:solidFill>
                <a:schemeClr val="tx1"/>
              </a:solidFill>
            </a:rPr>
            <a:t>– ежемесячные выплаты на детей от 3 до 7 лет и выплаты в связи с рождением (усыновлением) ребёнка;</a:t>
          </a:r>
          <a:endParaRPr lang="ru-RU" sz="1200" b="0" dirty="0">
            <a:solidFill>
              <a:schemeClr val="tx1"/>
            </a:solidFill>
          </a:endParaRPr>
        </a:p>
      </dgm:t>
    </dgm:pt>
    <dgm:pt modelId="{D2FBC3A3-A218-4196-AB9E-1D59FED5CD22}" type="parTrans" cxnId="{B8D48DE9-EFF6-471E-B7A7-D98366DF4050}">
      <dgm:prSet/>
      <dgm:spPr/>
      <dgm:t>
        <a:bodyPr/>
        <a:lstStyle/>
        <a:p>
          <a:endParaRPr lang="ru-RU"/>
        </a:p>
      </dgm:t>
    </dgm:pt>
    <dgm:pt modelId="{4DDDA08B-9C01-4DCD-B6E3-39E347BEE043}" type="sibTrans" cxnId="{B8D48DE9-EFF6-471E-B7A7-D98366DF4050}">
      <dgm:prSet/>
      <dgm:spPr/>
      <dgm:t>
        <a:bodyPr/>
        <a:lstStyle/>
        <a:p>
          <a:endParaRPr lang="ru-RU"/>
        </a:p>
      </dgm:t>
    </dgm:pt>
    <dgm:pt modelId="{AA9E7F6C-7669-49E7-B263-676C69E5F585}">
      <dgm:prSet custT="1"/>
      <dgm:spPr/>
      <dgm:t>
        <a:bodyPr lIns="72000" tIns="360000" rIns="0"/>
        <a:lstStyle/>
        <a:p>
          <a:pPr marL="0" algn="just">
            <a:spcAft>
              <a:spcPts val="0"/>
            </a:spcAft>
          </a:pPr>
          <a:r>
            <a:rPr lang="ru-RU" sz="1200" b="1" dirty="0" smtClean="0">
              <a:solidFill>
                <a:schemeClr val="tx1"/>
              </a:solidFill>
            </a:rPr>
            <a:t>42 млн рублей </a:t>
          </a:r>
          <a:r>
            <a:rPr lang="ru-RU" sz="1200" b="0" dirty="0" smtClean="0">
              <a:solidFill>
                <a:schemeClr val="tx1"/>
              </a:solidFill>
            </a:rPr>
            <a:t>– субвенции на оплату жилищно-коммунальных услуг.</a:t>
          </a:r>
          <a:endParaRPr lang="ru-RU" sz="1200" b="0" dirty="0">
            <a:solidFill>
              <a:schemeClr val="tx1"/>
            </a:solidFill>
          </a:endParaRPr>
        </a:p>
      </dgm:t>
    </dgm:pt>
    <dgm:pt modelId="{1E066B5C-4BFB-49E9-94E3-73574CB75A00}" type="parTrans" cxnId="{FB152753-49B6-442C-B871-96C5457BFCEA}">
      <dgm:prSet/>
      <dgm:spPr/>
      <dgm:t>
        <a:bodyPr/>
        <a:lstStyle/>
        <a:p>
          <a:endParaRPr lang="ru-RU"/>
        </a:p>
      </dgm:t>
    </dgm:pt>
    <dgm:pt modelId="{F6961673-DAC0-4AD7-A67F-82FC62ACCA68}" type="sibTrans" cxnId="{FB152753-49B6-442C-B871-96C5457BFCEA}">
      <dgm:prSet/>
      <dgm:spPr/>
      <dgm:t>
        <a:bodyPr/>
        <a:lstStyle/>
        <a:p>
          <a:endParaRPr lang="ru-RU"/>
        </a:p>
      </dgm:t>
    </dgm:pt>
    <dgm:pt modelId="{4A767CB9-0D7D-4E30-A47F-8E0B461A21BE}">
      <dgm:prSet custT="1"/>
      <dgm:spPr/>
      <dgm:t>
        <a:bodyPr lIns="108000" tIns="432000" rIns="180000" bIns="0"/>
        <a:lstStyle/>
        <a:p>
          <a:pPr algn="just"/>
          <a:r>
            <a:rPr lang="ru-RU" sz="1200" dirty="0" smtClean="0"/>
            <a:t>5</a:t>
          </a:r>
          <a:r>
            <a:rPr lang="ru-RU" sz="1200" b="1" dirty="0" smtClean="0"/>
            <a:t> млн рублей - </a:t>
          </a:r>
          <a:r>
            <a:rPr lang="ru-RU" sz="1200" dirty="0" smtClean="0"/>
            <a:t> </a:t>
          </a:r>
          <a:r>
            <a:rPr lang="ru-RU" sz="1200" b="0" i="0" dirty="0" smtClean="0"/>
            <a:t>Межбюджетные трансферты, передаваемые бюджетам городских округов на создание модельных муниципальных библиотек</a:t>
          </a:r>
          <a:endParaRPr lang="ru-RU" sz="1200" dirty="0"/>
        </a:p>
      </dgm:t>
    </dgm:pt>
    <dgm:pt modelId="{9270BB7D-417B-4A3F-8B7F-D61682052308}" type="parTrans" cxnId="{F95AFAAC-C6E5-477E-960C-69D84587510C}">
      <dgm:prSet/>
      <dgm:spPr/>
      <dgm:t>
        <a:bodyPr/>
        <a:lstStyle/>
        <a:p>
          <a:endParaRPr lang="ru-RU"/>
        </a:p>
      </dgm:t>
    </dgm:pt>
    <dgm:pt modelId="{91FF4D1D-7C7B-46B7-B0F7-449A3CB70896}" type="sibTrans" cxnId="{F95AFAAC-C6E5-477E-960C-69D84587510C}">
      <dgm:prSet/>
      <dgm:spPr/>
      <dgm:t>
        <a:bodyPr/>
        <a:lstStyle/>
        <a:p>
          <a:endParaRPr lang="ru-RU"/>
        </a:p>
      </dgm:t>
    </dgm:pt>
    <dgm:pt modelId="{C45570D0-8437-4F7C-ABC7-B83654419694}" type="pres">
      <dgm:prSet presAssocID="{82E325F5-2F74-4EA7-9292-72A6988260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00773F-6421-4579-9DB9-BFF2DF8C4870}" type="pres">
      <dgm:prSet presAssocID="{B694323C-8177-4D87-BA09-4F121E65C54B}" presName="parentLin" presStyleCnt="0"/>
      <dgm:spPr/>
    </dgm:pt>
    <dgm:pt modelId="{EB346214-D4E1-4A37-A539-A8F6B62E394B}" type="pres">
      <dgm:prSet presAssocID="{B694323C-8177-4D87-BA09-4F121E65C54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8FD46D6-1934-4BAA-94CC-BFFC54A68165}" type="pres">
      <dgm:prSet presAssocID="{B694323C-8177-4D87-BA09-4F121E65C54B}" presName="parentText" presStyleLbl="node1" presStyleIdx="0" presStyleCnt="3" custScaleY="16700" custLinFactNeighborX="-97486" custLinFactNeighborY="-386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4B5983-3787-4FB7-9B3F-A90C43B172E3}" type="pres">
      <dgm:prSet presAssocID="{B694323C-8177-4D87-BA09-4F121E65C54B}" presName="negativeSpace" presStyleCnt="0"/>
      <dgm:spPr/>
    </dgm:pt>
    <dgm:pt modelId="{3478B9C0-FAB4-4EDE-BBD9-F4AD39791B33}" type="pres">
      <dgm:prSet presAssocID="{B694323C-8177-4D87-BA09-4F121E65C54B}" presName="childText" presStyleLbl="conFgAcc1" presStyleIdx="0" presStyleCnt="3" custScaleY="113867" custLinFactNeighborY="-28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CD079C-C8F7-4DDA-B637-EDAC04353CF2}" type="pres">
      <dgm:prSet presAssocID="{97873E16-1236-4739-B8B3-A5D407D0FF5C}" presName="spaceBetweenRectangles" presStyleCnt="0"/>
      <dgm:spPr/>
    </dgm:pt>
    <dgm:pt modelId="{48DC0D70-37E7-4FEF-919D-1320B8357992}" type="pres">
      <dgm:prSet presAssocID="{A0494451-4C06-4817-9EFA-F8E08D48E79C}" presName="parentLin" presStyleCnt="0"/>
      <dgm:spPr/>
    </dgm:pt>
    <dgm:pt modelId="{EAA532D9-32E4-4EE9-B770-897FCA862BE0}" type="pres">
      <dgm:prSet presAssocID="{A0494451-4C06-4817-9EFA-F8E08D48E79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1D3ED44-5618-468C-B2F8-BFEB040B13B5}" type="pres">
      <dgm:prSet presAssocID="{A0494451-4C06-4817-9EFA-F8E08D48E79C}" presName="parentText" presStyleLbl="node1" presStyleIdx="1" presStyleCnt="3" custScaleY="17732" custLinFactNeighborX="-97486" custLinFactNeighborY="-318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D71F3C-BE39-4E15-8E72-94BB3A592BA7}" type="pres">
      <dgm:prSet presAssocID="{A0494451-4C06-4817-9EFA-F8E08D48E79C}" presName="negativeSpace" presStyleCnt="0"/>
      <dgm:spPr/>
    </dgm:pt>
    <dgm:pt modelId="{865626E1-4625-44B1-BFC7-067BEC02C9A1}" type="pres">
      <dgm:prSet presAssocID="{A0494451-4C06-4817-9EFA-F8E08D48E79C}" presName="childText" presStyleLbl="conFgAcc1" presStyleIdx="1" presStyleCnt="3" custScaleY="105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93593-58DA-4111-AFDA-5C2B0C5DD179}" type="pres">
      <dgm:prSet presAssocID="{7A9C4244-A46D-43E1-9049-275679BAEE0B}" presName="spaceBetweenRectangles" presStyleCnt="0"/>
      <dgm:spPr/>
    </dgm:pt>
    <dgm:pt modelId="{CF5E0AC8-9C8B-4B38-88FC-3A1909BB00D1}" type="pres">
      <dgm:prSet presAssocID="{D37DB151-F0FB-4084-92BA-D976B07EDAC3}" presName="parentLin" presStyleCnt="0"/>
      <dgm:spPr/>
    </dgm:pt>
    <dgm:pt modelId="{158F3729-0E10-40BC-9530-611BD73A454A}" type="pres">
      <dgm:prSet presAssocID="{D37DB151-F0FB-4084-92BA-D976B07EDAC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2164F63-D05B-4550-9952-9A270F7F34D1}" type="pres">
      <dgm:prSet presAssocID="{D37DB151-F0FB-4084-92BA-D976B07EDAC3}" presName="parentText" presStyleLbl="node1" presStyleIdx="2" presStyleCnt="3" custScaleY="18291" custLinFactNeighborX="-97486" custLinFactNeighborY="-245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1F3D6-9D93-46FD-A354-A24DF25EC749}" type="pres">
      <dgm:prSet presAssocID="{D37DB151-F0FB-4084-92BA-D976B07EDAC3}" presName="negativeSpace" presStyleCnt="0"/>
      <dgm:spPr/>
    </dgm:pt>
    <dgm:pt modelId="{17E97B6E-1381-4883-96C8-BBC26415C320}" type="pres">
      <dgm:prSet presAssocID="{D37DB151-F0FB-4084-92BA-D976B07EDAC3}" presName="childText" presStyleLbl="conFgAcc1" presStyleIdx="2" presStyleCnt="3" custScaleX="100000" custScaleY="72440" custLinFactNeighborX="251" custLinFactNeighborY="13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9605D2-5951-4A12-9633-28D1E38DF94B}" srcId="{D37DB151-F0FB-4084-92BA-D976B07EDAC3}" destId="{E771BE78-F6D7-4AC8-95C0-E1088999B3BB}" srcOrd="0" destOrd="0" parTransId="{9D36456E-FE2D-444C-841A-06AE8902D353}" sibTransId="{612A6708-1D82-412E-99E2-12878690E77B}"/>
    <dgm:cxn modelId="{B8D48DE9-EFF6-471E-B7A7-D98366DF4050}" srcId="{A0494451-4C06-4817-9EFA-F8E08D48E79C}" destId="{C41FC230-3338-46E0-947F-5E920B8BB284}" srcOrd="1" destOrd="0" parTransId="{D2FBC3A3-A218-4196-AB9E-1D59FED5CD22}" sibTransId="{4DDDA08B-9C01-4DCD-B6E3-39E347BEE043}"/>
    <dgm:cxn modelId="{6B684C26-758D-44BF-A8EA-892AC2515E77}" srcId="{A0494451-4C06-4817-9EFA-F8E08D48E79C}" destId="{4DC7DA33-1866-4CD6-B640-9A10B947FB04}" srcOrd="0" destOrd="0" parTransId="{9A3BFA93-15DD-494D-98F1-95ABBDB268FD}" sibTransId="{5055B97B-E26B-46FF-8138-72DC82800855}"/>
    <dgm:cxn modelId="{85183D16-8EE9-453A-B722-1A2D6D6392D6}" srcId="{B694323C-8177-4D87-BA09-4F121E65C54B}" destId="{5F92D309-73CF-458A-BE82-11089F9CEC29}" srcOrd="0" destOrd="0" parTransId="{D36CFE1F-09E2-4286-AB91-3C0E784A781E}" sibTransId="{FE03D101-C5C4-4174-A73B-FC4DB4AA3B19}"/>
    <dgm:cxn modelId="{A8C73186-9C50-4CE8-80AB-A33DFAA39BDF}" type="presOf" srcId="{D37DB151-F0FB-4084-92BA-D976B07EDAC3}" destId="{92164F63-D05B-4550-9952-9A270F7F34D1}" srcOrd="1" destOrd="0" presId="urn:microsoft.com/office/officeart/2005/8/layout/list1"/>
    <dgm:cxn modelId="{F2A085E0-E925-4AC7-B496-CBEE120403B5}" srcId="{B694323C-8177-4D87-BA09-4F121E65C54B}" destId="{EF882CF6-F6CE-405C-98AB-4FC96CA9D7B8}" srcOrd="2" destOrd="0" parTransId="{31E1C500-D8FC-42B9-A27C-4E302178B25B}" sibTransId="{C4967C75-3790-4084-BFDC-1D625FDD2779}"/>
    <dgm:cxn modelId="{C81EAFB9-1FE8-464A-A09A-FFD7C5F8CA11}" srcId="{82E325F5-2F74-4EA7-9292-72A69882603D}" destId="{B694323C-8177-4D87-BA09-4F121E65C54B}" srcOrd="0" destOrd="0" parTransId="{F88CEB48-2308-4EC7-AD29-D0D7778BBA4F}" sibTransId="{97873E16-1236-4739-B8B3-A5D407D0FF5C}"/>
    <dgm:cxn modelId="{12660411-EE71-4766-BA39-A044690F25C3}" type="presOf" srcId="{AA9E7F6C-7669-49E7-B263-676C69E5F585}" destId="{865626E1-4625-44B1-BFC7-067BEC02C9A1}" srcOrd="0" destOrd="2" presId="urn:microsoft.com/office/officeart/2005/8/layout/list1"/>
    <dgm:cxn modelId="{B3924066-4746-44E3-8E79-5BEE9A9F3408}" type="presOf" srcId="{E771BE78-F6D7-4AC8-95C0-E1088999B3BB}" destId="{17E97B6E-1381-4883-96C8-BBC26415C320}" srcOrd="0" destOrd="0" presId="urn:microsoft.com/office/officeart/2005/8/layout/list1"/>
    <dgm:cxn modelId="{417CBB54-FE68-4B5B-B26B-7138555C8AAB}" type="presOf" srcId="{A0494451-4C06-4817-9EFA-F8E08D48E79C}" destId="{EAA532D9-32E4-4EE9-B770-897FCA862BE0}" srcOrd="0" destOrd="0" presId="urn:microsoft.com/office/officeart/2005/8/layout/list1"/>
    <dgm:cxn modelId="{8004401A-68E5-45EA-9D96-8E7659E77D4F}" type="presOf" srcId="{B694323C-8177-4D87-BA09-4F121E65C54B}" destId="{68FD46D6-1934-4BAA-94CC-BFFC54A68165}" srcOrd="1" destOrd="0" presId="urn:microsoft.com/office/officeart/2005/8/layout/list1"/>
    <dgm:cxn modelId="{D4B59148-A7E1-4ECC-9AA3-180846BA79BF}" type="presOf" srcId="{D37DB151-F0FB-4084-92BA-D976B07EDAC3}" destId="{158F3729-0E10-40BC-9530-611BD73A454A}" srcOrd="0" destOrd="0" presId="urn:microsoft.com/office/officeart/2005/8/layout/list1"/>
    <dgm:cxn modelId="{F1E39775-DE52-425D-8E67-EE833EA644D6}" type="presOf" srcId="{4DC7DA33-1866-4CD6-B640-9A10B947FB04}" destId="{865626E1-4625-44B1-BFC7-067BEC02C9A1}" srcOrd="0" destOrd="0" presId="urn:microsoft.com/office/officeart/2005/8/layout/list1"/>
    <dgm:cxn modelId="{CD6ACE42-244A-4A19-85E4-48AB60969969}" type="presOf" srcId="{A0494451-4C06-4817-9EFA-F8E08D48E79C}" destId="{F1D3ED44-5618-468C-B2F8-BFEB040B13B5}" srcOrd="1" destOrd="0" presId="urn:microsoft.com/office/officeart/2005/8/layout/list1"/>
    <dgm:cxn modelId="{1F254428-2C0B-4C52-97C7-79502B6A6BF8}" type="presOf" srcId="{B694323C-8177-4D87-BA09-4F121E65C54B}" destId="{EB346214-D4E1-4A37-A539-A8F6B62E394B}" srcOrd="0" destOrd="0" presId="urn:microsoft.com/office/officeart/2005/8/layout/list1"/>
    <dgm:cxn modelId="{F95AFAAC-C6E5-477E-960C-69D84587510C}" srcId="{D37DB151-F0FB-4084-92BA-D976B07EDAC3}" destId="{4A767CB9-0D7D-4E30-A47F-8E0B461A21BE}" srcOrd="1" destOrd="0" parTransId="{9270BB7D-417B-4A3F-8B7F-D61682052308}" sibTransId="{91FF4D1D-7C7B-46B7-B0F7-449A3CB70896}"/>
    <dgm:cxn modelId="{201CB26E-7104-4FAC-A6F0-B7B19CFDFE81}" srcId="{82E325F5-2F74-4EA7-9292-72A69882603D}" destId="{A0494451-4C06-4817-9EFA-F8E08D48E79C}" srcOrd="1" destOrd="0" parTransId="{AF28A9E1-48B2-40F2-BFEF-23475F540000}" sibTransId="{7A9C4244-A46D-43E1-9049-275679BAEE0B}"/>
    <dgm:cxn modelId="{F6C5D66F-EAFF-4431-B51A-2E57ED322AD7}" type="presOf" srcId="{4A767CB9-0D7D-4E30-A47F-8E0B461A21BE}" destId="{17E97B6E-1381-4883-96C8-BBC26415C320}" srcOrd="0" destOrd="1" presId="urn:microsoft.com/office/officeart/2005/8/layout/list1"/>
    <dgm:cxn modelId="{65A53B63-F3F6-4453-B843-8E636655181F}" type="presOf" srcId="{82E325F5-2F74-4EA7-9292-72A69882603D}" destId="{C45570D0-8437-4F7C-ABC7-B83654419694}" srcOrd="0" destOrd="0" presId="urn:microsoft.com/office/officeart/2005/8/layout/list1"/>
    <dgm:cxn modelId="{2DA3FB1D-B861-401D-A82F-2A835FCA7DDF}" type="presOf" srcId="{C41FC230-3338-46E0-947F-5E920B8BB284}" destId="{865626E1-4625-44B1-BFC7-067BEC02C9A1}" srcOrd="0" destOrd="1" presId="urn:microsoft.com/office/officeart/2005/8/layout/list1"/>
    <dgm:cxn modelId="{10DF047D-E728-4FAD-9951-BF833BFAA524}" type="presOf" srcId="{E9B175E1-BDAF-4F54-B633-56C362C7E362}" destId="{3478B9C0-FAB4-4EDE-BBD9-F4AD39791B33}" srcOrd="0" destOrd="1" presId="urn:microsoft.com/office/officeart/2005/8/layout/list1"/>
    <dgm:cxn modelId="{1B1EEF01-EDAD-447D-ABE8-F0B192FF7E6D}" srcId="{B694323C-8177-4D87-BA09-4F121E65C54B}" destId="{E9B175E1-BDAF-4F54-B633-56C362C7E362}" srcOrd="1" destOrd="0" parTransId="{8B11981D-0812-4AFE-B2F1-77BB75AB17EF}" sibTransId="{A0313208-112C-434D-9BAF-C0FE2BE5D5CD}"/>
    <dgm:cxn modelId="{4D768CCD-93DA-44E1-8565-EFF3843A506D}" type="presOf" srcId="{EF882CF6-F6CE-405C-98AB-4FC96CA9D7B8}" destId="{3478B9C0-FAB4-4EDE-BBD9-F4AD39791B33}" srcOrd="0" destOrd="2" presId="urn:microsoft.com/office/officeart/2005/8/layout/list1"/>
    <dgm:cxn modelId="{9F11F1C0-DCAA-4900-8886-8B6974E0D394}" srcId="{82E325F5-2F74-4EA7-9292-72A69882603D}" destId="{D37DB151-F0FB-4084-92BA-D976B07EDAC3}" srcOrd="2" destOrd="0" parTransId="{0D026E97-9C80-4DD5-8D65-953842FAD73F}" sibTransId="{B5E59266-530A-42E3-B05B-5FE0F4780DCC}"/>
    <dgm:cxn modelId="{FB152753-49B6-442C-B871-96C5457BFCEA}" srcId="{A0494451-4C06-4817-9EFA-F8E08D48E79C}" destId="{AA9E7F6C-7669-49E7-B263-676C69E5F585}" srcOrd="2" destOrd="0" parTransId="{1E066B5C-4BFB-49E9-94E3-73574CB75A00}" sibTransId="{F6961673-DAC0-4AD7-A67F-82FC62ACCA68}"/>
    <dgm:cxn modelId="{1E8AAA89-BAC0-4410-8629-655CB43CBDA2}" type="presOf" srcId="{5F92D309-73CF-458A-BE82-11089F9CEC29}" destId="{3478B9C0-FAB4-4EDE-BBD9-F4AD39791B33}" srcOrd="0" destOrd="0" presId="urn:microsoft.com/office/officeart/2005/8/layout/list1"/>
    <dgm:cxn modelId="{4919BF8D-26BD-4890-8806-066E8AB396D1}" type="presParOf" srcId="{C45570D0-8437-4F7C-ABC7-B83654419694}" destId="{7A00773F-6421-4579-9DB9-BFF2DF8C4870}" srcOrd="0" destOrd="0" presId="urn:microsoft.com/office/officeart/2005/8/layout/list1"/>
    <dgm:cxn modelId="{80CD0B10-B32D-4214-8258-09CA7F1246B3}" type="presParOf" srcId="{7A00773F-6421-4579-9DB9-BFF2DF8C4870}" destId="{EB346214-D4E1-4A37-A539-A8F6B62E394B}" srcOrd="0" destOrd="0" presId="urn:microsoft.com/office/officeart/2005/8/layout/list1"/>
    <dgm:cxn modelId="{44796737-7E64-48BE-A5C9-3265B4FBF14E}" type="presParOf" srcId="{7A00773F-6421-4579-9DB9-BFF2DF8C4870}" destId="{68FD46D6-1934-4BAA-94CC-BFFC54A68165}" srcOrd="1" destOrd="0" presId="urn:microsoft.com/office/officeart/2005/8/layout/list1"/>
    <dgm:cxn modelId="{BE8338DB-7E70-4D3F-89E1-5EA611A8C2E7}" type="presParOf" srcId="{C45570D0-8437-4F7C-ABC7-B83654419694}" destId="{594B5983-3787-4FB7-9B3F-A90C43B172E3}" srcOrd="1" destOrd="0" presId="urn:microsoft.com/office/officeart/2005/8/layout/list1"/>
    <dgm:cxn modelId="{C8DBE45D-1591-4D17-BFC5-3571DD440F5A}" type="presParOf" srcId="{C45570D0-8437-4F7C-ABC7-B83654419694}" destId="{3478B9C0-FAB4-4EDE-BBD9-F4AD39791B33}" srcOrd="2" destOrd="0" presId="urn:microsoft.com/office/officeart/2005/8/layout/list1"/>
    <dgm:cxn modelId="{C8915975-5DFF-4E1D-9A7E-7FE4E1F59612}" type="presParOf" srcId="{C45570D0-8437-4F7C-ABC7-B83654419694}" destId="{0ACD079C-C8F7-4DDA-B637-EDAC04353CF2}" srcOrd="3" destOrd="0" presId="urn:microsoft.com/office/officeart/2005/8/layout/list1"/>
    <dgm:cxn modelId="{D64D20EC-600C-4589-ABDE-CAC8D3701B06}" type="presParOf" srcId="{C45570D0-8437-4F7C-ABC7-B83654419694}" destId="{48DC0D70-37E7-4FEF-919D-1320B8357992}" srcOrd="4" destOrd="0" presId="urn:microsoft.com/office/officeart/2005/8/layout/list1"/>
    <dgm:cxn modelId="{0279D988-49FE-4A46-9D8B-E9776DA1B3E3}" type="presParOf" srcId="{48DC0D70-37E7-4FEF-919D-1320B8357992}" destId="{EAA532D9-32E4-4EE9-B770-897FCA862BE0}" srcOrd="0" destOrd="0" presId="urn:microsoft.com/office/officeart/2005/8/layout/list1"/>
    <dgm:cxn modelId="{203AACF1-5C94-4368-AB3C-1914DD779569}" type="presParOf" srcId="{48DC0D70-37E7-4FEF-919D-1320B8357992}" destId="{F1D3ED44-5618-468C-B2F8-BFEB040B13B5}" srcOrd="1" destOrd="0" presId="urn:microsoft.com/office/officeart/2005/8/layout/list1"/>
    <dgm:cxn modelId="{75132AB5-28CE-444B-8563-87D3199F0CDB}" type="presParOf" srcId="{C45570D0-8437-4F7C-ABC7-B83654419694}" destId="{70D71F3C-BE39-4E15-8E72-94BB3A592BA7}" srcOrd="5" destOrd="0" presId="urn:microsoft.com/office/officeart/2005/8/layout/list1"/>
    <dgm:cxn modelId="{72BF653F-64C5-464D-8968-196E8BCAD7F8}" type="presParOf" srcId="{C45570D0-8437-4F7C-ABC7-B83654419694}" destId="{865626E1-4625-44B1-BFC7-067BEC02C9A1}" srcOrd="6" destOrd="0" presId="urn:microsoft.com/office/officeart/2005/8/layout/list1"/>
    <dgm:cxn modelId="{B5B9DCEA-2B4D-4D49-9002-85412A720EE1}" type="presParOf" srcId="{C45570D0-8437-4F7C-ABC7-B83654419694}" destId="{4E093593-58DA-4111-AFDA-5C2B0C5DD179}" srcOrd="7" destOrd="0" presId="urn:microsoft.com/office/officeart/2005/8/layout/list1"/>
    <dgm:cxn modelId="{57DAA9AA-DF97-435C-9DCB-CF1E91EDD270}" type="presParOf" srcId="{C45570D0-8437-4F7C-ABC7-B83654419694}" destId="{CF5E0AC8-9C8B-4B38-88FC-3A1909BB00D1}" srcOrd="8" destOrd="0" presId="urn:microsoft.com/office/officeart/2005/8/layout/list1"/>
    <dgm:cxn modelId="{7F2F154A-9435-4DE1-97D2-B865F9F4E26A}" type="presParOf" srcId="{CF5E0AC8-9C8B-4B38-88FC-3A1909BB00D1}" destId="{158F3729-0E10-40BC-9530-611BD73A454A}" srcOrd="0" destOrd="0" presId="urn:microsoft.com/office/officeart/2005/8/layout/list1"/>
    <dgm:cxn modelId="{B6A92E0E-667D-4125-9497-3CCD80B1F5E3}" type="presParOf" srcId="{CF5E0AC8-9C8B-4B38-88FC-3A1909BB00D1}" destId="{92164F63-D05B-4550-9952-9A270F7F34D1}" srcOrd="1" destOrd="0" presId="urn:microsoft.com/office/officeart/2005/8/layout/list1"/>
    <dgm:cxn modelId="{ADC86618-5F86-4465-959E-0D34B4CA9781}" type="presParOf" srcId="{C45570D0-8437-4F7C-ABC7-B83654419694}" destId="{9AB1F3D6-9D93-46FD-A354-A24DF25EC749}" srcOrd="9" destOrd="0" presId="urn:microsoft.com/office/officeart/2005/8/layout/list1"/>
    <dgm:cxn modelId="{24D1D8AE-2A43-432B-9B42-1EB5A37DF8D0}" type="presParOf" srcId="{C45570D0-8437-4F7C-ABC7-B83654419694}" destId="{17E97B6E-1381-4883-96C8-BBC26415C32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0.34797</cdr:x>
      <cdr:y>0.52768</cdr:y>
    </cdr:from>
    <cdr:to>
      <cdr:x>0.60021</cdr:x>
      <cdr:y>0.701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86187" y="2630852"/>
          <a:ext cx="1294782" cy="864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800" b="1" dirty="0" smtClean="0"/>
            <a:t>2 350,9 </a:t>
          </a:r>
        </a:p>
        <a:p xmlns:a="http://schemas.openxmlformats.org/drawingml/2006/main">
          <a:pPr algn="ctr"/>
          <a:r>
            <a:rPr lang="ru-RU" sz="1600" b="1" dirty="0" smtClean="0"/>
            <a:t>млн рублей</a:t>
          </a:r>
          <a:endParaRPr lang="ru-RU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0.65389</cdr:x>
      <cdr:y>0.56025</cdr:y>
    </cdr:from>
    <cdr:to>
      <cdr:x>0.70894</cdr:x>
      <cdr:y>0.64032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 flipH="1" flipV="1">
          <a:off x="5592683" y="2553532"/>
          <a:ext cx="470862" cy="364966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none"/>
          <a:tailEnd type="non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0.71165</cdr:x>
      <cdr:y>0.39412</cdr:y>
    </cdr:from>
    <cdr:to>
      <cdr:x>0.917</cdr:x>
      <cdr:y>0.70361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739357" y="1577080"/>
          <a:ext cx="1656184" cy="12384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0.70826</cdr:x>
      <cdr:y>0.57404</cdr:y>
    </cdr:from>
    <cdr:to>
      <cdr:x>1</cdr:x>
      <cdr:y>0.70765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057697" y="2616376"/>
          <a:ext cx="2495231" cy="6089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dirty="0" smtClean="0">
              <a:solidFill>
                <a:prstClr val="black"/>
              </a:solidFill>
              <a:latin typeface="Arial Narrow" panose="020B0606020202030204" pitchFamily="34" charset="0"/>
            </a:rPr>
            <a:t>Прочие налоговые доходы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prstClr val="black"/>
              </a:solidFill>
              <a:latin typeface="Arial Narrow" panose="020B0606020202030204" pitchFamily="34" charset="0"/>
            </a:rPr>
            <a:t>21 млн рублей</a:t>
          </a:r>
          <a:endParaRPr lang="ru-RU" sz="1600" b="1" dirty="0">
            <a:solidFill>
              <a:prstClr val="black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0.71139</cdr:x>
      <cdr:y>0.64</cdr:y>
    </cdr:from>
    <cdr:to>
      <cdr:x>0.98468</cdr:x>
      <cdr:y>0.64</cdr:y>
    </cdr:to>
    <cdr:cxnSp macro="">
      <cdr:nvCxnSpPr>
        <cdr:cNvPr id="11" name="Прямая соединительная линия 10"/>
        <cdr:cNvCxnSpPr/>
      </cdr:nvCxnSpPr>
      <cdr:spPr>
        <a:xfrm xmlns:a="http://schemas.openxmlformats.org/drawingml/2006/main">
          <a:off x="6084431" y="2917043"/>
          <a:ext cx="2337424" cy="0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0.65389</cdr:x>
      <cdr:y>0.5</cdr:y>
    </cdr:from>
    <cdr:to>
      <cdr:x>0.98224</cdr:x>
      <cdr:y>0.5</cdr:y>
    </cdr:to>
    <cdr:cxnSp macro="">
      <cdr:nvCxnSpPr>
        <cdr:cNvPr id="14" name="Прямая со стрелкой 13"/>
        <cdr:cNvCxnSpPr/>
      </cdr:nvCxnSpPr>
      <cdr:spPr>
        <a:xfrm xmlns:a="http://schemas.openxmlformats.org/drawingml/2006/main" flipH="1">
          <a:off x="5592683" y="2278930"/>
          <a:ext cx="2808312" cy="0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none"/>
          <a:tailEnd type="non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0.69202</cdr:x>
      <cdr:y>0.41043</cdr:y>
    </cdr:from>
    <cdr:to>
      <cdr:x>0.93012</cdr:x>
      <cdr:y>0.63895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5581079" y="1642340"/>
          <a:ext cx="192025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0.78699</cdr:x>
      <cdr:y>0.43108</cdr:y>
    </cdr:from>
    <cdr:to>
      <cdr:x>0.94946</cdr:x>
      <cdr:y>0.58801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6731084" y="1964791"/>
          <a:ext cx="1389595" cy="7152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dirty="0" smtClean="0">
              <a:latin typeface="Arial Narrow" panose="020B0606020202030204" pitchFamily="34" charset="0"/>
            </a:rPr>
            <a:t>ЕВНД</a:t>
          </a:r>
        </a:p>
        <a:p xmlns:a="http://schemas.openxmlformats.org/drawingml/2006/main">
          <a:pPr algn="ctr"/>
          <a:r>
            <a:rPr lang="ru-RU" sz="1600" b="1" dirty="0">
              <a:latin typeface="Arial Narrow" panose="020B0606020202030204" pitchFamily="34" charset="0"/>
            </a:rPr>
            <a:t>7</a:t>
          </a:r>
          <a:r>
            <a:rPr lang="ru-RU" sz="1600" b="1" dirty="0" smtClean="0">
              <a:latin typeface="Arial Narrow" panose="020B0606020202030204" pitchFamily="34" charset="0"/>
            </a:rPr>
            <a:t> млн рублей</a:t>
          </a:r>
          <a:endParaRPr lang="ru-RU" sz="16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0.09165</cdr:y>
    </cdr:from>
    <cdr:to>
      <cdr:x>0.21491</cdr:x>
      <cdr:y>0.57109</cdr:y>
    </cdr:to>
    <cdr:sp macro="" textlink="">
      <cdr:nvSpPr>
        <cdr:cNvPr id="21" name="Прямоугольник 20"/>
        <cdr:cNvSpPr/>
      </cdr:nvSpPr>
      <cdr:spPr>
        <a:xfrm xmlns:a="http://schemas.openxmlformats.org/drawingml/2006/main">
          <a:off x="0" y="417728"/>
          <a:ext cx="1838110" cy="21852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500" b="1" u="sng" dirty="0" smtClean="0">
              <a:ln w="0"/>
              <a:solidFill>
                <a:schemeClr val="tx1"/>
              </a:solidFill>
            </a:rPr>
            <a:t>558</a:t>
          </a:r>
          <a:r>
            <a:rPr lang="ru-RU" sz="1500" b="1" u="sng" cap="none" spc="0" dirty="0" smtClean="0">
              <a:ln w="0"/>
              <a:solidFill>
                <a:schemeClr val="tx1"/>
              </a:solidFill>
            </a:rPr>
            <a:t> млн рублей </a:t>
          </a:r>
          <a:r>
            <a:rPr lang="ru-RU" sz="1600" b="0" cap="none" spc="0" dirty="0" smtClean="0">
              <a:ln w="0"/>
              <a:solidFill>
                <a:schemeClr val="tx1"/>
              </a:solidFill>
            </a:rPr>
            <a:t>– </a:t>
          </a:r>
        </a:p>
        <a:p xmlns:a="http://schemas.openxmlformats.org/drawingml/2006/main">
          <a:pPr algn="ctr"/>
          <a:r>
            <a:rPr lang="ru-RU" sz="1600" b="0" cap="none" spc="0" dirty="0" smtClean="0">
              <a:ln w="0"/>
              <a:solidFill>
                <a:schemeClr val="tx1"/>
              </a:solidFill>
            </a:rPr>
            <a:t>всего </a:t>
          </a:r>
          <a:r>
            <a:rPr lang="ru-RU" sz="1600" b="1" cap="none" spc="0" dirty="0" smtClean="0">
              <a:ln w="0"/>
              <a:solidFill>
                <a:schemeClr val="tx1"/>
              </a:solidFill>
            </a:rPr>
            <a:t>Налоговых</a:t>
          </a:r>
          <a:r>
            <a:rPr lang="ru-RU" sz="1600" b="0" cap="none" spc="0" dirty="0" smtClean="0">
              <a:ln w="0"/>
              <a:solidFill>
                <a:schemeClr val="tx1"/>
              </a:solidFill>
            </a:rPr>
            <a:t> </a:t>
          </a:r>
          <a:r>
            <a:rPr lang="ru-RU" sz="1600" b="1" cap="none" spc="0" dirty="0" smtClean="0">
              <a:ln w="0"/>
              <a:solidFill>
                <a:schemeClr val="tx1"/>
              </a:solidFill>
            </a:rPr>
            <a:t>доходов</a:t>
          </a:r>
          <a:r>
            <a:rPr lang="ru-RU" sz="1600" b="0" cap="none" spc="0" dirty="0" smtClean="0">
              <a:ln w="0"/>
              <a:solidFill>
                <a:schemeClr val="tx1"/>
              </a:solidFill>
            </a:rPr>
            <a:t>. </a:t>
          </a:r>
        </a:p>
        <a:p xmlns:a="http://schemas.openxmlformats.org/drawingml/2006/main">
          <a:pPr algn="ctr"/>
          <a:r>
            <a:rPr lang="ru-RU" sz="1600" b="0" cap="none" spc="0" dirty="0" smtClean="0">
              <a:ln w="0"/>
              <a:solidFill>
                <a:schemeClr val="tx1"/>
              </a:solidFill>
            </a:rPr>
            <a:t>Это составляет </a:t>
          </a:r>
          <a:r>
            <a:rPr lang="ru-RU" sz="1800" b="1" cap="none" spc="0" dirty="0" smtClean="0">
              <a:ln w="0"/>
              <a:solidFill>
                <a:schemeClr val="tx1"/>
              </a:solidFill>
            </a:rPr>
            <a:t>88% </a:t>
          </a:r>
          <a:r>
            <a:rPr lang="ru-RU" sz="1800" cap="none" spc="0" dirty="0" smtClean="0">
              <a:ln w="0"/>
              <a:solidFill>
                <a:schemeClr val="tx1"/>
              </a:solidFill>
            </a:rPr>
            <a:t>в общем объеме собственных доходов.</a:t>
          </a:r>
          <a:endParaRPr lang="ru-RU" sz="1600" cap="none" spc="0" dirty="0">
            <a:ln w="0"/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0.07178</cdr:x>
      <cdr:y>0.61038</cdr:y>
    </cdr:from>
    <cdr:to>
      <cdr:x>0.09338</cdr:x>
      <cdr:y>0.81296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613933" y="2782014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0.34359</cdr:x>
      <cdr:y>0.36364</cdr:y>
    </cdr:from>
    <cdr:to>
      <cdr:x>0.57081</cdr:x>
      <cdr:y>0.63636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27599" y="1440155"/>
          <a:ext cx="1869930" cy="10801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3600" b="1" dirty="0" smtClean="0"/>
            <a:t>1 725 </a:t>
          </a:r>
        </a:p>
        <a:p xmlns:a="http://schemas.openxmlformats.org/drawingml/2006/main">
          <a:pPr algn="ctr"/>
          <a:r>
            <a:rPr lang="ru-RU" sz="1800" b="1" dirty="0" smtClean="0"/>
            <a:t>млн рублей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0.71875</cdr:x>
      <cdr:y>0.17555</cdr:y>
    </cdr:from>
    <cdr:to>
      <cdr:x>1</cdr:x>
      <cdr:y>0.39345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915000" y="695270"/>
          <a:ext cx="2314599" cy="8629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Arial Narrow" panose="020B0606020202030204" pitchFamily="34" charset="0"/>
            </a:rPr>
            <a:t>Возврат остатков </a:t>
          </a:r>
        </a:p>
        <a:p xmlns:a="http://schemas.openxmlformats.org/drawingml/2006/main">
          <a:r>
            <a:rPr lang="ru-RU" sz="1600" dirty="0" smtClean="0">
              <a:latin typeface="Arial Narrow" panose="020B0606020202030204" pitchFamily="34" charset="0"/>
            </a:rPr>
            <a:t>субсидий и субвенций</a:t>
          </a:r>
        </a:p>
        <a:p xmlns:a="http://schemas.openxmlformats.org/drawingml/2006/main">
          <a:r>
            <a:rPr lang="ru-RU" sz="1600" b="1" dirty="0" smtClean="0">
              <a:latin typeface="Arial Narrow" panose="020B0606020202030204" pitchFamily="34" charset="0"/>
            </a:rPr>
            <a:t>7,3 млн рублей</a:t>
          </a:r>
          <a:endParaRPr lang="ru-RU" sz="16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0.62517</cdr:x>
      <cdr:y>0.27751</cdr:y>
    </cdr:from>
    <cdr:to>
      <cdr:x>0.73296</cdr:x>
      <cdr:y>0.43133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 flipH="1" flipV="1">
          <a:off x="5144858" y="1099081"/>
          <a:ext cx="887110" cy="609164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0.73296</cdr:x>
      <cdr:y>0.43133</cdr:y>
    </cdr:from>
    <cdr:to>
      <cdr:x>0.92689</cdr:x>
      <cdr:y>0.43252</cdr:y>
    </cdr:to>
    <cdr:cxnSp macro="">
      <cdr:nvCxnSpPr>
        <cdr:cNvPr id="11" name="Прямая соединительная линия 10"/>
        <cdr:cNvCxnSpPr/>
      </cdr:nvCxnSpPr>
      <cdr:spPr>
        <a:xfrm xmlns:a="http://schemas.openxmlformats.org/drawingml/2006/main">
          <a:off x="6031968" y="1708245"/>
          <a:ext cx="1596006" cy="474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0.32524</cdr:x>
      <cdr:y>0.34276</cdr:y>
    </cdr:from>
    <cdr:to>
      <cdr:x>0.67085</cdr:x>
      <cdr:y>0.66518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>
          <a:off x="1423054" y="1224839"/>
          <a:ext cx="1512184" cy="1152144"/>
        </a:xfrm>
        <a:prstGeom xmlns:a="http://schemas.openxmlformats.org/drawingml/2006/main" prst="rightArrow">
          <a:avLst>
            <a:gd name="adj1" fmla="val 75267"/>
            <a:gd name="adj2" fmla="val 50000"/>
          </a:avLst>
        </a:prstGeom>
        <a:solidFill xmlns:a="http://schemas.openxmlformats.org/drawingml/2006/main">
          <a:schemeClr val="bg2">
            <a:lumMod val="50000"/>
          </a:schemeClr>
        </a:solidFill>
        <a:ln xmlns:a="http://schemas.openxmlformats.org/drawingml/2006/main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400" b="1" i="1" dirty="0" smtClean="0">
              <a:latin typeface="Arial Narrow" panose="020B0606020202030204" pitchFamily="34" charset="0"/>
            </a:rPr>
            <a:t>↑</a:t>
          </a:r>
          <a:r>
            <a:rPr lang="ru-RU" sz="1800" b="1" i="1" dirty="0" smtClean="0">
              <a:latin typeface="Arial Narrow" panose="020B0606020202030204" pitchFamily="34" charset="0"/>
            </a:rPr>
            <a:t> </a:t>
          </a:r>
          <a:r>
            <a:rPr lang="ru-RU" sz="1200" b="1" i="1" dirty="0" smtClean="0">
              <a:latin typeface="Arial Narrow" panose="020B0606020202030204" pitchFamily="34" charset="0"/>
            </a:rPr>
            <a:t>на 1,5 млн рублей или на  1,1%</a:t>
          </a:r>
        </a:p>
        <a:p xmlns:a="http://schemas.openxmlformats.org/drawingml/2006/main">
          <a:pPr algn="ctr"/>
          <a:endParaRPr lang="ru-RU" sz="1200" b="1" i="1" dirty="0">
            <a:latin typeface="Arial Narrow" panose="020B060602020203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0.84299</cdr:x>
      <cdr:y>0.30229</cdr:y>
    </cdr:from>
    <cdr:to>
      <cdr:x>0.93999</cdr:x>
      <cdr:y>0.39925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984776" y="1368152"/>
          <a:ext cx="79208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0.31697</cdr:x>
      <cdr:y>0.44227</cdr:y>
    </cdr:from>
    <cdr:to>
      <cdr:x>0.44225</cdr:x>
      <cdr:y>0.55773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19413" y="2092817"/>
          <a:ext cx="956243" cy="546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96,3</a:t>
          </a:r>
          <a:endParaRPr lang="ru-RU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0.64716</cdr:x>
      <cdr:y>0.4569</cdr:y>
    </cdr:from>
    <cdr:to>
      <cdr:x>0.79803</cdr:x>
      <cdr:y>0.60197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39693" y="2162049"/>
          <a:ext cx="1151568" cy="6864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133,9</a:t>
          </a:r>
          <a:endParaRPr lang="ru-RU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0.76835</cdr:x>
      <cdr:y>0.1791</cdr:y>
    </cdr:from>
    <cdr:to>
      <cdr:x>0.8023</cdr:x>
      <cdr:y>0.71761</cdr:y>
    </cdr:to>
    <cdr:sp macro="" textlink="">
      <cdr:nvSpPr>
        <cdr:cNvPr id="7" name="Правая фигурная скобка 6"/>
        <cdr:cNvSpPr/>
      </cdr:nvSpPr>
      <cdr:spPr>
        <a:xfrm xmlns:a="http://schemas.openxmlformats.org/drawingml/2006/main">
          <a:off x="6286599" y="864095"/>
          <a:ext cx="277800" cy="2598039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0.16031</cdr:x>
      <cdr:y>0.41809</cdr:y>
    </cdr:from>
    <cdr:to>
      <cdr:x>0.26914</cdr:x>
      <cdr:y>0.53814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223642" y="1978414"/>
          <a:ext cx="830683" cy="568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156,3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0.80481</cdr:x>
      <cdr:y>0.41269</cdr:y>
    </cdr:from>
    <cdr:to>
      <cdr:x>0.93443</cdr:x>
      <cdr:y>0.52854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918273" y="1482766"/>
          <a:ext cx="792088" cy="4162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133,9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0.32032</cdr:x>
      <cdr:y>0.26193</cdr:y>
    </cdr:from>
    <cdr:to>
      <cdr:x>0.3943</cdr:x>
      <cdr:y>0.36038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105930" y="1076102"/>
          <a:ext cx="486358" cy="404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60,0</a:t>
          </a:r>
          <a:endParaRPr lang="ru-RU" sz="18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565" cy="493869"/>
          </a:xfrm>
          <a:prstGeom prst="rect">
            <a:avLst/>
          </a:prstGeom>
        </p:spPr>
        <p:txBody>
          <a:bodyPr vert="horz" lIns="90878" tIns="45439" rIns="90878" bIns="454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625" y="1"/>
            <a:ext cx="2919565" cy="493869"/>
          </a:xfrm>
          <a:prstGeom prst="rect">
            <a:avLst/>
          </a:prstGeom>
        </p:spPr>
        <p:txBody>
          <a:bodyPr vert="horz" lIns="90878" tIns="45439" rIns="90878" bIns="45439" rtlCol="0"/>
          <a:lstStyle>
            <a:lvl1pPr algn="r">
              <a:defRPr sz="1200"/>
            </a:lvl1pPr>
          </a:lstStyle>
          <a:p>
            <a:fld id="{07E1AEF3-BB8C-4778-BA88-EDA24C3D83D9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2446"/>
            <a:ext cx="2919565" cy="493869"/>
          </a:xfrm>
          <a:prstGeom prst="rect">
            <a:avLst/>
          </a:prstGeom>
        </p:spPr>
        <p:txBody>
          <a:bodyPr vert="horz" lIns="90878" tIns="45439" rIns="90878" bIns="454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625" y="9372446"/>
            <a:ext cx="2919565" cy="493869"/>
          </a:xfrm>
          <a:prstGeom prst="rect">
            <a:avLst/>
          </a:prstGeom>
        </p:spPr>
        <p:txBody>
          <a:bodyPr vert="horz" lIns="90878" tIns="45439" rIns="90878" bIns="45439" rtlCol="0" anchor="b"/>
          <a:lstStyle>
            <a:lvl1pPr algn="r">
              <a:defRPr sz="1200"/>
            </a:lvl1pPr>
          </a:lstStyle>
          <a:p>
            <a:fld id="{DB16AFC6-1AEF-4B0E-8777-AFF3D442D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268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19565" cy="493789"/>
          </a:xfrm>
          <a:prstGeom prst="rect">
            <a:avLst/>
          </a:prstGeom>
        </p:spPr>
        <p:txBody>
          <a:bodyPr vert="horz" lIns="90878" tIns="45439" rIns="90878" bIns="4543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25" y="4"/>
            <a:ext cx="2919565" cy="493789"/>
          </a:xfrm>
          <a:prstGeom prst="rect">
            <a:avLst/>
          </a:prstGeom>
        </p:spPr>
        <p:txBody>
          <a:bodyPr vert="horz" lIns="90878" tIns="45439" rIns="90878" bIns="4543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A6361B-5AA5-4612-B439-9A3D3C82E3AB}" type="datetimeFigureOut">
              <a:rPr lang="ru-RU"/>
              <a:pPr>
                <a:defRPr/>
              </a:pPr>
              <a:t>29.04.2022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78" tIns="45439" rIns="90878" bIns="45439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263" y="4685475"/>
            <a:ext cx="5389240" cy="4440945"/>
          </a:xfrm>
          <a:prstGeom prst="rect">
            <a:avLst/>
          </a:prstGeom>
        </p:spPr>
        <p:txBody>
          <a:bodyPr vert="horz" lIns="90878" tIns="45439" rIns="90878" bIns="45439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0949"/>
            <a:ext cx="2919565" cy="493789"/>
          </a:xfrm>
          <a:prstGeom prst="rect">
            <a:avLst/>
          </a:prstGeom>
        </p:spPr>
        <p:txBody>
          <a:bodyPr vert="horz" lIns="90878" tIns="45439" rIns="90878" bIns="4543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25" y="9370949"/>
            <a:ext cx="2919565" cy="493789"/>
          </a:xfrm>
          <a:prstGeom prst="rect">
            <a:avLst/>
          </a:prstGeom>
        </p:spPr>
        <p:txBody>
          <a:bodyPr vert="horz" lIns="90878" tIns="45439" rIns="90878" bIns="4543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828C19-D79B-4280-B1B5-847869B771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6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164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0991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8C19-D79B-4280-B1B5-847869B7711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366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815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144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31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5381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62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572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4266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FD7BF-2BEC-42A3-A830-444225BB7EF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381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6C2F3-DB9D-4B08-B54B-BA5F2532CDF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6717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3838F-B8AA-4AD4-8CB0-2765BB4BBB2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5524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48C12-0C31-4936-AAAD-C1E197E89BE1}" type="datetime1">
              <a:rPr lang="ru-RU"/>
              <a:pPr>
                <a:defRPr/>
              </a:pPr>
              <a:t>29.04.2022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18F47-2F34-4E87-BD3C-F2AF0F3122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42163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62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05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687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442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255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572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3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0A29A-D010-4A3A-B8BB-C22C2F635F1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0077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987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740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528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4093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FDC5AB3-24EE-429D-BCA2-0DDAF101568C}" type="datetime1">
              <a:rPr lang="ru-RU"/>
              <a:pPr>
                <a:defRPr/>
              </a:pPr>
              <a:t>29.04.2022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5BE84FD-E6F5-4E40-B840-1930DAF16E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39428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28CB9F4-B569-4245-8638-99AC53A4BA20}" type="datetime1">
              <a:rPr lang="ru-RU"/>
              <a:pPr>
                <a:defRPr/>
              </a:pPr>
              <a:t>29.04.2022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D02C20B-BB24-46CA-BFB3-658460F7A2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4993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6E471CF-BFE3-4819-AF48-BF17C7C66B62}" type="datetime1">
              <a:rPr lang="ru-RU"/>
              <a:pPr>
                <a:defRPr/>
              </a:pPr>
              <a:t>29.04.2022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CEAB4D5-1CED-4CD9-8066-9D2B238018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7565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ED6ACB9-7B52-4F30-96B3-41D9D5E73ABC}" type="datetime1">
              <a:rPr lang="ru-RU"/>
              <a:pPr>
                <a:defRPr/>
              </a:pPr>
              <a:t>29.04.2022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F57651-F8E3-42B8-874D-36D76E82B7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82017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3864F29-208B-47F9-8E15-AEBB77D2C5D3}" type="datetime1">
              <a:rPr lang="ru-RU"/>
              <a:pPr>
                <a:defRPr/>
              </a:pPr>
              <a:t>29.04.2022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F8D38F3-1333-4974-91D4-6671808CC6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64832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C965723-9B7E-4497-B6D2-F6912D3A236E}" type="datetime1">
              <a:rPr lang="ru-RU"/>
              <a:pPr>
                <a:defRPr/>
              </a:pPr>
              <a:t>29.04.2022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2D3C11D-C274-494B-8AAF-1CF42A0C6A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721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99D57-BC01-4333-A423-359D7F58F3A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8515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D56F98D-3C8F-45E7-8631-CA918A801156}" type="datetime1">
              <a:rPr lang="ru-RU"/>
              <a:pPr>
                <a:defRPr/>
              </a:pPr>
              <a:t>29.04.2022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16E0FD4-A82E-4328-B884-F0D06B181B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19130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A9A5D62-5D5C-47EF-BA0E-470BF9827F8C}" type="datetime1">
              <a:rPr lang="ru-RU"/>
              <a:pPr>
                <a:defRPr/>
              </a:pPr>
              <a:t>29.04.2022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1F1EF68-364E-41CE-8C62-657AB21DC7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31914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50CA90B-94F7-4519-A3E9-FA5F2D3FF06F}" type="datetime1">
              <a:rPr lang="ru-RU"/>
              <a:pPr>
                <a:defRPr/>
              </a:pPr>
              <a:t>29.04.2022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DD49DFC-8ACA-4B5D-804C-F33C66EDD6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72866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EEA9B66-E0E6-489D-99D1-A2F6140CFE35}" type="datetime1">
              <a:rPr lang="ru-RU"/>
              <a:pPr>
                <a:defRPr/>
              </a:pPr>
              <a:t>29.04.2022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A790F1E-FFB9-4F24-B59F-4780537748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94807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57CAEA3-EF36-4C2D-BA30-02D4CB25804E}" type="datetime1">
              <a:rPr lang="ru-RU"/>
              <a:pPr>
                <a:defRPr/>
              </a:pPr>
              <a:t>29.04.2022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C3E790D-9158-4B71-B154-D06C55C332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44411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6155D-CE8E-4202-862F-46136B884F17}" type="datetime1">
              <a:rPr lang="ru-RU"/>
              <a:pPr>
                <a:defRPr/>
              </a:pPr>
              <a:t>29.04.2022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FE95E-D687-45D7-BCEE-AA25CDF65B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570066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46BF1-1A02-4854-802A-866E1C9276E3}" type="datetime1">
              <a:rPr lang="ru-RU"/>
              <a:pPr>
                <a:defRPr/>
              </a:pPr>
              <a:t>29.04.2022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5A8A5-315E-46BF-8EBD-39041ABD1D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911298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EC5AD-487B-42B6-A3D5-7D8047F33CCE}" type="datetime1">
              <a:rPr lang="ru-RU"/>
              <a:pPr>
                <a:defRPr/>
              </a:pPr>
              <a:t>29.04.2022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9B74B-8760-45AA-BFD7-C52A88D7F3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308938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0BB9C-15AA-4136-83E8-5EB9B6F5A9C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59821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41DBF-CC46-47C0-8C05-FA538D8B4C3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85922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49220-40BC-4416-B793-64F4A98E1E2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4173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DAD7B-CA28-49E8-9BB9-4882AAD0F3E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4284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FEB82-107D-4F09-B0F7-95C3E8DB62F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10742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6867E-044E-4145-85C8-DC211309AB9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3886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4830B7-10C4-425B-85A3-79206A65CB33}" type="slidenum">
              <a:rPr lang="ru-RU" smtClean="0">
                <a:solidFill>
                  <a:srgbClr val="000000"/>
                </a:solidFill>
                <a:latin typeface="Arial" pitchFamily="34" charset="0"/>
                <a:cs typeface="+mn-cs"/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06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78" r:id="rId12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29.04.2022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170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97DB8F2-E070-457F-9C8A-15D6DFC6C3ED}" type="datetime1">
              <a:rPr lang="ru-RU"/>
              <a:pPr>
                <a:defRPr/>
              </a:pPr>
              <a:t>29.04.2022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65383BA-1A6D-4293-98B6-8754AA159C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202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  <p:sldLayoutId id="2147483976" r:id="rId13"/>
    <p:sldLayoutId id="2147483977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eg"/><Relationship Id="rId20" Type="http://schemas.openxmlformats.org/officeDocument/2006/relationships/image" Target="cid:cke0@j8JrOfCA.q6kXXDtz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19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2.png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0131" y="2362607"/>
            <a:ext cx="820890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Об исполнении бюджета городского округа 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город Переславль-Залесский Ярославской области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за 2021 год</a:t>
            </a:r>
            <a:endParaRPr lang="ru-RU" sz="28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1115616" y="1643726"/>
            <a:ext cx="67687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Администрация города Переславля-Залесского Ярославской области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Управление финансов Администрации города Переславля-Залесского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32637" y="267494"/>
            <a:ext cx="1078724" cy="1242126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5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52580"/>
            <a:ext cx="7272808" cy="963647"/>
          </a:xfrm>
          <a:prstGeom prst="rect">
            <a:avLst/>
          </a:prstGeom>
          <a:noFill/>
          <a:ln w="73025" cap="rnd" cmpd="sng">
            <a:noFill/>
          </a:ln>
          <a:effectLst>
            <a:outerShdw blurRad="50800" dist="50800" sx="1000" sy="1000" algn="ctr" rotWithShape="0">
              <a:srgbClr val="000000"/>
            </a:outerShdw>
            <a:reflection stA="0" endPos="6000" dist="25400" dir="5400000" sy="-100000" algn="bl" rotWithShape="0"/>
          </a:effectLst>
          <a:scene3d>
            <a:camera prst="orthographicFront"/>
            <a:lightRig rig="threePt" dir="t"/>
          </a:scene3d>
          <a:sp3d>
            <a:bevelT w="38100" h="114300"/>
            <a:bevelB w="3175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500" b="1" dirty="0">
                <a:solidFill>
                  <a:prstClr val="black"/>
                </a:solidFill>
              </a:rPr>
              <a:t>Сумма льгот и преференций за </a:t>
            </a:r>
            <a:r>
              <a:rPr lang="ru-RU" sz="1500" b="1" dirty="0" smtClean="0">
                <a:solidFill>
                  <a:prstClr val="black"/>
                </a:solidFill>
              </a:rPr>
              <a:t>2021 </a:t>
            </a:r>
            <a:r>
              <a:rPr lang="ru-RU" sz="1500" b="1" dirty="0">
                <a:solidFill>
                  <a:prstClr val="black"/>
                </a:solidFill>
              </a:rPr>
              <a:t>год, предоставленных решениями органов местного </a:t>
            </a:r>
            <a:r>
              <a:rPr lang="ru-RU" sz="1500" b="1" dirty="0" smtClean="0">
                <a:solidFill>
                  <a:prstClr val="black"/>
                </a:solidFill>
              </a:rPr>
              <a:t>самоуправления, </a:t>
            </a:r>
            <a:r>
              <a:rPr lang="ru-RU" sz="1500" b="1" dirty="0">
                <a:solidFill>
                  <a:prstClr val="black"/>
                </a:solidFill>
              </a:rPr>
              <a:t>организациям/предприятиям и физическим лицам </a:t>
            </a:r>
            <a:r>
              <a:rPr lang="ru-RU" sz="1500" b="1" dirty="0" smtClean="0">
                <a:solidFill>
                  <a:prstClr val="black"/>
                </a:solidFill>
              </a:rPr>
              <a:t>по </a:t>
            </a:r>
            <a:r>
              <a:rPr lang="ru-RU" sz="1500" b="1" dirty="0">
                <a:solidFill>
                  <a:prstClr val="black"/>
                </a:solidFill>
              </a:rPr>
              <a:t>уплате налоговых и неналоговых </a:t>
            </a:r>
            <a:r>
              <a:rPr lang="ru-RU" sz="1500" b="1" dirty="0" smtClean="0">
                <a:solidFill>
                  <a:prstClr val="black"/>
                </a:solidFill>
              </a:rPr>
              <a:t>платежей</a:t>
            </a:r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4267136" y="2344851"/>
            <a:ext cx="3429024" cy="596318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b" hangingPunct="0">
              <a:defRPr/>
            </a:pPr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156,0 </a:t>
            </a:r>
            <a:r>
              <a:rPr lang="ru-RU" sz="15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тыс. </a:t>
            </a:r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рублей</a:t>
            </a:r>
            <a:endParaRPr lang="ru-RU" sz="15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1527240" y="2337725"/>
            <a:ext cx="2732504" cy="596318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135000" eaLnBrk="0" fontAlgn="b" hangingPunct="0">
              <a:defRPr/>
            </a:pPr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Налог на </a:t>
            </a:r>
            <a:r>
              <a:rPr lang="ru-RU" sz="15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имущество </a:t>
            </a:r>
          </a:p>
          <a:p>
            <a:pPr marL="135000" eaLnBrk="0" fontAlgn="b" hangingPunct="0">
              <a:defRPr/>
            </a:pPr>
            <a:r>
              <a:rPr lang="ru-RU" sz="15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физических лиц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1527240" y="2946202"/>
            <a:ext cx="2732504" cy="596318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135000" eaLnBrk="0" fontAlgn="b" hangingPunct="0">
              <a:defRPr/>
            </a:pPr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Земельный налог </a:t>
            </a:r>
            <a:endParaRPr lang="ru-RU" sz="15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4259744" y="2955697"/>
            <a:ext cx="3429024" cy="589091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b" hangingPunct="0">
              <a:defRPr/>
            </a:pPr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220,3 </a:t>
            </a:r>
            <a:r>
              <a:rPr lang="ru-RU" sz="15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тыс. </a:t>
            </a:r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рублей</a:t>
            </a:r>
            <a:endParaRPr lang="ru-RU" sz="15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1535789" y="3569259"/>
            <a:ext cx="2732504" cy="666332"/>
          </a:xfrm>
          <a:prstGeom prst="roundRect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135000" eaLnBrk="0" fontAlgn="b" hangingPunct="0">
              <a:defRPr/>
            </a:pPr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Аренда муниципального</a:t>
            </a:r>
            <a:endParaRPr lang="ru-RU" sz="15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35000" eaLnBrk="0" fontAlgn="b" hangingPunct="0">
              <a:defRPr/>
            </a:pPr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имущества</a:t>
            </a:r>
            <a:endParaRPr lang="ru-RU" sz="15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4259744" y="3579007"/>
            <a:ext cx="3429024" cy="656584"/>
          </a:xfrm>
          <a:prstGeom prst="roundRect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b" hangingPunct="0">
              <a:defRPr/>
            </a:pPr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4 309,0 тыс</a:t>
            </a:r>
            <a:r>
              <a:rPr lang="ru-RU" sz="1500" dirty="0">
                <a:solidFill>
                  <a:prstClr val="black">
                    <a:lumMod val="85000"/>
                    <a:lumOff val="15000"/>
                  </a:prstClr>
                </a:solidFill>
              </a:rPr>
              <a:t>. </a:t>
            </a:r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рублей</a:t>
            </a:r>
            <a:endParaRPr lang="ru-RU" sz="15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1527240" y="1638835"/>
            <a:ext cx="6161528" cy="704739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b" hangingPunct="0">
              <a:defRPr/>
            </a:pPr>
            <a:r>
              <a:rPr lang="ru-RU" b="1" dirty="0">
                <a:solidFill>
                  <a:prstClr val="white"/>
                </a:solidFill>
              </a:rPr>
              <a:t>За </a:t>
            </a:r>
            <a:r>
              <a:rPr lang="ru-RU" b="1" dirty="0" smtClean="0">
                <a:solidFill>
                  <a:prstClr val="white"/>
                </a:solidFill>
              </a:rPr>
              <a:t>2021 </a:t>
            </a:r>
            <a:r>
              <a:rPr lang="ru-RU" b="1" dirty="0">
                <a:solidFill>
                  <a:prstClr val="white"/>
                </a:solidFill>
              </a:rPr>
              <a:t>год предоставлено льгот и преференций на сумму</a:t>
            </a:r>
          </a:p>
          <a:p>
            <a:pPr algn="ctr" eaLnBrk="0" fontAlgn="b" hangingPunct="0">
              <a:defRPr/>
            </a:pPr>
            <a:r>
              <a:rPr lang="ru-RU" b="1" dirty="0">
                <a:solidFill>
                  <a:prstClr val="white"/>
                </a:solidFill>
              </a:rPr>
              <a:t>4 </a:t>
            </a:r>
            <a:r>
              <a:rPr lang="ru-RU" b="1" dirty="0" smtClean="0">
                <a:solidFill>
                  <a:prstClr val="white"/>
                </a:solidFill>
              </a:rPr>
              <a:t>685,3 </a:t>
            </a:r>
            <a:r>
              <a:rPr lang="ru-RU" b="1" dirty="0">
                <a:solidFill>
                  <a:prstClr val="white"/>
                </a:solidFill>
              </a:rPr>
              <a:t>тыс. </a:t>
            </a:r>
            <a:r>
              <a:rPr lang="ru-RU" b="1" dirty="0" smtClean="0">
                <a:solidFill>
                  <a:prstClr val="white"/>
                </a:solidFill>
              </a:rPr>
              <a:t>рублей </a:t>
            </a:r>
            <a:endParaRPr lang="ru-RU" b="1" dirty="0">
              <a:solidFill>
                <a:prstClr val="white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>
            <a:off x="755576" y="1016227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20" name="Блок-схема: документ 19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10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65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35236"/>
            <a:ext cx="7886700" cy="5697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Сведения о задолженности по налоговым и неналоговым платежам, млн рублей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876866"/>
              </p:ext>
            </p:extLst>
          </p:nvPr>
        </p:nvGraphicFramePr>
        <p:xfrm>
          <a:off x="628650" y="1058863"/>
          <a:ext cx="4375398" cy="3573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11453781"/>
              </p:ext>
            </p:extLst>
          </p:nvPr>
        </p:nvGraphicFramePr>
        <p:xfrm>
          <a:off x="4788024" y="1347614"/>
          <a:ext cx="4488160" cy="289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 bwMode="auto">
          <a:xfrm>
            <a:off x="540614" y="699542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8748782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11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305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48" y="745931"/>
            <a:ext cx="6910161" cy="437309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994884" y="2502417"/>
            <a:ext cx="19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Непрограммные</a:t>
            </a:r>
            <a:r>
              <a:rPr lang="ru-RU" sz="1600" dirty="0" smtClean="0"/>
              <a:t> </a:t>
            </a:r>
            <a:r>
              <a:rPr lang="ru-RU" sz="1600" b="1" dirty="0" smtClean="0"/>
              <a:t>расходы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53169" y="131106"/>
            <a:ext cx="4824536" cy="61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l"/>
            <a:r>
              <a:rPr lang="ru-RU" sz="2000" b="1" dirty="0" smtClean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Структура расходов бюджета в 2021 году</a:t>
            </a:r>
            <a:endParaRPr lang="ru-RU" sz="20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07729" y="2317673"/>
            <a:ext cx="189281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2 351 </a:t>
            </a:r>
          </a:p>
          <a:p>
            <a:pPr algn="ctr"/>
            <a:r>
              <a:rPr lang="ru-RU" sz="2400" b="1" cap="none" spc="0" dirty="0" smtClean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рублей</a:t>
            </a:r>
            <a:endParaRPr lang="ru-RU" sz="2400" b="1" cap="none" spc="0" dirty="0">
              <a:ln w="12700">
                <a:noFill/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4" name="Левая фигурная скобка 13"/>
          <p:cNvSpPr/>
          <p:nvPr/>
        </p:nvSpPr>
        <p:spPr>
          <a:xfrm rot="10800000">
            <a:off x="6999717" y="1095849"/>
            <a:ext cx="216024" cy="3560041"/>
          </a:xfrm>
          <a:prstGeom prst="leftBrace">
            <a:avLst>
              <a:gd name="adj1" fmla="val 8333"/>
              <a:gd name="adj2" fmla="val 502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97986" y="3003731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93%</a:t>
            </a:r>
            <a:endParaRPr lang="ru-RU" sz="4000" cap="none" spc="0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21515" y="2255378"/>
            <a:ext cx="6864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7%</a:t>
            </a:r>
            <a:endParaRPr lang="ru-RU" sz="3200" cap="none" spc="0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17676" y="179817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+mn-lt"/>
              </a:rPr>
              <a:t>млн рублей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	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 bwMode="auto">
          <a:xfrm>
            <a:off x="540614" y="699542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Блок-схема: документ 20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12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65206" y="2071452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+mn-lt"/>
              </a:rPr>
              <a:t>млн рублей</a:t>
            </a:r>
            <a:r>
              <a:rPr lang="ru-RU" sz="2000" dirty="0" smtClean="0">
                <a:latin typeface="+mn-lt"/>
              </a:rPr>
              <a:t>	</a:t>
            </a:r>
            <a:endParaRPr lang="ru-RU" sz="20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3373" y="2783730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Программные расходы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965437" y="2461768"/>
            <a:ext cx="1766331" cy="19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6505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275" y="411510"/>
            <a:ext cx="8294904" cy="4828644"/>
          </a:xfrm>
          <a:prstGeom prst="rect">
            <a:avLst/>
          </a:prstGeom>
        </p:spPr>
      </p:pic>
      <p:sp>
        <p:nvSpPr>
          <p:cNvPr id="5" name="Левая фигурная скобка 4"/>
          <p:cNvSpPr/>
          <p:nvPr/>
        </p:nvSpPr>
        <p:spPr>
          <a:xfrm>
            <a:off x="1525617" y="1027933"/>
            <a:ext cx="216024" cy="3560041"/>
          </a:xfrm>
          <a:prstGeom prst="leftBrace">
            <a:avLst>
              <a:gd name="adj1" fmla="val 8333"/>
              <a:gd name="adj2" fmla="val 502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108520" y="2461622"/>
            <a:ext cx="1951019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2 351</a:t>
            </a:r>
          </a:p>
          <a:p>
            <a:pPr algn="ctr"/>
            <a:r>
              <a:rPr lang="ru-RU" sz="2000" b="1" cap="none" spc="0" dirty="0" smtClean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рублей</a:t>
            </a:r>
            <a:endParaRPr lang="ru-RU" sz="2400" b="1" cap="none" spc="0" dirty="0">
              <a:ln w="12700">
                <a:noFill/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123728" y="105488"/>
            <a:ext cx="5904656" cy="6660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l"/>
            <a:r>
              <a:rPr lang="ru-RU" sz="2000" b="1" dirty="0" smtClean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Отраслевая структура расходов бюджета в 2021 году</a:t>
            </a:r>
            <a:endParaRPr lang="ru-RU" sz="20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 bwMode="auto">
          <a:xfrm>
            <a:off x="540614" y="699542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Блок-схема: документ 19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13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10" name="Соединительная линия уступом 9"/>
          <p:cNvCxnSpPr/>
          <p:nvPr/>
        </p:nvCxnSpPr>
        <p:spPr>
          <a:xfrm>
            <a:off x="5980905" y="2791759"/>
            <a:ext cx="2663077" cy="133279"/>
          </a:xfrm>
          <a:prstGeom prst="bentConnector3">
            <a:avLst>
              <a:gd name="adj1" fmla="val 11594"/>
            </a:avLst>
          </a:prstGeom>
          <a:ln>
            <a:headEnd type="oval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/>
        </p:nvCxnSpPr>
        <p:spPr>
          <a:xfrm>
            <a:off x="5795685" y="3222850"/>
            <a:ext cx="2848297" cy="811071"/>
          </a:xfrm>
          <a:prstGeom prst="bentConnector3">
            <a:avLst>
              <a:gd name="adj1" fmla="val 537"/>
            </a:avLst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139006" y="1910659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рублей</a:t>
            </a:r>
            <a:endParaRPr lang="ru-RU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5835120" y="1235305"/>
            <a:ext cx="2729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Общегосударственные вопросы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6551945" y="1734596"/>
            <a:ext cx="74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193</a:t>
            </a:r>
            <a:endParaRPr lang="ru-RU" sz="2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326606" y="3023254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рублей</a:t>
            </a:r>
            <a:endParaRPr lang="ru-RU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6265872" y="2340263"/>
            <a:ext cx="2429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Жилищно-коммунальное хозяйство</a:t>
            </a:r>
            <a:endParaRPr lang="ru-RU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6757179" y="2839017"/>
            <a:ext cx="74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181</a:t>
            </a:r>
            <a:endParaRPr lang="ru-RU" sz="28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752893" y="2713239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млн рублей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17224" y="2327519"/>
            <a:ext cx="217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Социальная </a:t>
            </a:r>
            <a:r>
              <a:rPr lang="ru-RU" dirty="0">
                <a:solidFill>
                  <a:schemeClr val="bg1"/>
                </a:solidFill>
              </a:rPr>
              <a:t>с</a:t>
            </a:r>
            <a:r>
              <a:rPr lang="ru-RU" dirty="0" smtClean="0">
                <a:solidFill>
                  <a:schemeClr val="bg1"/>
                </a:solidFill>
              </a:rPr>
              <a:t>фера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18178" y="2563230"/>
            <a:ext cx="1349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1 858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00116" y="4153396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рублей</a:t>
            </a:r>
            <a:endParaRPr lang="ru-RU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6014509" y="3434110"/>
            <a:ext cx="278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Национальная экономика, безопасность, правопорядок </a:t>
            </a:r>
            <a:endParaRPr lang="ru-RU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6609182" y="3968535"/>
            <a:ext cx="74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119</a:t>
            </a:r>
            <a:endParaRPr lang="ru-RU" sz="28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3845956" y="1710966"/>
            <a:ext cx="758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79%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452391" y="2546393"/>
            <a:ext cx="704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8%</a:t>
            </a:r>
            <a:endParaRPr lang="ru-RU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5322395" y="2092358"/>
            <a:ext cx="814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8%</a:t>
            </a:r>
            <a:endParaRPr lang="ru-RU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5267669" y="2897561"/>
            <a:ext cx="704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5%</a:t>
            </a:r>
            <a:endParaRPr lang="ru-RU" sz="2400" dirty="0">
              <a:solidFill>
                <a:schemeClr val="bg1"/>
              </a:solidFill>
            </a:endParaRPr>
          </a:p>
        </p:txBody>
      </p:sp>
      <p:cxnSp>
        <p:nvCxnSpPr>
          <p:cNvPr id="40" name="Соединительная линия уступом 39"/>
          <p:cNvCxnSpPr/>
          <p:nvPr/>
        </p:nvCxnSpPr>
        <p:spPr>
          <a:xfrm flipV="1">
            <a:off x="5835120" y="1856431"/>
            <a:ext cx="2808862" cy="332094"/>
          </a:xfrm>
          <a:prstGeom prst="bentConnector3">
            <a:avLst>
              <a:gd name="adj1" fmla="val -157"/>
            </a:avLst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9180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 bwMode="auto">
          <a:xfrm>
            <a:off x="540614" y="843558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331" y="-258429"/>
            <a:ext cx="2308418" cy="2630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36712" y="515015"/>
            <a:ext cx="9144000" cy="47152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3798" y="314960"/>
            <a:ext cx="6462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Социальная сфера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10505" y="2402103"/>
            <a:ext cx="1689356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kern="600" cap="none" spc="0" dirty="0" smtClean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1 858</a:t>
            </a:r>
          </a:p>
          <a:p>
            <a:pPr algn="ctr"/>
            <a:r>
              <a:rPr lang="ru-RU" sz="1600" b="1" kern="600" cap="none" spc="0" dirty="0" smtClean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рублей</a:t>
            </a:r>
            <a:endParaRPr lang="ru-RU" sz="2400" b="1" kern="600" cap="none" spc="0" dirty="0">
              <a:ln w="12700">
                <a:noFill/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6507" y="3135588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рублей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383775" y="2346075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рублей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6240618" y="3843641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рублей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817871" y="465493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рублей</a:t>
            </a:r>
            <a:endParaRPr lang="ru-RU" sz="1200" dirty="0"/>
          </a:p>
        </p:txBody>
      </p:sp>
      <p:sp>
        <p:nvSpPr>
          <p:cNvPr id="26" name="Блок-схема: документ 25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14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40614" y="3019451"/>
            <a:ext cx="1944216" cy="0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059562" y="2211710"/>
            <a:ext cx="2824806" cy="0"/>
          </a:xfrm>
          <a:prstGeom prst="line">
            <a:avLst/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/>
          <p:nvPr/>
        </p:nvCxnSpPr>
        <p:spPr>
          <a:xfrm flipV="1">
            <a:off x="5009925" y="3628969"/>
            <a:ext cx="2476337" cy="227055"/>
          </a:xfrm>
          <a:prstGeom prst="bentConnector3">
            <a:avLst>
              <a:gd name="adj1" fmla="val 26782"/>
            </a:avLst>
          </a:prstGeom>
          <a:ln cap="rnd"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/>
          <p:nvPr/>
        </p:nvCxnSpPr>
        <p:spPr>
          <a:xfrm>
            <a:off x="4825521" y="4125901"/>
            <a:ext cx="2660741" cy="408890"/>
          </a:xfrm>
          <a:prstGeom prst="bentConnector3">
            <a:avLst>
              <a:gd name="adj1" fmla="val 794"/>
            </a:avLst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1132" y="2705879"/>
            <a:ext cx="1558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Образование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817871" y="2165806"/>
            <a:ext cx="74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647</a:t>
            </a:r>
            <a:endParaRPr lang="ru-RU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321572" y="1811392"/>
            <a:ext cx="2300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Социальная политика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24536" y="2953509"/>
            <a:ext cx="1017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1101</a:t>
            </a:r>
            <a:endParaRPr lang="ru-RU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276751" y="4165459"/>
            <a:ext cx="2319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Физкультура и спорт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5436272" y="3229294"/>
            <a:ext cx="290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Культура, кинематография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5411236" y="4469620"/>
            <a:ext cx="74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28</a:t>
            </a:r>
            <a:endParaRPr lang="ru-RU" sz="28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850722" y="3659528"/>
            <a:ext cx="74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82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98486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 bwMode="auto">
          <a:xfrm>
            <a:off x="540614" y="843558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947" y="-264909"/>
            <a:ext cx="2311159" cy="25688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88" y="1004791"/>
            <a:ext cx="7692973" cy="51435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303751" y="3488129"/>
            <a:ext cx="2370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Охрана окружающей среды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27424"/>
            <a:ext cx="6462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Жилищно-коммунальное </a:t>
            </a:r>
            <a:r>
              <a:rPr lang="ru-RU" sz="2000" b="1" dirty="0" smtClean="0">
                <a:latin typeface="Arial Narrow" panose="020B0606020202030204" pitchFamily="34" charset="0"/>
              </a:rPr>
              <a:t>хозяйство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2426684"/>
            <a:ext cx="1366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181</a:t>
            </a:r>
            <a:endParaRPr lang="ru-RU" sz="3000" b="1" cap="none" spc="0" dirty="0" smtClean="0">
              <a:ln w="12700">
                <a:noFill/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ru-RU" b="1" cap="none" spc="0" dirty="0" smtClean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рублей</a:t>
            </a:r>
            <a:endParaRPr lang="ru-RU" b="1" cap="none" spc="0" dirty="0">
              <a:ln w="12700">
                <a:noFill/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0" name="Блок-схема: документ 19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15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22531" y="2139702"/>
            <a:ext cx="1944216" cy="0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329024" y="2793319"/>
            <a:ext cx="2053227" cy="0"/>
          </a:xfrm>
          <a:prstGeom prst="line">
            <a:avLst/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81037" y="2290772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рублей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109444" y="1244000"/>
            <a:ext cx="2512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Жилищно-коммунальное хозяйство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4041" y="2120538"/>
            <a:ext cx="74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161</a:t>
            </a:r>
            <a:endParaRPr lang="ru-RU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403768" y="2900736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рублей</a:t>
            </a:r>
            <a:endParaRPr lang="ru-RU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5580466" y="2427734"/>
            <a:ext cx="1943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Благоустройство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5970956" y="2733328"/>
            <a:ext cx="74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15</a:t>
            </a:r>
            <a:endParaRPr lang="ru-RU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269009" y="4077788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рублей</a:t>
            </a:r>
            <a:endParaRPr lang="ru-RU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6020412" y="3892447"/>
            <a:ext cx="401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5</a:t>
            </a:r>
            <a:endParaRPr lang="ru-RU" sz="2800" b="1" dirty="0"/>
          </a:p>
        </p:txBody>
      </p:sp>
      <p:cxnSp>
        <p:nvCxnSpPr>
          <p:cNvPr id="31" name="Соединительная линия уступом 30"/>
          <p:cNvCxnSpPr/>
          <p:nvPr/>
        </p:nvCxnSpPr>
        <p:spPr>
          <a:xfrm>
            <a:off x="5327498" y="3344745"/>
            <a:ext cx="2268838" cy="665928"/>
          </a:xfrm>
          <a:prstGeom prst="bentConnector3">
            <a:avLst>
              <a:gd name="adj1" fmla="val 4921"/>
            </a:avLst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6995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 bwMode="auto">
          <a:xfrm>
            <a:off x="540614" y="699542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009" y="-283980"/>
            <a:ext cx="2328195" cy="26583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351" y="668763"/>
            <a:ext cx="8168301" cy="4701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6637" y="226597"/>
            <a:ext cx="6462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Общегосударственные </a:t>
            </a: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вопросы</a:t>
            </a:r>
            <a:endParaRPr lang="ru-RU" sz="2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64696" y="2153946"/>
            <a:ext cx="1366143" cy="9848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prstClr val="black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</a:rPr>
              <a:t>193</a:t>
            </a:r>
          </a:p>
          <a:p>
            <a:pPr algn="ctr"/>
            <a:r>
              <a:rPr lang="ru-RU" b="1" dirty="0" smtClean="0">
                <a:ln w="12700">
                  <a:noFill/>
                  <a:prstDash val="solid"/>
                </a:ln>
                <a:solidFill>
                  <a:prstClr val="black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</a:rPr>
              <a:t>млн рублей</a:t>
            </a:r>
            <a:endParaRPr lang="ru-RU" b="1" dirty="0">
              <a:ln w="12700">
                <a:noFill/>
                <a:prstDash val="solid"/>
              </a:ln>
              <a:solidFill>
                <a:prstClr val="black"/>
              </a:solidFill>
              <a:effectLst>
                <a:innerShdw blurRad="177800">
                  <a:srgbClr val="A5A5A5">
                    <a:lumMod val="50000"/>
                  </a:srgbClr>
                </a:innerShdw>
              </a:effectLst>
            </a:endParaRPr>
          </a:p>
        </p:txBody>
      </p:sp>
      <p:sp>
        <p:nvSpPr>
          <p:cNvPr id="21" name="Блок-схема: документ 20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16</a:t>
            </a:r>
            <a:endParaRPr lang="ru-RU" sz="1600" dirty="0">
              <a:solidFill>
                <a:prstClr val="black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5566101" y="3313943"/>
            <a:ext cx="2756362" cy="23871"/>
          </a:xfrm>
          <a:prstGeom prst="line">
            <a:avLst/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043608" y="1923678"/>
            <a:ext cx="1944216" cy="0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/>
          <p:nvPr/>
        </p:nvCxnSpPr>
        <p:spPr>
          <a:xfrm rot="10800000" flipV="1">
            <a:off x="361245" y="3505879"/>
            <a:ext cx="2714554" cy="559328"/>
          </a:xfrm>
          <a:prstGeom prst="bentConnector3">
            <a:avLst>
              <a:gd name="adj1" fmla="val 10750"/>
            </a:avLst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56766" y="2067928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млн рублей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9911" y="1053070"/>
            <a:ext cx="2512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Прочие общегосударственные расходы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29274" y="1879984"/>
            <a:ext cx="74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83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03195" y="4186239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млн рублей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9801" y="3457494"/>
            <a:ext cx="2512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Обслуживание муниципального долга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94961" y="4001915"/>
            <a:ext cx="74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7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80812" y="3475911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млн рублей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33425" y="2403204"/>
            <a:ext cx="2826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Обеспечение функционирования муниципальной службы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85302" y="3288251"/>
            <a:ext cx="74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103</a:t>
            </a:r>
            <a:endParaRPr lang="ru-RU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071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 bwMode="auto">
          <a:xfrm>
            <a:off x="540614" y="699542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164" y="-188979"/>
            <a:ext cx="2257930" cy="25728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60648" y="499624"/>
            <a:ext cx="10923045" cy="48084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6637" y="226597"/>
            <a:ext cx="6462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Национальная экономика, безопасность, </a:t>
            </a:r>
            <a:r>
              <a:rPr lang="ru-RU" sz="2000" b="1" dirty="0" smtClean="0">
                <a:latin typeface="Arial Narrow" panose="020B0606020202030204" pitchFamily="34" charset="0"/>
              </a:rPr>
              <a:t>правопорядок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61626" y="2175263"/>
            <a:ext cx="13661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119</a:t>
            </a:r>
            <a:r>
              <a:rPr lang="ru-RU" sz="5400" b="1" cap="none" spc="0" dirty="0" smtClean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</a:p>
          <a:p>
            <a:pPr algn="ctr"/>
            <a:r>
              <a:rPr lang="ru-RU" b="1" cap="none" spc="0" dirty="0" smtClean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рублей</a:t>
            </a:r>
            <a:endParaRPr lang="ru-RU" b="1" cap="none" spc="0" dirty="0">
              <a:ln w="12700">
                <a:noFill/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8" name="Блок-схема: документ 17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17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940152" y="3375592"/>
            <a:ext cx="2520280" cy="0"/>
          </a:xfrm>
          <a:prstGeom prst="line">
            <a:avLst/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475656" y="1779662"/>
            <a:ext cx="217035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697726" y="3579862"/>
            <a:ext cx="2660253" cy="16331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29531" y="1940652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рублей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1187624" y="1020673"/>
            <a:ext cx="2512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Прочие расходы в области национальной экономики и безопасности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1421219" y="1754063"/>
            <a:ext cx="625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21</a:t>
            </a:r>
            <a:endParaRPr lang="ru-RU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448064" y="3699854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рублей</a:t>
            </a:r>
            <a:endParaRPr lang="ru-RU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697726" y="2784514"/>
            <a:ext cx="2512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Содержание и ремонт объектов энергоснабжения</a:t>
            </a:r>
            <a:endParaRPr lang="ru-RU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1035883" y="3512899"/>
            <a:ext cx="74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32</a:t>
            </a:r>
            <a:endParaRPr lang="ru-RU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716416" y="3560499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рублей</a:t>
            </a:r>
            <a:endParaRPr lang="ru-RU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6156176" y="2795581"/>
            <a:ext cx="2512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Содержание и ремонт автодорог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6303603" y="3375592"/>
            <a:ext cx="74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66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351920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827584" y="51470"/>
            <a:ext cx="8208912" cy="74312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Основные направления расходов бюджета, тыс. рублей</a:t>
            </a:r>
            <a:endParaRPr lang="ru-RU" sz="20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/>
          </p:nvPr>
        </p:nvGraphicFramePr>
        <p:xfrm>
          <a:off x="108901" y="785993"/>
          <a:ext cx="8927595" cy="4273789"/>
        </p:xfrm>
        <a:graphic>
          <a:graphicData uri="http://schemas.openxmlformats.org/drawingml/2006/table">
            <a:tbl>
              <a:tblPr/>
              <a:tblGrid>
                <a:gridCol w="63353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20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160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План 2021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Факт 2021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6715"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Образование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«Современная школа» </a:t>
                      </a:r>
                    </a:p>
                    <a:p>
                      <a:pPr marL="36000" algn="l" fontAlgn="t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Создание и функционирование центров образования цифрового и гуманитарного профилей «Точка роста» МОУ СШ № 4, МОУ СШ № 6, МОУ </a:t>
                      </a:r>
                      <a:r>
                        <a:rPr lang="ru-RU" sz="11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Новская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ОШ, МОУ Ивановская СШ, МОУ </a:t>
                      </a:r>
                      <a:r>
                        <a:rPr lang="ru-RU" sz="11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Кубринская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СШ, МОУ </a:t>
                      </a:r>
                      <a:r>
                        <a:rPr lang="ru-RU" sz="11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Дубковская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СШ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7 476,7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7 286,4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marL="3600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Образование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«Успех каждого ребенка</a:t>
                      </a:r>
                      <a:r>
                        <a:rPr lang="ru-RU" sz="12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»  </a:t>
                      </a:r>
                    </a:p>
                    <a:p>
                      <a:pPr marL="3600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МОУ Купанская СШ – ремонт спортивного зала в школе</a:t>
                      </a:r>
                      <a:endParaRPr lang="ru-RU" sz="11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2 618,7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2 394,6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7807"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Демография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«Финансовая поддержка семей при рождении детей»</a:t>
                      </a:r>
                    </a:p>
                    <a:p>
                      <a:pPr marL="36000" algn="l" fontAlgn="t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Субвенция</a:t>
                      </a:r>
                      <a:r>
                        <a:rPr lang="ru-RU" sz="11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на рождение 3-го и последующих детей, субвенция на осуществление выплат в связи с рождением (усыновлением) первого ребенка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93 860,2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93 745,5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7444"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Жилье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 городская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среда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«Формирование комфортной городской среды»</a:t>
                      </a:r>
                    </a:p>
                    <a:p>
                      <a:pPr marL="36000" algn="l" fontAlgn="t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Благоустройство</a:t>
                      </a:r>
                      <a:r>
                        <a:rPr lang="ru-RU" sz="11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шести дворовых территорий, благоустройство общественных территорий: Парк Победы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18 271,3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18 268,4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2984"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Жилье и городская среда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«Обеспечение устойчивого сокращения непригодного для проживания жилищного фонда» </a:t>
                      </a:r>
                      <a:r>
                        <a:rPr lang="ru-RU" sz="1100" b="0" i="1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выплата денежной компенсации собственникам 9-ти квартир в рамках переселения</a:t>
                      </a:r>
                      <a:endParaRPr lang="ru-RU" sz="1100" b="0" i="1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12 574,4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7 849,7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037578"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«Решаем вместе» </a:t>
                      </a:r>
                    </a:p>
                    <a:p>
                      <a:pPr marL="36000" algn="l" fontAlgn="t"/>
                      <a:r>
                        <a:rPr lang="ru-RU" sz="1100" b="0" i="0" u="sng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Управление образования: </a:t>
                      </a:r>
                      <a:r>
                        <a:rPr lang="ru-RU" sz="11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Ремонт спортивного зала МОУ СШ №1,</a:t>
                      </a:r>
                      <a:r>
                        <a:rPr lang="ru-RU" sz="1100" b="0" i="1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ремонт </a:t>
                      </a:r>
                      <a:r>
                        <a:rPr lang="ru-RU" sz="11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пищеблока МОУ </a:t>
                      </a:r>
                      <a:r>
                        <a:rPr lang="ru-RU" sz="1100" b="0" i="1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Нагорьевской</a:t>
                      </a:r>
                      <a:r>
                        <a:rPr lang="ru-RU" sz="11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СШ, МОУ «Гимназия» - обновление фасада школы, установка навеса над входом, замена оконных блоков</a:t>
                      </a:r>
                    </a:p>
                    <a:p>
                      <a:pPr marL="36000" algn="l" fontAlgn="t"/>
                      <a:r>
                        <a:rPr lang="ru-RU" sz="1100" b="0" i="1" u="sng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Управление культуры</a:t>
                      </a:r>
                      <a:r>
                        <a:rPr lang="ru-RU" sz="1100" b="0" i="1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 капитальный ремонт крыши и косметический ремонт помещений </a:t>
                      </a:r>
                      <a:r>
                        <a:rPr lang="ru-RU" sz="1100" b="0" i="1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Горкинского</a:t>
                      </a:r>
                      <a:r>
                        <a:rPr lang="ru-RU" sz="1100" b="0" i="1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ДК, ремонт сцены </a:t>
                      </a:r>
                      <a:r>
                        <a:rPr lang="ru-RU" sz="1100" b="0" i="1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Рязанцевкого</a:t>
                      </a:r>
                      <a:r>
                        <a:rPr lang="ru-RU" sz="1100" b="0" i="1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ДК</a:t>
                      </a:r>
                    </a:p>
                    <a:p>
                      <a:pPr marL="36000" algn="l" fontAlgn="t"/>
                      <a:r>
                        <a:rPr lang="ru-RU" sz="1100" b="0" i="1" u="sng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Администрация города («МКУ «Центр развития»)</a:t>
                      </a:r>
                      <a:r>
                        <a:rPr lang="ru-RU" sz="1100" b="0" i="1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реализация приоритетного проекта – обустройство спортивной площадки пос. Рязанцево)</a:t>
                      </a:r>
                      <a:endParaRPr lang="ru-RU" sz="11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8 704,2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8 498,3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97,6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9996"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2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Культура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«Культурная</a:t>
                      </a:r>
                      <a:r>
                        <a:rPr lang="ru-RU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среда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marL="36000" algn="l" fontAlgn="t"/>
                      <a:r>
                        <a:rPr lang="ru-RU" sz="11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Создание модельной муниципальной библиотеки и капитальный ремонт библиотеки им. </a:t>
                      </a:r>
                      <a:r>
                        <a:rPr lang="ru-RU" sz="1100" b="0" i="1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А.Невского</a:t>
                      </a:r>
                      <a:endParaRPr lang="ru-RU" sz="11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6 339,9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6 339,9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100,0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3690">
                <a:tc>
                  <a:txBody>
                    <a:bodyPr/>
                    <a:lstStyle/>
                    <a:p>
                      <a:pPr marL="3600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ИТОГО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149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845,4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144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382,8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6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96,4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>
            <a:off x="612304" y="699542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документ 7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18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1430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42304"/>
            <a:ext cx="7247414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5832648" cy="9423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Муниципальный дорожный фонд</a:t>
            </a:r>
            <a:endParaRPr lang="ru-RU" sz="20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540614" y="699542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Блок-схема: документ 14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19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1763688" y="1178864"/>
            <a:ext cx="216024" cy="3560041"/>
          </a:xfrm>
          <a:prstGeom prst="leftBrace">
            <a:avLst>
              <a:gd name="adj1" fmla="val 8333"/>
              <a:gd name="adj2" fmla="val 502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496" y="2372946"/>
            <a:ext cx="189281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97,7</a:t>
            </a:r>
          </a:p>
          <a:p>
            <a:pPr algn="ctr"/>
            <a:r>
              <a:rPr lang="ru-RU" sz="2400" b="1" cap="none" spc="0" dirty="0" smtClean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рублей</a:t>
            </a:r>
            <a:endParaRPr lang="ru-RU" sz="2400" b="1" cap="none" spc="0" dirty="0">
              <a:ln w="12700">
                <a:noFill/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2169334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рублей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411760" y="401191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млн рублей</a:t>
            </a:r>
            <a:endParaRPr lang="ru-RU" sz="1400" dirty="0">
              <a:ln w="12700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3928" y="4162746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млн рублей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5724128" y="2555925"/>
            <a:ext cx="648072" cy="63224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406191" y="1923678"/>
            <a:ext cx="256823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latin typeface="Arial Narrow" panose="020B0606020202030204" pitchFamily="34" charset="0"/>
              </a:rPr>
              <a:t>1.</a:t>
            </a:r>
            <a:r>
              <a:rPr lang="ru-RU" sz="1700" dirty="0" smtClean="0">
                <a:latin typeface="Arial Narrow" panose="020B0606020202030204" pitchFamily="34" charset="0"/>
              </a:rPr>
              <a:t> Содержание </a:t>
            </a:r>
            <a:r>
              <a:rPr lang="ru-RU" sz="1700" dirty="0">
                <a:latin typeface="Arial Narrow" panose="020B0606020202030204" pitchFamily="34" charset="0"/>
              </a:rPr>
              <a:t>и ремонт объектов уличного освещения </a:t>
            </a:r>
            <a:r>
              <a:rPr lang="ru-RU" sz="1700" dirty="0" smtClean="0">
                <a:latin typeface="Arial Narrow" panose="020B0606020202030204" pitchFamily="34" charset="0"/>
              </a:rPr>
              <a:t>(</a:t>
            </a:r>
            <a:r>
              <a:rPr lang="ru-RU" sz="1700" b="1" dirty="0" smtClean="0">
                <a:latin typeface="Arial Narrow" panose="020B0606020202030204" pitchFamily="34" charset="0"/>
              </a:rPr>
              <a:t>31,9 млн рублей</a:t>
            </a:r>
            <a:r>
              <a:rPr lang="ru-RU" sz="1700" dirty="0" smtClean="0">
                <a:latin typeface="Arial Narrow" panose="020B0606020202030204" pitchFamily="34" charset="0"/>
              </a:rPr>
              <a:t>)</a:t>
            </a:r>
          </a:p>
          <a:p>
            <a:endParaRPr lang="ru-RU" sz="1700" dirty="0">
              <a:latin typeface="Arial Narrow" panose="020B0606020202030204" pitchFamily="34" charset="0"/>
            </a:endParaRPr>
          </a:p>
          <a:p>
            <a:r>
              <a:rPr lang="ru-RU" sz="1700" b="1" dirty="0">
                <a:latin typeface="Arial Narrow" panose="020B0606020202030204" pitchFamily="34" charset="0"/>
              </a:rPr>
              <a:t>2.</a:t>
            </a:r>
            <a:r>
              <a:rPr lang="ru-RU" sz="1700" dirty="0">
                <a:latin typeface="Arial Narrow" panose="020B0606020202030204" pitchFamily="34" charset="0"/>
              </a:rPr>
              <a:t> Капитальный и текущий ремонт, содержание дорог </a:t>
            </a:r>
            <a:r>
              <a:rPr lang="ru-RU" sz="1700" dirty="0" smtClean="0">
                <a:latin typeface="Arial Narrow" panose="020B0606020202030204" pitchFamily="34" charset="0"/>
              </a:rPr>
              <a:t>(</a:t>
            </a:r>
            <a:r>
              <a:rPr lang="ru-RU" sz="1700" b="1" dirty="0" smtClean="0">
                <a:latin typeface="Arial Narrow" panose="020B0606020202030204" pitchFamily="34" charset="0"/>
              </a:rPr>
              <a:t>65,8 млн рублей</a:t>
            </a:r>
            <a:r>
              <a:rPr lang="ru-RU" sz="1700" dirty="0" smtClean="0">
                <a:latin typeface="Arial Narrow" panose="020B0606020202030204" pitchFamily="34" charset="0"/>
              </a:rPr>
              <a:t>)</a:t>
            </a:r>
          </a:p>
          <a:p>
            <a:endParaRPr lang="ru-RU" sz="1700" dirty="0" smtClean="0">
              <a:latin typeface="Arial Narrow" panose="020B0606020202030204" pitchFamily="34" charset="0"/>
            </a:endParaRPr>
          </a:p>
          <a:p>
            <a:endParaRPr lang="ru-RU" sz="17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7700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3205" y="-21059"/>
            <a:ext cx="7463241" cy="76440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Городской округ город Переславль-Залесский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Ярославской области в цифрах </a:t>
            </a:r>
            <a:endParaRPr lang="ru-RU" sz="20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138" y="2612772"/>
            <a:ext cx="392759" cy="40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64" y="1326098"/>
            <a:ext cx="554960" cy="42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91" y="1779662"/>
            <a:ext cx="376829" cy="39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64655"/>
            <a:ext cx="367544" cy="41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307" y="4063013"/>
            <a:ext cx="386090" cy="42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2" descr="https://mail.yandex.ru/message_part/%D0%9A%D0%B0%D1%80%D1%82%D0%B0+%D1%81%D0%BE%D0%B2%D1%80%D0%B5%D0%BC%D0%B5%D0%BD%D0%BD%D0%BE%D0%B3%D0%BE+%D0%B8%D1%81%D0%BF%D0%BE%D0%BB%D1%8C%D0%B7%D0%BE%D0%B2%D0%B0%D0%BD%D0%B8%D1%8F+%D0%93%D0%BE%D1%80%D0%BE%D0%B4%D1%81%D0%BA%D0%BE%D0%B9+%D0%BE%D0%BA%D1%80%D1%83%D0%B3+1%D0%B0+%D0%BE%D0%B1%D1%80%D0%B5%D0%B7%D0%B0%D0%BD%D0%BD%D0%B0%D1%8F.jpg?_uid=201431940&amp;hid=1.1.2&amp;ids=173107110677057033&amp;name=%D0%9A%D0%B0%D1%80%D1%82%D0%B0+%D1%81%D0%BE%D0%B2%D1%80%D0%B5%D0%BC%D0%B5%D0%BD%D0%BD%D0%BE%D0%B3%D0%BE+%D0%B8%D1%81%D0%BF%D0%BE%D0%BB%D1%8C%D0%B7%D0%BE%D0%B2%D0%B0%D0%BD%D0%B8%D1%8F+%D0%93%D0%BE%D1%80%D0%BE%D0%B4%D1%81%D0%BA%D0%BE%D0%B9+%D0%BE%D0%BA%D1%80%D1%83%D0%B3+1%D0%B0+%D0%BE%D0%B1%D1%80%D0%B5%D0%B7%D0%B0%D0%BD%D0%BD%D0%B0%D1%8F.jpg&amp;yandex_class=yandex_inline_content_320.mail:201431940.E3369942:283194914616973550084442862570_1.1.2_173107110677057033"/>
          <p:cNvSpPr>
            <a:spLocks noChangeAspect="1" noChangeArrowheads="1"/>
          </p:cNvSpPr>
          <p:nvPr/>
        </p:nvSpPr>
        <p:spPr bwMode="auto">
          <a:xfrm>
            <a:off x="116681" y="-108346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https://mail.yandex.ru/message_part/%D0%9A%D0%B0%D1%80%D1%82%D0%B0+%D1%81%D0%BE%D0%B2%D1%80%D0%B5%D0%BC%D0%B5%D0%BD%D0%BD%D0%BE%D0%B3%D0%BE+%D0%B8%D1%81%D0%BF%D0%BE%D0%BB%D1%8C%D0%B7%D0%BE%D0%B2%D0%B0%D0%BD%D0%B8%D1%8F+%D0%93%D0%BE%D1%80%D0%BE%D0%B4%D1%81%D0%BA%D0%BE%D0%B9+%D0%BE%D0%BA%D1%80%D1%83%D0%B3+1%D0%B0+%D0%BE%D0%B1%D1%80%D0%B5%D0%B7%D0%B0%D0%BD%D0%BD%D0%B0%D1%8F.jpg?_uid=201431940&amp;hid=1.1.2&amp;ids=173107110677057033&amp;name=%D0%9A%D0%B0%D1%80%D1%82%D0%B0+%D1%81%D0%BE%D0%B2%D1%80%D0%B5%D0%BC%D0%B5%D0%BD%D0%BD%D0%BE%D0%B3%D0%BE+%D0%B8%D1%81%D0%BF%D0%BE%D0%BB%D1%8C%D0%B7%D0%BE%D0%B2%D0%B0%D0%BD%D0%B8%D1%8F+%D0%93%D0%BE%D1%80%D0%BE%D0%B4%D1%81%D0%BA%D0%BE%D0%B9+%D0%BE%D0%BA%D1%80%D1%83%D0%B3+1%D0%B0+%D0%BE%D0%B1%D1%80%D0%B5%D0%B7%D0%B0%D0%BD%D0%BD%D0%B0%D1%8F.jpg&amp;yandex_class=yandex_inline_content_320.mail:201431940.E3369942:283194914616973550084442862570_1.1.2_173107110677057033"/>
          <p:cNvSpPr>
            <a:spLocks noChangeAspect="1" noChangeArrowheads="1"/>
          </p:cNvSpPr>
          <p:nvPr/>
        </p:nvSpPr>
        <p:spPr bwMode="auto">
          <a:xfrm>
            <a:off x="230981" y="595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4" y="3687717"/>
            <a:ext cx="377525" cy="45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illustration growth chart white Ingimage: Cheap Royalty Free…"/>
          <p:cNvPicPr>
            <a:picLocks noChangeAspect="1" noChangeArrowheads="1"/>
          </p:cNvPicPr>
          <p:nvPr/>
        </p:nvPicPr>
        <p:blipFill rotWithShape="1"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9978" y="2228598"/>
            <a:ext cx="349973" cy="41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xtLst/>
        </p:spPr>
      </p:pic>
      <p:sp>
        <p:nvSpPr>
          <p:cNvPr id="18" name="TextBox 17"/>
          <p:cNvSpPr txBox="1"/>
          <p:nvPr/>
        </p:nvSpPr>
        <p:spPr>
          <a:xfrm>
            <a:off x="1022424" y="3780990"/>
            <a:ext cx="313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Уровень регистрируемой безработицы – 0,48%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5165" y="1827677"/>
            <a:ext cx="3618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Общая площадь жилищного фонда – 2 037,2 тыс. кв. м.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30398" y="1314324"/>
            <a:ext cx="3703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Население на 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01.01.2022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–  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53,8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тыс. человек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29054" y="1415078"/>
            <a:ext cx="3542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Общая протяженность автомобильных дорог – 916,4 км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49" y="4245769"/>
            <a:ext cx="346817" cy="38732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96647" y="4274338"/>
            <a:ext cx="3634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Объем продукции сельского хозяйства – 491,5 млн рублей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92485" y="2206164"/>
            <a:ext cx="3784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Отгружено продукции промышленными </a:t>
            </a:r>
          </a:p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предприятиями – 24 млрд рублей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90" y="2715766"/>
            <a:ext cx="355064" cy="40726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04190" y="2747696"/>
            <a:ext cx="3772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Объем инвестиций в основной капитал – 1328,1 млн рублей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37120" y="4084721"/>
            <a:ext cx="3725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Среднемесячная начисленная заработная </a:t>
            </a:r>
          </a:p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плата – 41,4 тыс. рублей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138" y="4494634"/>
            <a:ext cx="370301" cy="414807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017644" y="4634122"/>
            <a:ext cx="4218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Средний размер назначенных пенсий – 15,6 тыс. рублей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735" y="3564615"/>
            <a:ext cx="390021" cy="4236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7" y="3084288"/>
            <a:ext cx="373965" cy="40559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734" y="2094428"/>
            <a:ext cx="410370" cy="4610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411" y="1685724"/>
            <a:ext cx="400559" cy="39848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059930" y="3677065"/>
            <a:ext cx="3702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Дети в возрасте до 7 лет* – 3,8 тыс. человек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047954" y="2724842"/>
            <a:ext cx="4310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Население в возрасте от 18 до 35 лет* – 11,2 тыс. человек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23594" y="2112851"/>
            <a:ext cx="392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Население в возрасте от 35 лет до пенсионного </a:t>
            </a:r>
          </a:p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возраста* – 17,8 тыс. человек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029543" y="3178566"/>
            <a:ext cx="39484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Дети в возрасте от 7 до 18 лет* – 6,3 тыс. человек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016461" y="1797291"/>
            <a:ext cx="3259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Пенсионеры* – 16,1 тыс. человек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395" y="1203599"/>
            <a:ext cx="394373" cy="439295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108901" y="105489"/>
            <a:ext cx="431714" cy="490441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 bwMode="auto">
          <a:xfrm>
            <a:off x="540614" y="699542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одзаголовок 2"/>
          <p:cNvSpPr txBox="1">
            <a:spLocks/>
          </p:cNvSpPr>
          <p:nvPr/>
        </p:nvSpPr>
        <p:spPr>
          <a:xfrm>
            <a:off x="1029054" y="4917810"/>
            <a:ext cx="7291709" cy="248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900" dirty="0">
                <a:latin typeface="Arial Narrow" panose="020B0606020202030204" pitchFamily="34" charset="0"/>
                <a:cs typeface="Times New Roman" panose="02020603050405020304" pitchFamily="18" charset="0"/>
              </a:rPr>
              <a:t>* На </a:t>
            </a:r>
            <a:r>
              <a:rPr lang="ru-RU" sz="9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01.01.2022 </a:t>
            </a:r>
            <a:r>
              <a:rPr lang="ru-RU" sz="900" dirty="0">
                <a:latin typeface="Arial Narrow" panose="020B0606020202030204" pitchFamily="34" charset="0"/>
                <a:cs typeface="Times New Roman" panose="02020603050405020304" pitchFamily="18" charset="0"/>
              </a:rPr>
              <a:t>п</a:t>
            </a:r>
            <a:r>
              <a:rPr lang="ru-RU" sz="900" dirty="0">
                <a:latin typeface="Arial Narrow" panose="020B0606020202030204" pitchFamily="34" charset="0"/>
              </a:rPr>
              <a:t>о данным Территориального органа Федеральной службы государственной статистики по Ярославской области </a:t>
            </a:r>
            <a:endParaRPr lang="ru-RU" sz="9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5" name="Picture 1" descr="cid:cke0@j8JrOfCA.q6kXXDtz"/>
          <p:cNvPicPr>
            <a:picLocks noChangeAspect="1" noChangeArrowheads="1"/>
          </p:cNvPicPr>
          <p:nvPr/>
        </p:nvPicPr>
        <p:blipFill>
          <a:blip r:embed="rId19" r:link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54" y="833341"/>
            <a:ext cx="375570" cy="43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1029055" y="930880"/>
            <a:ext cx="3784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Площадь территории города — 3 130,67 кв. км</a:t>
            </a:r>
          </a:p>
          <a:p>
            <a:r>
              <a:rPr lang="ru-RU" sz="1200" dirty="0"/>
              <a:t> </a:t>
            </a:r>
          </a:p>
        </p:txBody>
      </p:sp>
      <p:pic>
        <p:nvPicPr>
          <p:cNvPr id="49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220" y="815802"/>
            <a:ext cx="376829" cy="39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4986627" y="949630"/>
            <a:ext cx="3703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Количество населенных пунктов – 310 ед.</a:t>
            </a:r>
          </a:p>
        </p:txBody>
      </p:sp>
      <p:sp>
        <p:nvSpPr>
          <p:cNvPr id="52" name="Блок-схема: документ 51"/>
          <p:cNvSpPr/>
          <p:nvPr/>
        </p:nvSpPr>
        <p:spPr>
          <a:xfrm>
            <a:off x="8748465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07656" y="3241044"/>
            <a:ext cx="3018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Предприятий и организаций – 1 187 ед.</a:t>
            </a:r>
          </a:p>
        </p:txBody>
      </p:sp>
    </p:spTree>
    <p:extLst>
      <p:ext uri="{BB962C8B-B14F-4D97-AF65-F5344CB8AC3E}">
        <p14:creationId xmlns:p14="http://schemas.microsoft.com/office/powerpoint/2010/main" val="38007904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0748" y="609303"/>
            <a:ext cx="7348634" cy="470108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29" y="555526"/>
            <a:ext cx="4294624" cy="47563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304279" y="0"/>
            <a:ext cx="4680520" cy="72356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Состояние кредиторской задолженности</a:t>
            </a:r>
            <a:endParaRPr lang="ru-RU" sz="20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540614" y="699542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Блок-схема: документ 14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20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Левая фигурная скобка 15"/>
          <p:cNvSpPr/>
          <p:nvPr/>
        </p:nvSpPr>
        <p:spPr>
          <a:xfrm>
            <a:off x="1043608" y="987575"/>
            <a:ext cx="216024" cy="2979678"/>
          </a:xfrm>
          <a:prstGeom prst="leftBrace">
            <a:avLst>
              <a:gd name="adj1" fmla="val 8333"/>
              <a:gd name="adj2" fmla="val 502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123728" y="72356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01.01.2021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959098" y="74957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01.01.2022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-252536" y="2112359"/>
            <a:ext cx="1892818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203,5</a:t>
            </a:r>
          </a:p>
          <a:p>
            <a:pPr algn="ctr"/>
            <a:r>
              <a:rPr lang="ru-RU" sz="1400" b="1" cap="none" spc="0" dirty="0" smtClean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рублей</a:t>
            </a:r>
            <a:endParaRPr lang="ru-RU" sz="1400" b="1" cap="none" spc="0" dirty="0">
              <a:ln w="12700">
                <a:noFill/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1" name="Левая фигурная скобка 20"/>
          <p:cNvSpPr/>
          <p:nvPr/>
        </p:nvSpPr>
        <p:spPr>
          <a:xfrm rot="10800000">
            <a:off x="7974428" y="964953"/>
            <a:ext cx="216024" cy="2979678"/>
          </a:xfrm>
          <a:prstGeom prst="leftBrace">
            <a:avLst>
              <a:gd name="adj1" fmla="val 8333"/>
              <a:gd name="adj2" fmla="val 502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705289" y="2045073"/>
            <a:ext cx="1892818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144,7</a:t>
            </a:r>
          </a:p>
          <a:p>
            <a:pPr algn="ctr"/>
            <a:r>
              <a:rPr lang="ru-RU" sz="1400" b="1" cap="none" spc="0" dirty="0" smtClean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рублей</a:t>
            </a:r>
            <a:endParaRPr lang="ru-RU" sz="1400" b="1" cap="none" spc="0" dirty="0">
              <a:ln w="12700">
                <a:noFill/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4081348" y="1967751"/>
            <a:ext cx="1045326" cy="710759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97567" y="1184914"/>
            <a:ext cx="11629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-58,8</a:t>
            </a:r>
            <a:r>
              <a:rPr lang="ru-RU" sz="1100" dirty="0" smtClean="0"/>
              <a:t> </a:t>
            </a:r>
          </a:p>
          <a:p>
            <a:pPr algn="ctr"/>
            <a:r>
              <a:rPr lang="ru-RU" sz="1400" dirty="0" smtClean="0"/>
              <a:t>млн рублей</a:t>
            </a:r>
            <a:endParaRPr lang="ru-RU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2269706" y="1778213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</a:rPr>
              <a:t>млн рублей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22568" y="1732607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</a:rPr>
              <a:t>млн рублей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54053" y="3935808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млн рублей</a:t>
            </a:r>
            <a:endParaRPr lang="ru-RU" sz="11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245966" y="3484883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</a:rPr>
              <a:t>млн рублей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75692" y="4043294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млн рублей</a:t>
            </a:r>
            <a:endParaRPr lang="ru-RU" sz="11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554954" y="4033286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млн рублей</a:t>
            </a:r>
            <a:endParaRPr lang="ru-RU" sz="11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4371950"/>
            <a:ext cx="8400178" cy="6711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301" y="4323254"/>
            <a:ext cx="8766712" cy="633194"/>
          </a:xfrm>
          <a:prstGeom prst="rect">
            <a:avLst/>
          </a:prstGeom>
        </p:spPr>
      </p:pic>
      <p:cxnSp>
        <p:nvCxnSpPr>
          <p:cNvPr id="33" name="Соединительная линия уступом 32"/>
          <p:cNvCxnSpPr/>
          <p:nvPr/>
        </p:nvCxnSpPr>
        <p:spPr>
          <a:xfrm rot="10800000" flipV="1">
            <a:off x="5725792" y="3836283"/>
            <a:ext cx="782138" cy="449048"/>
          </a:xfrm>
          <a:prstGeom prst="bentConnector3">
            <a:avLst>
              <a:gd name="adj1" fmla="val 141"/>
            </a:avLst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/>
          <p:nvPr/>
        </p:nvCxnSpPr>
        <p:spPr>
          <a:xfrm>
            <a:off x="6612593" y="3768496"/>
            <a:ext cx="757858" cy="516835"/>
          </a:xfrm>
          <a:prstGeom prst="bentConnector3">
            <a:avLst>
              <a:gd name="adj1" fmla="val 319"/>
            </a:avLst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Соединительная линия уступом 45"/>
          <p:cNvCxnSpPr/>
          <p:nvPr/>
        </p:nvCxnSpPr>
        <p:spPr>
          <a:xfrm>
            <a:off x="3099310" y="3802389"/>
            <a:ext cx="771018" cy="371710"/>
          </a:xfrm>
          <a:prstGeom prst="bentConnector3">
            <a:avLst>
              <a:gd name="adj1" fmla="val -578"/>
            </a:avLst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2502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598400024"/>
              </p:ext>
            </p:extLst>
          </p:nvPr>
        </p:nvGraphicFramePr>
        <p:xfrm>
          <a:off x="568411" y="246245"/>
          <a:ext cx="7632848" cy="4731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94235" y="86916"/>
            <a:ext cx="1997869" cy="27027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xtLst/>
        </p:spPr>
        <p:txBody>
          <a:bodyPr anchor="ctr"/>
          <a:lstStyle/>
          <a:p>
            <a:pPr algn="ctr" eaLnBrk="1" hangingPunct="1">
              <a:defRPr/>
            </a:pPr>
            <a:endParaRPr lang="ru-RU" dirty="0">
              <a:latin typeface="+mn-lt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834263" y="-3191"/>
            <a:ext cx="5546049" cy="69954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Состояние муниципального долга, млн рублей</a:t>
            </a:r>
            <a:endParaRPr lang="ru-RU" sz="20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>
            <a:off x="540614" y="699542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Блок-схема: документ 12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21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 rot="10800000">
            <a:off x="2493169" y="1134182"/>
            <a:ext cx="259135" cy="254822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4587974"/>
            <a:ext cx="216024" cy="21602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860032" y="4587974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rgbClr val="7767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03534" y="4465153"/>
            <a:ext cx="157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Кредиты кредитных организаций</a:t>
            </a:r>
            <a:endParaRPr lang="ru-RU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076056" y="4599007"/>
            <a:ext cx="1594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Бюджетные кредиты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4131385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796" y="411510"/>
            <a:ext cx="7249628" cy="51435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627784" y="-169547"/>
            <a:ext cx="4320481" cy="113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000" b="1" dirty="0" smtClean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Структура бюджета</a:t>
            </a:r>
            <a:endParaRPr lang="ru-RU" sz="20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699542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Блок-схема: документ 11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22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2130410"/>
            <a:ext cx="162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млн рублей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3204174"/>
            <a:ext cx="162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млн рублей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8382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39552" y="1203598"/>
            <a:ext cx="8352928" cy="23042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r>
              <a:rPr lang="ru-RU" sz="2400" b="1" dirty="0">
                <a:latin typeface="Arial Narrow" panose="020B0606020202030204" pitchFamily="34" charset="0"/>
              </a:rPr>
              <a:t>Предлагается одобрить </a:t>
            </a:r>
            <a:r>
              <a:rPr lang="ru-RU" sz="2400" b="1" dirty="0" smtClean="0">
                <a:latin typeface="Arial Narrow" panose="020B0606020202030204" pitchFamily="34" charset="0"/>
              </a:rPr>
              <a:t/>
            </a:r>
            <a:br>
              <a:rPr lang="ru-RU" sz="2400" b="1" dirty="0" smtClean="0">
                <a:latin typeface="Arial Narrow" panose="020B0606020202030204" pitchFamily="34" charset="0"/>
              </a:rPr>
            </a:br>
            <a:r>
              <a:rPr lang="ru-RU" sz="2400" b="1" dirty="0" smtClean="0">
                <a:latin typeface="Arial Narrow" panose="020B0606020202030204" pitchFamily="34" charset="0"/>
              </a:rPr>
              <a:t>проект решения «Об исполнении бюджета городского округа город Переславль-Залесский за 2021</a:t>
            </a:r>
            <a:r>
              <a:rPr lang="ru-RU" sz="2400" b="1" dirty="0">
                <a:latin typeface="Arial Narrow" panose="020B0606020202030204" pitchFamily="34" charset="0"/>
              </a:rPr>
              <a:t> </a:t>
            </a:r>
            <a:r>
              <a:rPr lang="ru-RU" sz="2400" b="1" dirty="0" smtClean="0">
                <a:latin typeface="Arial Narrow" panose="020B0606020202030204" pitchFamily="34" charset="0"/>
              </a:rPr>
              <a:t>год» </a:t>
            </a:r>
            <a:br>
              <a:rPr lang="ru-RU" sz="2400" b="1" dirty="0" smtClean="0">
                <a:latin typeface="Arial Narrow" panose="020B0606020202030204" pitchFamily="34" charset="0"/>
              </a:rPr>
            </a:br>
            <a:r>
              <a:rPr lang="ru-RU" sz="2400" b="1" dirty="0" smtClean="0">
                <a:latin typeface="Arial Narrow" panose="020B0606020202030204" pitchFamily="34" charset="0"/>
              </a:rPr>
              <a:t>для </a:t>
            </a:r>
            <a:r>
              <a:rPr lang="ru-RU" sz="2400" b="1" dirty="0">
                <a:latin typeface="Arial Narrow" panose="020B0606020202030204" pitchFamily="34" charset="0"/>
              </a:rPr>
              <a:t>внесения его </a:t>
            </a:r>
            <a:r>
              <a:rPr lang="ru-RU" sz="2400" b="1" dirty="0" smtClean="0">
                <a:latin typeface="Arial Narrow" panose="020B0606020202030204" pitchFamily="34" charset="0"/>
              </a:rPr>
              <a:t>в Переславль-Залесскую городскую Думу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697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483768" y="1203598"/>
            <a:ext cx="4104456" cy="23042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r>
              <a:rPr lang="ru-RU" sz="3200" b="1" dirty="0" smtClean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Спасибо за внимание!</a:t>
            </a:r>
            <a:endParaRPr lang="ru-RU" sz="32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3589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043608" y="148154"/>
            <a:ext cx="6912768" cy="40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Общие характеристики исполнения бюджета городского округа город                               Переславль-Залесский Ярославской области, млн рублей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504080" y="597095"/>
          <a:ext cx="7991824" cy="2021252"/>
        </p:xfrm>
        <a:graphic>
          <a:graphicData uri="http://schemas.openxmlformats.org/drawingml/2006/table">
            <a:tbl>
              <a:tblPr/>
              <a:tblGrid>
                <a:gridCol w="28072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5212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314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Показатели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Исполнено за 2020 </a:t>
                      </a:r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Плановые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назначения на 2021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Исполнено</a:t>
                      </a:r>
                      <a:r>
                        <a:rPr lang="ru-RU" sz="13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за 2021</a:t>
                      </a:r>
                      <a:r>
                        <a:rPr lang="ru-RU" sz="13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в % к плану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Отклонение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429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 smtClean="0"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13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ДОХОДЫ</a:t>
                      </a:r>
                      <a:r>
                        <a:rPr lang="ru-RU" sz="1300" u="none" strike="noStrike" dirty="0" smtClean="0">
                          <a:effectLst/>
                          <a:latin typeface="Arial Narrow" panose="020B0606020202030204" pitchFamily="34" charset="0"/>
                        </a:rPr>
                        <a:t>, в том числе</a:t>
                      </a:r>
                      <a:endParaRPr lang="ru-RU" sz="13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2 496</a:t>
                      </a:r>
                      <a:endParaRPr lang="ru-RU" sz="13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2 389</a:t>
                      </a:r>
                      <a:endParaRPr lang="ru-RU" sz="13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</a:rPr>
                        <a:t>2 351</a:t>
                      </a:r>
                      <a:endParaRPr lang="ru-RU" sz="1300" b="1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98</a:t>
                      </a:r>
                      <a:endParaRPr lang="ru-RU" sz="13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- 145</a:t>
                      </a:r>
                      <a:endParaRPr lang="ru-RU" sz="13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3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налоговые и неналоговые доходы</a:t>
                      </a:r>
                      <a:endParaRPr lang="ru-RU" sz="13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574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642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626</a:t>
                      </a:r>
                      <a:endParaRPr lang="ru-RU" sz="1300" b="0" i="1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98</a:t>
                      </a:r>
                      <a:endParaRPr lang="ru-RU" sz="1300" b="0" i="1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52</a:t>
                      </a:r>
                      <a:endParaRPr lang="ru-RU" sz="1300" b="0" i="1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144000" algn="l" fontAlgn="b">
                        <a:spcBef>
                          <a:spcPts val="0"/>
                        </a:spcBef>
                      </a:pPr>
                      <a:r>
                        <a:rPr lang="ru-RU" sz="13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безвозмездные</a:t>
                      </a:r>
                      <a:r>
                        <a:rPr lang="ru-RU" sz="13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поступления</a:t>
                      </a:r>
                      <a:endParaRPr lang="ru-RU" sz="13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1 922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1 747</a:t>
                      </a:r>
                      <a:endParaRPr lang="ru-RU" sz="1300" b="0" i="1" u="none" strike="noStrike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1 725</a:t>
                      </a:r>
                      <a:endParaRPr lang="ru-RU" sz="1300" b="0" i="1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99</a:t>
                      </a:r>
                      <a:endParaRPr lang="ru-RU" sz="1300" b="0" i="1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b="0" i="1" u="none" strike="noStrike" kern="1200" baseline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- 197</a:t>
                      </a:r>
                      <a:endParaRPr lang="ru-RU" sz="1300" b="0" i="1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 smtClean="0"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13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РАСХОДЫ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2 487</a:t>
                      </a:r>
                      <a:endParaRPr lang="ru-RU" sz="1300" b="1" u="none" strike="noStrike" kern="1200" baseline="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2 473</a:t>
                      </a:r>
                      <a:endParaRPr lang="ru-RU" sz="1300" b="1" u="none" strike="noStrike" kern="1200" baseline="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2 351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0987"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13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ДЕФИЦИТ (-), ПРОФИЦИТ (+)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ru-RU" sz="13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84</a:t>
                      </a:r>
                      <a:endParaRPr lang="ru-RU" sz="13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Х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Х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259632" y="2725563"/>
            <a:ext cx="6912768" cy="40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Изменение структуры прогноза доходов бюджета городского округа город                               Переславль-Залесский Ярославской области, млн рублей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7900471"/>
              </p:ext>
            </p:extLst>
          </p:nvPr>
        </p:nvGraphicFramePr>
        <p:xfrm>
          <a:off x="80806" y="3025719"/>
          <a:ext cx="8883681" cy="1925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Блок-схема: документ 6"/>
          <p:cNvSpPr/>
          <p:nvPr/>
        </p:nvSpPr>
        <p:spPr>
          <a:xfrm>
            <a:off x="8748465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61613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2546"/>
            <a:ext cx="8229600" cy="857250"/>
          </a:xfrm>
        </p:spPr>
        <p:txBody>
          <a:bodyPr>
            <a:normAutofit/>
          </a:bodyPr>
          <a:lstStyle/>
          <a:p>
            <a:r>
              <a:rPr lang="ru-RU" altLang="ru-RU" sz="2000" b="1" dirty="0" smtClean="0">
                <a:latin typeface="Arial Narrow" panose="020B0606020202030204" pitchFamily="34" charset="0"/>
                <a:ea typeface="+mn-ea"/>
                <a:cs typeface="+mn-cs"/>
              </a:rPr>
              <a:t>Доходы бюджета в 2021 </a:t>
            </a:r>
            <a:r>
              <a:rPr lang="ru-RU" altLang="ru-RU" sz="2000" b="1" dirty="0">
                <a:latin typeface="Arial Narrow" panose="020B0606020202030204" pitchFamily="34" charset="0"/>
                <a:ea typeface="+mn-ea"/>
                <a:cs typeface="+mn-cs"/>
              </a:rPr>
              <a:t>году</a:t>
            </a:r>
            <a:endParaRPr lang="ru-RU" sz="2000" b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9708315"/>
              </p:ext>
            </p:extLst>
          </p:nvPr>
        </p:nvGraphicFramePr>
        <p:xfrm>
          <a:off x="1763688" y="411510"/>
          <a:ext cx="5133135" cy="4985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228184" y="2673147"/>
            <a:ext cx="158417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Безвозмездные поступления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1 725,1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млн руб.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5492212" y="3147814"/>
            <a:ext cx="807980" cy="19171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540076" y="2139702"/>
            <a:ext cx="911025" cy="278539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089633" y="1635646"/>
            <a:ext cx="482368" cy="360040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169805" y="1491631"/>
            <a:ext cx="137027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Налоговые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доходы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558,0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млн руб.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89633" y="803156"/>
            <a:ext cx="135389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Неналоговые доходы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67,8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млн руб.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 bwMode="auto">
          <a:xfrm>
            <a:off x="540614" y="699542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Блок-схема: документ 20"/>
          <p:cNvSpPr/>
          <p:nvPr/>
        </p:nvSpPr>
        <p:spPr>
          <a:xfrm>
            <a:off x="8748782" y="0"/>
            <a:ext cx="395218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4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502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40614" y="-7087"/>
            <a:ext cx="8597056" cy="71559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r>
              <a:rPr lang="ru-RU" sz="2000" b="1" dirty="0">
                <a:latin typeface="Arial Narrow" panose="020B0606020202030204" pitchFamily="34" charset="0"/>
                <a:ea typeface="+mn-ea"/>
                <a:cs typeface="+mn-cs"/>
              </a:rPr>
              <a:t>Структура </a:t>
            </a:r>
            <a:r>
              <a:rPr lang="ru-RU" sz="2000" b="1" dirty="0" smtClean="0">
                <a:latin typeface="Arial Narrow" panose="020B0606020202030204" pitchFamily="34" charset="0"/>
                <a:ea typeface="+mn-ea"/>
                <a:cs typeface="+mn-cs"/>
              </a:rPr>
              <a:t>налоговых и неналоговых (собственных) доходов </a:t>
            </a:r>
            <a:r>
              <a:rPr lang="ru-RU" sz="2000" b="1" dirty="0" smtClean="0">
                <a:latin typeface="Arial Narrow" panose="020B0606020202030204" pitchFamily="34" charset="0"/>
              </a:rPr>
              <a:t>бюджета</a:t>
            </a:r>
            <a:br>
              <a:rPr lang="ru-RU" sz="2000" b="1" dirty="0" smtClean="0">
                <a:latin typeface="Arial Narrow" panose="020B0606020202030204" pitchFamily="34" charset="0"/>
              </a:rPr>
            </a:br>
            <a:r>
              <a:rPr lang="ru-RU" sz="2000" b="1" dirty="0" smtClean="0">
                <a:latin typeface="Arial Narrow" panose="020B0606020202030204" pitchFamily="34" charset="0"/>
              </a:rPr>
              <a:t> </a:t>
            </a:r>
            <a:r>
              <a:rPr lang="ru-RU" sz="2000" b="1" dirty="0" smtClean="0">
                <a:latin typeface="Arial Narrow" panose="020B0606020202030204" pitchFamily="34" charset="0"/>
                <a:ea typeface="+mn-ea"/>
                <a:cs typeface="+mn-cs"/>
              </a:rPr>
              <a:t>в 2021 </a:t>
            </a:r>
            <a:r>
              <a:rPr lang="ru-RU" sz="2000" b="1" dirty="0">
                <a:latin typeface="Arial Narrow" panose="020B0606020202030204" pitchFamily="34" charset="0"/>
                <a:ea typeface="+mn-ea"/>
                <a:cs typeface="+mn-cs"/>
              </a:rPr>
              <a:t>году</a:t>
            </a:r>
            <a:endParaRPr lang="ru-RU" sz="2000" b="1" i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96651118"/>
              </p:ext>
            </p:extLst>
          </p:nvPr>
        </p:nvGraphicFramePr>
        <p:xfrm>
          <a:off x="347469" y="595930"/>
          <a:ext cx="8552928" cy="4628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 flipH="1" flipV="1">
            <a:off x="5220072" y="4518684"/>
            <a:ext cx="517761" cy="345071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449409" y="760058"/>
            <a:ext cx="29029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Налог на доходы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физических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лиц </a:t>
            </a:r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307 млн рублей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639458" y="1068546"/>
            <a:ext cx="2411930" cy="3639"/>
            <a:chOff x="79640" y="1125769"/>
            <a:chExt cx="3023840" cy="5822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79640" y="1131591"/>
              <a:ext cx="2980191" cy="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3057592" y="1125769"/>
              <a:ext cx="45888" cy="3650"/>
            </a:xfrm>
            <a:prstGeom prst="line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Прямоугольник 22"/>
          <p:cNvSpPr/>
          <p:nvPr/>
        </p:nvSpPr>
        <p:spPr>
          <a:xfrm>
            <a:off x="5078276" y="4579030"/>
            <a:ext cx="2886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Земельный налог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150 млн рублей</a:t>
            </a:r>
            <a:endParaRPr lang="ru-RU" sz="1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337153" y="915134"/>
            <a:ext cx="1446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Акцизы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31 млн рублей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290706" y="1791027"/>
            <a:ext cx="2736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Налог на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имущество 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ф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изических лиц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33 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млн рублей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endParaRPr lang="ru-RU" sz="1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175803" y="4032090"/>
            <a:ext cx="31950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Неналоговые доходы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7</a:t>
            </a:r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7 млн рублей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 flipH="1">
            <a:off x="5379831" y="1200800"/>
            <a:ext cx="2868994" cy="662631"/>
            <a:chOff x="-211480" y="1343197"/>
            <a:chExt cx="3596863" cy="1060208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>
              <a:off x="2776078" y="1343197"/>
              <a:ext cx="609305" cy="1060208"/>
            </a:xfrm>
            <a:prstGeom prst="line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H="1">
              <a:off x="-211480" y="1343197"/>
              <a:ext cx="2980192" cy="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Группа 29"/>
          <p:cNvGrpSpPr/>
          <p:nvPr/>
        </p:nvGrpSpPr>
        <p:grpSpPr>
          <a:xfrm flipH="1" flipV="1">
            <a:off x="5773879" y="3876557"/>
            <a:ext cx="2974585" cy="461970"/>
            <a:chOff x="-986302" y="1131590"/>
            <a:chExt cx="4134778" cy="271002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2262800" y="1131590"/>
              <a:ext cx="885676" cy="271002"/>
            </a:xfrm>
            <a:prstGeom prst="line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H="1" flipV="1">
              <a:off x="-986302" y="1131591"/>
              <a:ext cx="3249102" cy="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3" name="Прямая соединительная линия 32"/>
          <p:cNvCxnSpPr/>
          <p:nvPr/>
        </p:nvCxnSpPr>
        <p:spPr>
          <a:xfrm flipH="1">
            <a:off x="5773879" y="2355726"/>
            <a:ext cx="498408" cy="110764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3750175" y="2648684"/>
            <a:ext cx="936104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6282" y="2648684"/>
            <a:ext cx="11693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626</a:t>
            </a:r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млн рублей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Блок-схема: документ 38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5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272286" y="2355726"/>
            <a:ext cx="2476178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347468" y="3356226"/>
            <a:ext cx="1848267" cy="166199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 smtClean="0">
                <a:ln w="0"/>
                <a:solidFill>
                  <a:prstClr val="black"/>
                </a:solidFill>
              </a:rPr>
              <a:t>68 млн рублей </a:t>
            </a:r>
            <a:r>
              <a:rPr lang="ru-RU" sz="1400" dirty="0">
                <a:ln w="0"/>
                <a:solidFill>
                  <a:prstClr val="black"/>
                </a:solidFill>
              </a:rPr>
              <a:t>– </a:t>
            </a:r>
          </a:p>
          <a:p>
            <a:pPr algn="ctr"/>
            <a:r>
              <a:rPr lang="ru-RU" sz="1400" dirty="0">
                <a:ln w="0"/>
                <a:solidFill>
                  <a:prstClr val="black"/>
                </a:solidFill>
              </a:rPr>
              <a:t>всего </a:t>
            </a:r>
            <a:r>
              <a:rPr lang="ru-RU" sz="1400" b="1" dirty="0" smtClean="0">
                <a:ln w="0"/>
                <a:solidFill>
                  <a:prstClr val="black"/>
                </a:solidFill>
              </a:rPr>
              <a:t>Неналоговых</a:t>
            </a:r>
            <a:r>
              <a:rPr lang="ru-RU" sz="1400" dirty="0" smtClean="0">
                <a:ln w="0"/>
                <a:solidFill>
                  <a:prstClr val="black"/>
                </a:solidFill>
              </a:rPr>
              <a:t> </a:t>
            </a:r>
            <a:r>
              <a:rPr lang="ru-RU" sz="1400" b="1" dirty="0" smtClean="0">
                <a:ln w="0"/>
                <a:solidFill>
                  <a:prstClr val="black"/>
                </a:solidFill>
              </a:rPr>
              <a:t>доходов</a:t>
            </a:r>
            <a:r>
              <a:rPr lang="ru-RU" sz="1400" dirty="0">
                <a:ln w="0"/>
                <a:solidFill>
                  <a:prstClr val="black"/>
                </a:solidFill>
              </a:rPr>
              <a:t>. </a:t>
            </a:r>
          </a:p>
          <a:p>
            <a:pPr algn="ctr"/>
            <a:r>
              <a:rPr lang="ru-RU" sz="1400" dirty="0">
                <a:ln w="0"/>
                <a:solidFill>
                  <a:prstClr val="black"/>
                </a:solidFill>
              </a:rPr>
              <a:t>Это составляет </a:t>
            </a:r>
            <a:r>
              <a:rPr lang="ru-RU" b="1" dirty="0" smtClean="0">
                <a:ln w="0"/>
                <a:solidFill>
                  <a:prstClr val="black"/>
                </a:solidFill>
              </a:rPr>
              <a:t>12%</a:t>
            </a:r>
            <a:r>
              <a:rPr lang="ru-RU" sz="1400" b="1" dirty="0" smtClean="0">
                <a:ln w="0"/>
                <a:solidFill>
                  <a:prstClr val="black"/>
                </a:solidFill>
              </a:rPr>
              <a:t> </a:t>
            </a:r>
            <a:r>
              <a:rPr lang="ru-RU" sz="1400" dirty="0">
                <a:ln w="0"/>
                <a:solidFill>
                  <a:prstClr val="black"/>
                </a:solidFill>
              </a:rPr>
              <a:t>в общем объеме собственных доходов.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2639458" y="1068546"/>
            <a:ext cx="514747" cy="703973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 bwMode="auto">
          <a:xfrm>
            <a:off x="540614" y="555526"/>
            <a:ext cx="8208168" cy="0"/>
          </a:xfrm>
          <a:prstGeom prst="line">
            <a:avLst/>
          </a:prstGeom>
          <a:ln w="28575" cmpd="dbl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737832" y="4863755"/>
            <a:ext cx="1584176" cy="153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0399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20" y="0"/>
            <a:ext cx="8229600" cy="85725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</a:rPr>
              <a:t>Основные налоговые доходы бюджета в 2021 году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5615303"/>
              </p:ext>
            </p:extLst>
          </p:nvPr>
        </p:nvGraphicFramePr>
        <p:xfrm>
          <a:off x="323528" y="803156"/>
          <a:ext cx="8496944" cy="4141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Блок-схема: документ 7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6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s://es.exaude.com/wp-content/uploads/2016/03/shutterstock_87195934-1160x111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3399984" y="1434895"/>
            <a:ext cx="2304096" cy="2204788"/>
          </a:xfrm>
          <a:prstGeom prst="rect">
            <a:avLst/>
          </a:prstGeom>
          <a:noFill/>
          <a:effectLst>
            <a:glow rad="1270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540614" y="699542"/>
            <a:ext cx="8146186" cy="0"/>
          </a:xfrm>
          <a:prstGeom prst="line">
            <a:avLst/>
          </a:prstGeom>
          <a:ln w="28575" cmpd="thickThin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798713">
            <a:off x="2744434" y="2034740"/>
            <a:ext cx="463260" cy="381398"/>
          </a:xfrm>
          <a:prstGeom prst="rightArrow">
            <a:avLst/>
          </a:prstGeom>
          <a:solidFill>
            <a:srgbClr val="AF69A7"/>
          </a:solidFill>
          <a:ln>
            <a:solidFill>
              <a:srgbClr val="AF69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20523101">
            <a:off x="2767879" y="3535113"/>
            <a:ext cx="511724" cy="411979"/>
          </a:xfrm>
          <a:prstGeom prst="rightArrow">
            <a:avLst/>
          </a:prstGeom>
          <a:solidFill>
            <a:srgbClr val="3286AC"/>
          </a:solidFill>
          <a:ln>
            <a:solidFill>
              <a:srgbClr val="3286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2485199">
            <a:off x="5894983" y="3524628"/>
            <a:ext cx="485021" cy="400704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трелка влево 3"/>
          <p:cNvSpPr/>
          <p:nvPr/>
        </p:nvSpPr>
        <p:spPr>
          <a:xfrm rot="20049182">
            <a:off x="5826437" y="1950719"/>
            <a:ext cx="555089" cy="422103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50963" y="3741102"/>
            <a:ext cx="2311227" cy="141085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Прочие налоговые доходы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год – 35 млн руб.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 – 38 млн руб.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57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ea typeface="+mn-ea"/>
                <a:cs typeface="+mn-cs"/>
              </a:rPr>
              <a:t>Неналоговые доходы бюджета</a:t>
            </a:r>
            <a:endParaRPr lang="ru-RU" sz="2000" b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2729937"/>
              </p:ext>
            </p:extLst>
          </p:nvPr>
        </p:nvGraphicFramePr>
        <p:xfrm>
          <a:off x="457200" y="731922"/>
          <a:ext cx="8229600" cy="3848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 bwMode="auto">
          <a:xfrm>
            <a:off x="540614" y="699542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7</a:t>
            </a:r>
            <a:endParaRPr lang="ru-RU" sz="1600" dirty="0">
              <a:solidFill>
                <a:schemeClr val="tx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70190" y="4011910"/>
            <a:ext cx="4114781" cy="1056184"/>
            <a:chOff x="-2044411" y="1921211"/>
            <a:chExt cx="4114781" cy="113819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-2044411" y="1921211"/>
              <a:ext cx="4114781" cy="113819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-1946258" y="2251481"/>
              <a:ext cx="4003657" cy="63056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kern="1200" dirty="0" smtClean="0">
                  <a:latin typeface="Arial Narrow" panose="020B0606020202030204" pitchFamily="34" charset="0"/>
                </a:rPr>
                <a:t>Иные неналоговые доходы:</a:t>
              </a:r>
            </a:p>
            <a:p>
              <a:pPr lvl="0" algn="ctr" defTabSz="711200"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dirty="0" smtClean="0">
                  <a:latin typeface="Arial Narrow" panose="020B0606020202030204" pitchFamily="34" charset="0"/>
                </a:rPr>
                <a:t>Штрафы</a:t>
              </a:r>
            </a:p>
            <a:p>
              <a:pPr lvl="0" algn="ctr" defTabSz="711200"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kern="1200" dirty="0" smtClean="0">
                  <a:latin typeface="Arial Narrow" panose="020B0606020202030204" pitchFamily="34" charset="0"/>
                </a:rPr>
                <a:t>Прочие неналоговые доходы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latin typeface="Arial Narrow" panose="020B0606020202030204" pitchFamily="34" charset="0"/>
                </a:rPr>
                <a:t>Доходы от оказания платных услуг</a:t>
              </a:r>
              <a:endParaRPr lang="ru-RU" sz="1600" b="1" kern="1200" dirty="0" smtClean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615570" y="4272260"/>
            <a:ext cx="4109656" cy="658668"/>
            <a:chOff x="4114802" y="1904005"/>
            <a:chExt cx="4109656" cy="65866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Прямоугольник с двумя скругленными соседними углами 11"/>
            <p:cNvSpPr/>
            <p:nvPr/>
          </p:nvSpPr>
          <p:spPr>
            <a:xfrm rot="5400000">
              <a:off x="5840296" y="178511"/>
              <a:ext cx="658668" cy="4109656"/>
            </a:xfrm>
            <a:prstGeom prst="round2Same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5">
                <a:tint val="40000"/>
                <a:alpha val="90000"/>
                <a:hueOff val="10807894"/>
                <a:satOff val="-12023"/>
                <a:lumOff val="-47"/>
                <a:alphaOff val="0"/>
              </a:schemeClr>
            </a:lnRef>
            <a:fillRef idx="1">
              <a:schemeClr val="accent5">
                <a:tint val="40000"/>
                <a:alpha val="90000"/>
                <a:hueOff val="10807894"/>
                <a:satOff val="-12023"/>
                <a:lumOff val="-47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10807894"/>
                <a:satOff val="-12023"/>
                <a:lumOff val="-4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4114802" y="1936159"/>
              <a:ext cx="4077502" cy="5943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b="1" kern="1200" dirty="0" smtClean="0">
                  <a:latin typeface="Arial Narrow" panose="020B0606020202030204" pitchFamily="34" charset="0"/>
                </a:rPr>
                <a:t>2020 год –  21,8 млн рублей</a:t>
              </a:r>
              <a:endParaRPr lang="ru-RU" sz="1800" kern="1200" dirty="0">
                <a:latin typeface="Arial Narrow" panose="020B060602020203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b="1" kern="1200" dirty="0" smtClean="0">
                  <a:latin typeface="Arial Narrow" panose="020B0606020202030204" pitchFamily="34" charset="0"/>
                </a:rPr>
                <a:t>2021 год – 16,4 млн рублей</a:t>
              </a:r>
              <a:endParaRPr lang="ru-RU" sz="16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0879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2546"/>
            <a:ext cx="8229600" cy="857250"/>
          </a:xfrm>
        </p:spPr>
        <p:txBody>
          <a:bodyPr>
            <a:normAutofit/>
          </a:bodyPr>
          <a:lstStyle/>
          <a:p>
            <a:r>
              <a:rPr lang="ru-RU" altLang="ru-RU" sz="2000" b="1" dirty="0">
                <a:latin typeface="Arial Narrow" panose="020B0606020202030204" pitchFamily="34" charset="0"/>
                <a:ea typeface="+mn-ea"/>
                <a:cs typeface="+mn-cs"/>
              </a:rPr>
              <a:t>Структура безвозмездных поступлений бюджета в </a:t>
            </a:r>
            <a:r>
              <a:rPr lang="ru-RU" altLang="ru-RU" sz="2000" b="1" dirty="0" smtClean="0">
                <a:latin typeface="Arial Narrow" panose="020B0606020202030204" pitchFamily="34" charset="0"/>
                <a:ea typeface="+mn-ea"/>
                <a:cs typeface="+mn-cs"/>
              </a:rPr>
              <a:t>2021 </a:t>
            </a:r>
            <a:r>
              <a:rPr lang="ru-RU" altLang="ru-RU" sz="2000" b="1" dirty="0">
                <a:latin typeface="Arial Narrow" panose="020B0606020202030204" pitchFamily="34" charset="0"/>
                <a:ea typeface="+mn-ea"/>
                <a:cs typeface="+mn-cs"/>
              </a:rPr>
              <a:t>году</a:t>
            </a:r>
            <a:endParaRPr lang="ru-RU" sz="2000" b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5537659"/>
              </p:ext>
            </p:extLst>
          </p:nvPr>
        </p:nvGraphicFramePr>
        <p:xfrm>
          <a:off x="457200" y="987574"/>
          <a:ext cx="8229599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05824" y="2357265"/>
            <a:ext cx="242485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Субвенции</a:t>
            </a:r>
            <a:endParaRPr lang="ru-RU" sz="16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1 297,5 </a:t>
            </a:r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млн рублей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5551996" y="1304912"/>
            <a:ext cx="676188" cy="60899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 flipV="1">
            <a:off x="5652120" y="3795886"/>
            <a:ext cx="576065" cy="2333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228184" y="4029257"/>
            <a:ext cx="1688597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228184" y="1315142"/>
            <a:ext cx="18569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11560" y="2695819"/>
            <a:ext cx="194421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923046" y="3336539"/>
            <a:ext cx="199373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022737" y="2959513"/>
            <a:ext cx="230567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Дотации </a:t>
            </a:r>
            <a:endParaRPr lang="ru-RU" sz="16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279</a:t>
            </a:r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млн рублей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89168" y="3688917"/>
            <a:ext cx="175524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Субсидии</a:t>
            </a:r>
            <a:endParaRPr lang="ru-RU" sz="16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119,8 </a:t>
            </a:r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млн рублей</a:t>
            </a:r>
            <a:endParaRPr lang="ru-RU" sz="1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36830" y="705432"/>
            <a:ext cx="314996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Иные межбюджетные трансферты</a:t>
            </a:r>
            <a:endParaRPr lang="ru-RU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35,5 млн рублей</a:t>
            </a:r>
            <a:endParaRPr lang="ru-RU" sz="1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 bwMode="auto">
          <a:xfrm>
            <a:off x="540614" y="699542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Блок-схема: документ 20"/>
          <p:cNvSpPr/>
          <p:nvPr/>
        </p:nvSpPr>
        <p:spPr>
          <a:xfrm>
            <a:off x="8748782" y="0"/>
            <a:ext cx="395218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8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760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1470"/>
            <a:ext cx="8435280" cy="432048"/>
          </a:xfrm>
        </p:spPr>
        <p:txBody>
          <a:bodyPr>
            <a:normAutofit/>
          </a:bodyPr>
          <a:lstStyle/>
          <a:p>
            <a:r>
              <a:rPr lang="ru-RU" altLang="ru-RU" sz="2000" b="1" dirty="0" smtClean="0">
                <a:latin typeface="Arial Narrow" panose="020B0606020202030204" pitchFamily="34" charset="0"/>
              </a:rPr>
              <a:t>Основные виды безвозмездных </a:t>
            </a:r>
            <a:r>
              <a:rPr lang="ru-RU" altLang="ru-RU" sz="2000" b="1" dirty="0">
                <a:latin typeface="Arial Narrow" panose="020B0606020202030204" pitchFamily="34" charset="0"/>
              </a:rPr>
              <a:t>поступлений бюджета в </a:t>
            </a:r>
            <a:r>
              <a:rPr lang="ru-RU" altLang="ru-RU" sz="2000" b="1" dirty="0" smtClean="0">
                <a:latin typeface="Arial Narrow" panose="020B0606020202030204" pitchFamily="34" charset="0"/>
              </a:rPr>
              <a:t>2021 </a:t>
            </a:r>
            <a:r>
              <a:rPr lang="ru-RU" altLang="ru-RU" sz="2000" b="1" dirty="0">
                <a:latin typeface="Arial Narrow" panose="020B0606020202030204" pitchFamily="34" charset="0"/>
              </a:rPr>
              <a:t>году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483518"/>
          <a:ext cx="8229600" cy="4659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9" name="Блок-схема: документ 8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9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4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2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етка">
    <a:dk1>
      <a:sysClr val="windowText" lastClr="000000"/>
    </a:dk1>
    <a:lt1>
      <a:sysClr val="window" lastClr="FFFFFF"/>
    </a:lt1>
    <a:dk2>
      <a:srgbClr val="534949"/>
    </a:dk2>
    <a:lt2>
      <a:srgbClr val="CCD1B9"/>
    </a:lt2>
    <a:accent1>
      <a:srgbClr val="C66951"/>
    </a:accent1>
    <a:accent2>
      <a:srgbClr val="BF974D"/>
    </a:accent2>
    <a:accent3>
      <a:srgbClr val="928B70"/>
    </a:accent3>
    <a:accent4>
      <a:srgbClr val="87706B"/>
    </a:accent4>
    <a:accent5>
      <a:srgbClr val="94734E"/>
    </a:accent5>
    <a:accent6>
      <a:srgbClr val="6F777D"/>
    </a:accent6>
    <a:hlink>
      <a:srgbClr val="CC9900"/>
    </a:hlink>
    <a:folHlink>
      <a:srgbClr val="C0C0C0"/>
    </a:folHlink>
  </a:clrScheme>
</a:themeOverride>
</file>

<file path=ppt/theme/themeOverride3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етка">
    <a:dk1>
      <a:sysClr val="windowText" lastClr="000000"/>
    </a:dk1>
    <a:lt1>
      <a:sysClr val="window" lastClr="FFFFFF"/>
    </a:lt1>
    <a:dk2>
      <a:srgbClr val="534949"/>
    </a:dk2>
    <a:lt2>
      <a:srgbClr val="CCD1B9"/>
    </a:lt2>
    <a:accent1>
      <a:srgbClr val="C66951"/>
    </a:accent1>
    <a:accent2>
      <a:srgbClr val="BF974D"/>
    </a:accent2>
    <a:accent3>
      <a:srgbClr val="928B70"/>
    </a:accent3>
    <a:accent4>
      <a:srgbClr val="87706B"/>
    </a:accent4>
    <a:accent5>
      <a:srgbClr val="94734E"/>
    </a:accent5>
    <a:accent6>
      <a:srgbClr val="6F777D"/>
    </a:accent6>
    <a:hlink>
      <a:srgbClr val="CC9900"/>
    </a:hlink>
    <a:folHlink>
      <a:srgbClr val="C0C0C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16340</TotalTime>
  <Words>1634</Words>
  <Application>Microsoft Office PowerPoint</Application>
  <PresentationFormat>Экран (16:9)</PresentationFormat>
  <Paragraphs>386</Paragraphs>
  <Slides>24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Arial Narrow</vt:lpstr>
      <vt:lpstr>Calibri</vt:lpstr>
      <vt:lpstr>Calibri Light</vt:lpstr>
      <vt:lpstr>Times New Roman</vt:lpstr>
      <vt:lpstr>Тема Office</vt:lpstr>
      <vt:lpstr>Тема2</vt:lpstr>
      <vt:lpstr>1_Тема Office</vt:lpstr>
      <vt:lpstr>Презентация PowerPoint</vt:lpstr>
      <vt:lpstr>Презентация PowerPoint</vt:lpstr>
      <vt:lpstr>Презентация PowerPoint</vt:lpstr>
      <vt:lpstr>Доходы бюджета в 2021 году</vt:lpstr>
      <vt:lpstr>Структура налоговых и неналоговых (собственных) доходов бюджета  в 2021 году</vt:lpstr>
      <vt:lpstr>Основные налоговые доходы бюджета в 2021 году</vt:lpstr>
      <vt:lpstr>Неналоговые доходы бюджета</vt:lpstr>
      <vt:lpstr>Структура безвозмездных поступлений бюджета в 2021 году</vt:lpstr>
      <vt:lpstr>Основные виды безвозмездных поступлений бюджета в 2021 году</vt:lpstr>
      <vt:lpstr>Презентация PowerPoint</vt:lpstr>
      <vt:lpstr>Сведения о задолженности по налоговым и неналоговым платежам, млн рублей</vt:lpstr>
      <vt:lpstr>Структура расходов бюджета в 2021 году</vt:lpstr>
      <vt:lpstr>Отраслевая структура расходов бюджета в 2021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расходов бюджета, тыс. рублей</vt:lpstr>
      <vt:lpstr>Муниципальный дорожный фонд</vt:lpstr>
      <vt:lpstr>Состояние кредиторской задолженности</vt:lpstr>
      <vt:lpstr>Состояние муниципального долга, млн рублей</vt:lpstr>
      <vt:lpstr>Презентация PowerPoint</vt:lpstr>
      <vt:lpstr>Предлагается одобрить  проект решения «Об исполнении бюджета городского округа город Переславль-Залесский за 2021 год»  для внесения его в Переславль-Залесскую городскую Думу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Поступление государственной пошлины за 9 месяцев 2016 (млн. руб)</dc:title>
  <dc:creator>Игольникова Елизавета Станиславовна</dc:creator>
  <cp:lastModifiedBy>user</cp:lastModifiedBy>
  <cp:revision>1521</cp:revision>
  <cp:lastPrinted>2022-04-26T14:28:37Z</cp:lastPrinted>
  <dcterms:created xsi:type="dcterms:W3CDTF">2016-10-07T07:15:03Z</dcterms:created>
  <dcterms:modified xsi:type="dcterms:W3CDTF">2022-04-29T10:43:53Z</dcterms:modified>
</cp:coreProperties>
</file>