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1" r:id="rId2"/>
    <p:sldMasterId id="2147483963" r:id="rId3"/>
  </p:sldMasterIdLst>
  <p:notesMasterIdLst>
    <p:notesMasterId r:id="rId30"/>
  </p:notesMasterIdLst>
  <p:handoutMasterIdLst>
    <p:handoutMasterId r:id="rId31"/>
  </p:handoutMasterIdLst>
  <p:sldIdLst>
    <p:sldId id="426" r:id="rId4"/>
    <p:sldId id="438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17" r:id="rId28"/>
    <p:sldId id="418" r:id="rId29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9A7"/>
    <a:srgbClr val="B676AE"/>
    <a:srgbClr val="C7CCB4"/>
    <a:srgbClr val="AAB28C"/>
    <a:srgbClr val="A05697"/>
    <a:srgbClr val="87748A"/>
    <a:srgbClr val="0166AB"/>
    <a:srgbClr val="832185"/>
    <a:srgbClr val="FA927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7" autoAdjust="0"/>
  </p:normalViewPr>
  <p:slideViewPr>
    <p:cSldViewPr>
      <p:cViewPr varScale="1">
        <p:scale>
          <a:sx n="141" d="100"/>
          <a:sy n="141" d="100"/>
        </p:scale>
        <p:origin x="3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17283950617284"/>
          <c:y val="3.77973753145441E-2"/>
          <c:w val="0.53549382716049387"/>
          <c:h val="0.7455586843934042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9.2592592592592587E-3"/>
                  <c:y val="3.149781276212008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345679012345694E-2"/>
                  <c:y val="-2.8872661492494052E-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 назначения на 2020 год (решение Думы № 125 от 12.12.2019)</c:v>
                </c:pt>
                <c:pt idx="1">
                  <c:v>Плановые назначения на 2020 год (решение Думы № 120 от 24.12.2020)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-3.149781276212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 назначения на 2020 год (решение Думы № 125 от 12.12.2019)</c:v>
                </c:pt>
                <c:pt idx="1">
                  <c:v>Плановые назначения на 2020 год (решение Думы № 120 от 24.12.2020)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149</c:v>
                </c:pt>
                <c:pt idx="1">
                  <c:v>358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 назначения на 2020 год (решение Думы № 125 от 12.12.2019)</c:v>
                </c:pt>
                <c:pt idx="1">
                  <c:v>Плановые назначения на 2020 год (решение Думы № 120 от 24.12.2020)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1108</c:v>
                </c:pt>
                <c:pt idx="1">
                  <c:v>1224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6"/>
        <c:shape val="box"/>
        <c:axId val="269261824"/>
        <c:axId val="269262216"/>
        <c:axId val="0"/>
      </c:bar3DChart>
      <c:catAx>
        <c:axId val="2692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9262216"/>
        <c:crosses val="autoZero"/>
        <c:auto val="1"/>
        <c:lblAlgn val="ctr"/>
        <c:lblOffset val="100"/>
        <c:noMultiLvlLbl val="0"/>
      </c:catAx>
      <c:valAx>
        <c:axId val="2692622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6926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5035481675901"/>
          <c:y val="0.83160029226002019"/>
          <c:w val="0.61394867308253132"/>
          <c:h val="6.4456925624983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80315045327168"/>
          <c:y val="0.13752350060697333"/>
          <c:w val="0.39303718237656138"/>
          <c:h val="0.81271524184003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Lbls>
            <c:dLbl>
              <c:idx val="0"/>
              <c:layout>
                <c:manualLayout>
                  <c:x val="-5.1271584903264721E-4"/>
                  <c:y val="-0.18869953418537824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25,2%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329025101111579E-2"/>
                  <c:y val="0.1461433334627800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46,6%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141391579585488E-2"/>
                  <c:y val="0.1857132106485915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5,2%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4542126392271858E-2"/>
                  <c:y val="-2.265852571138397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4,6%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039522371753858E-2"/>
                  <c:y val="7.347832678530565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/>
                      <a:t>2,1%</a:t>
                    </a:r>
                    <a:endParaRPr lang="en-US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050296693717056E-2"/>
                  <c:y val="-5.653551084598679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="0" dirty="0" smtClean="0"/>
                      <a:t>3,9%</a:t>
                    </a:r>
                    <a:endParaRPr lang="en-US" b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fld id="{BE90B340-B004-4906-991C-5B7A40072B6A}" type="PERCENTAGE">
                      <a:rPr lang="en-US" b="0">
                        <a:solidFill>
                          <a:schemeClr val="tx1"/>
                        </a:solidFill>
                      </a:rPr>
                      <a:pPr>
                        <a:defRPr b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ЕНВД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25.22379117931856</c:v>
                </c:pt>
                <c:pt idx="1">
                  <c:v>46.606211119548028</c:v>
                </c:pt>
                <c:pt idx="2">
                  <c:v>4.5886770371092798</c:v>
                </c:pt>
                <c:pt idx="3">
                  <c:v>5.157124048234401</c:v>
                </c:pt>
                <c:pt idx="4">
                  <c:v>3.8690621320942675</c:v>
                </c:pt>
                <c:pt idx="5">
                  <c:v>2.1544908010505122</c:v>
                </c:pt>
                <c:pt idx="6">
                  <c:v>12.400643682644951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62845145970279E-2"/>
          <c:y val="0.43570368433935425"/>
          <c:w val="0.92747430970805944"/>
          <c:h val="0.46481121229792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резиновых и пластмассовых изделий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547716920342186E-3"/>
                  <c:y val="1.7226489910521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591032979720833E-3"/>
                  <c:y val="-1.110518995223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</c:v>
                </c:pt>
              </c:strCache>
            </c:strRef>
          </c:tx>
          <c:spPr>
            <a:solidFill>
              <a:srgbClr val="83218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solidFill>
              <a:srgbClr val="87748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152712003962178E-4"/>
                  <c:y val="3.2628221378538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4.2856089717964877E-3"/>
                  <c:y val="3.2628221378538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27"/>
        <c:axId val="269263392"/>
        <c:axId val="269477416"/>
      </c:barChart>
      <c:catAx>
        <c:axId val="26926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477416"/>
        <c:crosses val="autoZero"/>
        <c:auto val="1"/>
        <c:lblAlgn val="ctr"/>
        <c:lblOffset val="100"/>
        <c:noMultiLvlLbl val="0"/>
      </c:catAx>
      <c:valAx>
        <c:axId val="2694774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692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6.508179977236378E-4"/>
          <c:w val="0.98898694537574761"/>
          <c:h val="0.377869295552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5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51811731094698E-2"/>
          <c:y val="0.40042209401556533"/>
          <c:w val="0.92769637653781056"/>
          <c:h val="0.52146666646674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Деятельность гостиниц и предприятий общественного питания</c:v>
                </c:pt>
              </c:strCache>
            </c:strRef>
          </c:tx>
          <c:spPr>
            <a:solidFill>
              <a:srgbClr val="0166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Деятельность головных офисов</c:v>
                </c:pt>
              </c:strCache>
            </c:strRef>
          </c:tx>
          <c:spPr>
            <a:solidFill>
              <a:srgbClr val="7B5B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Растениеводство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478200"/>
        <c:axId val="269478592"/>
      </c:barChart>
      <c:catAx>
        <c:axId val="269478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9478592"/>
        <c:crosses val="autoZero"/>
        <c:auto val="1"/>
        <c:lblAlgn val="ctr"/>
        <c:lblOffset val="100"/>
        <c:noMultiLvlLbl val="0"/>
      </c:catAx>
      <c:valAx>
        <c:axId val="269478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947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8837112409620476"/>
          <c:h val="0.43693969931373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19965334884482"/>
          <c:y val="9.2469776085485469E-2"/>
          <c:w val="0.38689685852251132"/>
          <c:h val="0.8039525911262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</c:v>
                </c:pt>
                <c:pt idx="1">
                  <c:v>375</c:v>
                </c:pt>
                <c:pt idx="2">
                  <c:v>1210</c:v>
                </c:pt>
                <c:pt idx="3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  <c:holeSize val="50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8198603924014E-4"/>
          <c:y val="5.0839773866351454E-2"/>
          <c:w val="0.9668085051919848"/>
          <c:h val="0.8542452669148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37000">
                  <a:srgbClr val="C00000"/>
                </a:gs>
                <a:gs pos="0">
                  <a:srgbClr val="C00000"/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132115</c:v>
                </c:pt>
                <c:pt idx="1">
                  <c:v>140913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945144"/>
        <c:axId val="272388128"/>
      </c:barChart>
      <c:catAx>
        <c:axId val="26794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388128"/>
        <c:crosses val="autoZero"/>
        <c:auto val="1"/>
        <c:lblAlgn val="ctr"/>
        <c:lblOffset val="100"/>
        <c:noMultiLvlLbl val="0"/>
      </c:catAx>
      <c:valAx>
        <c:axId val="272388128"/>
        <c:scaling>
          <c:orientation val="minMax"/>
          <c:max val="150000"/>
          <c:min val="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794514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530092510070943"/>
          <c:y val="1.315564124946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584943495775554"/>
          <c:y val="0.14541368794404602"/>
          <c:w val="0.38206503333214509"/>
          <c:h val="0.59209673988707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279669174004501"/>
                  <c:y val="-9.634452725324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08210937221484"/>
                  <c:y val="6.3538984895528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Задолженность по налоговым доходам</c:v>
                </c:pt>
                <c:pt idx="1">
                  <c:v>Задолженность по неналоговым доходам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86524</c:v>
                </c:pt>
                <c:pt idx="1">
                  <c:v>54389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9.5720205113250259E-2"/>
          <c:y val="4.2244932183493317E-2"/>
          <c:w val="0.86729051229707721"/>
          <c:h val="0.717379072576167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 </c:v>
                </c:pt>
              </c:strCache>
            </c:strRef>
          </c:tx>
          <c:spPr>
            <a:solidFill>
              <a:srgbClr val="6E5F56"/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0.37086620284222332"/>
                  <c:y val="0.37428366168269861"/>
                </c:manualLayout>
              </c:layout>
              <c:tx>
                <c:rich>
                  <a:bodyPr/>
                  <a:lstStyle/>
                  <a:p>
                    <a:pPr>
                      <a:defRPr sz="1784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04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Бюджетные</a:t>
                    </a:r>
                    <a:r>
                      <a:rPr lang="ru-RU" sz="104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кредиты</a:t>
                    </a:r>
                    <a:endParaRPr lang="ru-RU" sz="1397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effectLst>
                  <a:glow rad="139700">
                    <a:schemeClr val="accent1">
                      <a:alpha val="40000"/>
                    </a:schemeClr>
                  </a:glow>
                </a:effectLst>
              </c:spPr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43831</c:v>
                </c:pt>
                <c:pt idx="1">
                  <c:v>44197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108.01</c:v>
                </c:pt>
                <c:pt idx="1">
                  <c:v>96.3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-0.35323134084374491"/>
                  <c:y val="0.58347144678783613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bg1"/>
                        </a:solidFill>
                      </a:defRPr>
                    </a:pPr>
                    <a:r>
                      <a:rPr lang="ru-RU" sz="1041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Кредиты</a:t>
                    </a:r>
                    <a:r>
                      <a:rPr lang="ru-RU" sz="1041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кредитных организаций</a:t>
                    </a:r>
                    <a:endParaRPr lang="ru-RU" sz="1397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43831</c:v>
                </c:pt>
                <c:pt idx="1">
                  <c:v>44197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526656"/>
        <c:axId val="273527048"/>
        <c:axId val="0"/>
      </c:bar3DChart>
      <c:dateAx>
        <c:axId val="273526656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3527048"/>
        <c:crosses val="autoZero"/>
        <c:auto val="1"/>
        <c:lblOffset val="100"/>
        <c:baseTimeUnit val="years"/>
      </c:dateAx>
      <c:valAx>
        <c:axId val="273527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526656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w="381000"/>
    </a:sp3d>
  </c:spPr>
  <c:txPr>
    <a:bodyPr/>
    <a:lstStyle/>
    <a:p>
      <a:pPr>
        <a:defRPr sz="1353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66233-57C8-4BD2-9182-58B79620FF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C7A85-EC0C-4286-8688-D2AA207269E0}">
      <dgm:prSet phldrT="[Текст]" custT="1"/>
      <dgm:spPr>
        <a:solidFill>
          <a:srgbClr val="FF898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Численность жителей в среднем</a:t>
          </a:r>
        </a:p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за 2019 год - 56,5 тыс. человек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FECDC0-0CA2-4774-896C-9D227945C8C4}" type="parTrans" cxnId="{DCC54E2A-7822-49A8-AB3C-41EB83609964}">
      <dgm:prSet/>
      <dgm:spPr/>
      <dgm:t>
        <a:bodyPr/>
        <a:lstStyle/>
        <a:p>
          <a:endParaRPr lang="ru-RU"/>
        </a:p>
      </dgm:t>
    </dgm:pt>
    <dgm:pt modelId="{9DBBF0F0-BDEF-47CB-8621-87C4DBF4E9C5}" type="sibTrans" cxnId="{DCC54E2A-7822-49A8-AB3C-41EB83609964}">
      <dgm:prSet/>
      <dgm:spPr/>
      <dgm:t>
        <a:bodyPr/>
        <a:lstStyle/>
        <a:p>
          <a:endParaRPr lang="ru-RU"/>
        </a:p>
      </dgm:t>
    </dgm:pt>
    <dgm:pt modelId="{3E0CC51A-B2C9-4356-97DF-E2053C9F57E6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Объем доходов бюджета городского округа на 1 жителя в 2019 году – </a:t>
          </a:r>
          <a:r>
            <a:rPr lang="en-U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37,0</a:t>
          </a:r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тыс. рублей</a:t>
          </a:r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77A13A53-F561-4609-81A2-FFE975CE9610}" type="parTrans" cxnId="{1354DC82-712B-4926-B80F-DDE1F727BDBA}">
      <dgm:prSet/>
      <dgm:spPr/>
      <dgm:t>
        <a:bodyPr/>
        <a:lstStyle/>
        <a:p>
          <a:endParaRPr lang="ru-RU"/>
        </a:p>
      </dgm:t>
    </dgm:pt>
    <dgm:pt modelId="{DE6BF400-81C1-4534-88EA-2673E1459A5B}" type="sibTrans" cxnId="{1354DC82-712B-4926-B80F-DDE1F727BDBA}">
      <dgm:prSet/>
      <dgm:spPr/>
      <dgm:t>
        <a:bodyPr/>
        <a:lstStyle/>
        <a:p>
          <a:endParaRPr lang="ru-RU"/>
        </a:p>
      </dgm:t>
    </dgm:pt>
    <dgm:pt modelId="{D597E866-9127-45E9-9384-1FE4D4289BFB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Объем расходов бюджета городского округа на 1 жителя в 2019 году – </a:t>
          </a:r>
          <a:r>
            <a:rPr lang="en-U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36,7 </a:t>
          </a:r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тыс. рублей</a:t>
          </a:r>
          <a:endParaRPr lang="ru-RU" b="1" dirty="0">
            <a:solidFill>
              <a:schemeClr val="tx1"/>
            </a:solidFill>
          </a:endParaRPr>
        </a:p>
      </dgm:t>
    </dgm:pt>
    <dgm:pt modelId="{D4503D5B-1381-402F-89E4-CC20276317DE}" type="parTrans" cxnId="{EB16DBDA-F962-4E6A-B89A-A16BAE62E974}">
      <dgm:prSet/>
      <dgm:spPr/>
      <dgm:t>
        <a:bodyPr/>
        <a:lstStyle/>
        <a:p>
          <a:endParaRPr lang="ru-RU"/>
        </a:p>
      </dgm:t>
    </dgm:pt>
    <dgm:pt modelId="{005E1064-11CC-4A20-B17B-67A5548F9D22}" type="sibTrans" cxnId="{EB16DBDA-F962-4E6A-B89A-A16BAE62E974}">
      <dgm:prSet/>
      <dgm:spPr/>
      <dgm:t>
        <a:bodyPr/>
        <a:lstStyle/>
        <a:p>
          <a:endParaRPr lang="ru-RU"/>
        </a:p>
      </dgm:t>
    </dgm:pt>
    <dgm:pt modelId="{02C10012-20AD-492B-BB5E-758B4DB2442D}">
      <dgm:prSet phldrT="[Текст]" custT="1"/>
      <dgm:spPr>
        <a:solidFill>
          <a:srgbClr val="FF898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Численность жителей в среднем</a:t>
          </a:r>
        </a:p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за 2020 год – 55,9 тыс. человек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E9DAB8C-B3BD-42B5-AD5C-59817B3BC3F8}" type="parTrans" cxnId="{4A3CD1FB-287B-4292-B550-F2CE97836D92}">
      <dgm:prSet/>
      <dgm:spPr/>
      <dgm:t>
        <a:bodyPr/>
        <a:lstStyle/>
        <a:p>
          <a:endParaRPr lang="ru-RU"/>
        </a:p>
      </dgm:t>
    </dgm:pt>
    <dgm:pt modelId="{774D5FDE-20B5-469C-A0C3-7191A527186C}" type="sibTrans" cxnId="{4A3CD1FB-287B-4292-B550-F2CE97836D92}">
      <dgm:prSet/>
      <dgm:spPr/>
      <dgm:t>
        <a:bodyPr/>
        <a:lstStyle/>
        <a:p>
          <a:endParaRPr lang="ru-RU"/>
        </a:p>
      </dgm:t>
    </dgm:pt>
    <dgm:pt modelId="{6533C762-B223-4719-B3CF-1958B9E58531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Объем доходов бюджета городского округа на 1 жителя в 2020 году –</a:t>
          </a:r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44,6 тыс. рублей</a:t>
          </a:r>
          <a:endParaRPr lang="ru-RU" b="1" dirty="0"/>
        </a:p>
      </dgm:t>
    </dgm:pt>
    <dgm:pt modelId="{49D4A895-0567-4B81-8DA1-915A595B7C19}" type="parTrans" cxnId="{862D02C7-68EA-4BAC-BEF1-ADC3EFB65074}">
      <dgm:prSet/>
      <dgm:spPr/>
      <dgm:t>
        <a:bodyPr/>
        <a:lstStyle/>
        <a:p>
          <a:endParaRPr lang="ru-RU"/>
        </a:p>
      </dgm:t>
    </dgm:pt>
    <dgm:pt modelId="{D5921700-6729-43B7-8940-4FBDA1A10778}" type="sibTrans" cxnId="{862D02C7-68EA-4BAC-BEF1-ADC3EFB65074}">
      <dgm:prSet/>
      <dgm:spPr/>
      <dgm:t>
        <a:bodyPr/>
        <a:lstStyle/>
        <a:p>
          <a:endParaRPr lang="ru-RU"/>
        </a:p>
      </dgm:t>
    </dgm:pt>
    <dgm:pt modelId="{C8B8D4AE-989B-413C-9495-9FD5D8288F0E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Объем расходов бюджета городского округа на 1 жителя в 2020 году – </a:t>
          </a:r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44,5</a:t>
          </a:r>
          <a:r>
            <a:rPr lang="en-U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тыс. рублей</a:t>
          </a:r>
          <a:endParaRPr lang="ru-RU" b="1" dirty="0"/>
        </a:p>
      </dgm:t>
    </dgm:pt>
    <dgm:pt modelId="{A2F65669-1178-42FD-A56D-E3C8A2BE10BA}" type="parTrans" cxnId="{88DF9E97-6947-4054-BD28-BBD989CB7FB7}">
      <dgm:prSet/>
      <dgm:spPr/>
      <dgm:t>
        <a:bodyPr/>
        <a:lstStyle/>
        <a:p>
          <a:endParaRPr lang="ru-RU"/>
        </a:p>
      </dgm:t>
    </dgm:pt>
    <dgm:pt modelId="{7E89217F-36A0-4031-B9D4-84E7913655C5}" type="sibTrans" cxnId="{88DF9E97-6947-4054-BD28-BBD989CB7FB7}">
      <dgm:prSet/>
      <dgm:spPr/>
      <dgm:t>
        <a:bodyPr/>
        <a:lstStyle/>
        <a:p>
          <a:endParaRPr lang="ru-RU"/>
        </a:p>
      </dgm:t>
    </dgm:pt>
    <dgm:pt modelId="{D93DCAD5-AB29-444A-BBDD-E654F4209440}" type="pres">
      <dgm:prSet presAssocID="{E5B66233-57C8-4BD2-9182-58B79620F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F5AF4-AAF6-4047-95F7-3ADE22C77077}" type="pres">
      <dgm:prSet presAssocID="{A89C7A85-EC0C-4286-8688-D2AA207269E0}" presName="linNode" presStyleCnt="0"/>
      <dgm:spPr/>
    </dgm:pt>
    <dgm:pt modelId="{0BD96A34-E2EE-4588-8D1D-969E76555D60}" type="pres">
      <dgm:prSet presAssocID="{A89C7A85-EC0C-4286-8688-D2AA207269E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A403A-4796-4ED3-B085-3A1372523613}" type="pres">
      <dgm:prSet presAssocID="{A89C7A85-EC0C-4286-8688-D2AA207269E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71F7A-08FD-460E-8D77-A97EAE41DA5F}" type="pres">
      <dgm:prSet presAssocID="{9DBBF0F0-BDEF-47CB-8621-87C4DBF4E9C5}" presName="sp" presStyleCnt="0"/>
      <dgm:spPr/>
    </dgm:pt>
    <dgm:pt modelId="{AACF8B2B-5940-44A2-8F9D-D00717C399D9}" type="pres">
      <dgm:prSet presAssocID="{02C10012-20AD-492B-BB5E-758B4DB2442D}" presName="linNode" presStyleCnt="0"/>
      <dgm:spPr/>
    </dgm:pt>
    <dgm:pt modelId="{D4136FC3-E78B-40A2-902F-D0F535E8239A}" type="pres">
      <dgm:prSet presAssocID="{02C10012-20AD-492B-BB5E-758B4DB2442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9432D-E5D8-4834-A76D-6DBAD3E9EEEF}" type="pres">
      <dgm:prSet presAssocID="{02C10012-20AD-492B-BB5E-758B4DB2442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4FCC0-1D0F-4153-B67E-8256C7798381}" type="presOf" srcId="{C8B8D4AE-989B-413C-9495-9FD5D8288F0E}" destId="{2569432D-E5D8-4834-A76D-6DBAD3E9EEEF}" srcOrd="0" destOrd="1" presId="urn:microsoft.com/office/officeart/2005/8/layout/vList5"/>
    <dgm:cxn modelId="{1354DC82-712B-4926-B80F-DDE1F727BDBA}" srcId="{A89C7A85-EC0C-4286-8688-D2AA207269E0}" destId="{3E0CC51A-B2C9-4356-97DF-E2053C9F57E6}" srcOrd="0" destOrd="0" parTransId="{77A13A53-F561-4609-81A2-FFE975CE9610}" sibTransId="{DE6BF400-81C1-4534-88EA-2673E1459A5B}"/>
    <dgm:cxn modelId="{EB16DBDA-F962-4E6A-B89A-A16BAE62E974}" srcId="{A89C7A85-EC0C-4286-8688-D2AA207269E0}" destId="{D597E866-9127-45E9-9384-1FE4D4289BFB}" srcOrd="1" destOrd="0" parTransId="{D4503D5B-1381-402F-89E4-CC20276317DE}" sibTransId="{005E1064-11CC-4A20-B17B-67A5548F9D22}"/>
    <dgm:cxn modelId="{F5FD7AA9-5965-4574-97C6-44DFC3B431AA}" type="presOf" srcId="{D597E866-9127-45E9-9384-1FE4D4289BFB}" destId="{767A403A-4796-4ED3-B085-3A1372523613}" srcOrd="0" destOrd="1" presId="urn:microsoft.com/office/officeart/2005/8/layout/vList5"/>
    <dgm:cxn modelId="{27355ACE-87C4-4783-887F-0E4C89850A40}" type="presOf" srcId="{E5B66233-57C8-4BD2-9182-58B79620FF1A}" destId="{D93DCAD5-AB29-444A-BBDD-E654F4209440}" srcOrd="0" destOrd="0" presId="urn:microsoft.com/office/officeart/2005/8/layout/vList5"/>
    <dgm:cxn modelId="{BF671D46-F42F-4AD3-99A7-E431F409CECE}" type="presOf" srcId="{3E0CC51A-B2C9-4356-97DF-E2053C9F57E6}" destId="{767A403A-4796-4ED3-B085-3A1372523613}" srcOrd="0" destOrd="0" presId="urn:microsoft.com/office/officeart/2005/8/layout/vList5"/>
    <dgm:cxn modelId="{D0B457E7-D3F5-4E52-A797-1A92FABFB246}" type="presOf" srcId="{6533C762-B223-4719-B3CF-1958B9E58531}" destId="{2569432D-E5D8-4834-A76D-6DBAD3E9EEEF}" srcOrd="0" destOrd="0" presId="urn:microsoft.com/office/officeart/2005/8/layout/vList5"/>
    <dgm:cxn modelId="{C292F40F-2E39-4569-B00B-0FABF2842864}" type="presOf" srcId="{A89C7A85-EC0C-4286-8688-D2AA207269E0}" destId="{0BD96A34-E2EE-4588-8D1D-969E76555D60}" srcOrd="0" destOrd="0" presId="urn:microsoft.com/office/officeart/2005/8/layout/vList5"/>
    <dgm:cxn modelId="{D43D08F5-FBCD-47C5-9F98-334546FB3607}" type="presOf" srcId="{02C10012-20AD-492B-BB5E-758B4DB2442D}" destId="{D4136FC3-E78B-40A2-902F-D0F535E8239A}" srcOrd="0" destOrd="0" presId="urn:microsoft.com/office/officeart/2005/8/layout/vList5"/>
    <dgm:cxn modelId="{88DF9E97-6947-4054-BD28-BBD989CB7FB7}" srcId="{02C10012-20AD-492B-BB5E-758B4DB2442D}" destId="{C8B8D4AE-989B-413C-9495-9FD5D8288F0E}" srcOrd="1" destOrd="0" parTransId="{A2F65669-1178-42FD-A56D-E3C8A2BE10BA}" sibTransId="{7E89217F-36A0-4031-B9D4-84E7913655C5}"/>
    <dgm:cxn modelId="{DCC54E2A-7822-49A8-AB3C-41EB83609964}" srcId="{E5B66233-57C8-4BD2-9182-58B79620FF1A}" destId="{A89C7A85-EC0C-4286-8688-D2AA207269E0}" srcOrd="0" destOrd="0" parTransId="{18FECDC0-0CA2-4774-896C-9D227945C8C4}" sibTransId="{9DBBF0F0-BDEF-47CB-8621-87C4DBF4E9C5}"/>
    <dgm:cxn modelId="{862D02C7-68EA-4BAC-BEF1-ADC3EFB65074}" srcId="{02C10012-20AD-492B-BB5E-758B4DB2442D}" destId="{6533C762-B223-4719-B3CF-1958B9E58531}" srcOrd="0" destOrd="0" parTransId="{49D4A895-0567-4B81-8DA1-915A595B7C19}" sibTransId="{D5921700-6729-43B7-8940-4FBDA1A10778}"/>
    <dgm:cxn modelId="{4A3CD1FB-287B-4292-B550-F2CE97836D92}" srcId="{E5B66233-57C8-4BD2-9182-58B79620FF1A}" destId="{02C10012-20AD-492B-BB5E-758B4DB2442D}" srcOrd="1" destOrd="0" parTransId="{EE9DAB8C-B3BD-42B5-AD5C-59817B3BC3F8}" sibTransId="{774D5FDE-20B5-469C-A0C3-7191A527186C}"/>
    <dgm:cxn modelId="{D552D4A4-F332-4D95-B5F6-685CE994FA8B}" type="presParOf" srcId="{D93DCAD5-AB29-444A-BBDD-E654F4209440}" destId="{0EBF5AF4-AAF6-4047-95F7-3ADE22C77077}" srcOrd="0" destOrd="0" presId="urn:microsoft.com/office/officeart/2005/8/layout/vList5"/>
    <dgm:cxn modelId="{12AE2E4F-DA05-467E-B787-F733501024E1}" type="presParOf" srcId="{0EBF5AF4-AAF6-4047-95F7-3ADE22C77077}" destId="{0BD96A34-E2EE-4588-8D1D-969E76555D60}" srcOrd="0" destOrd="0" presId="urn:microsoft.com/office/officeart/2005/8/layout/vList5"/>
    <dgm:cxn modelId="{F1C6DE56-0BD8-4F52-B558-76787A1E4872}" type="presParOf" srcId="{0EBF5AF4-AAF6-4047-95F7-3ADE22C77077}" destId="{767A403A-4796-4ED3-B085-3A1372523613}" srcOrd="1" destOrd="0" presId="urn:microsoft.com/office/officeart/2005/8/layout/vList5"/>
    <dgm:cxn modelId="{A5E1A24B-5CE3-450A-923B-54F44D6BF02B}" type="presParOf" srcId="{D93DCAD5-AB29-444A-BBDD-E654F4209440}" destId="{5F771F7A-08FD-460E-8D77-A97EAE41DA5F}" srcOrd="1" destOrd="0" presId="urn:microsoft.com/office/officeart/2005/8/layout/vList5"/>
    <dgm:cxn modelId="{FB997703-0395-4342-905A-686AF0BAAB92}" type="presParOf" srcId="{D93DCAD5-AB29-444A-BBDD-E654F4209440}" destId="{AACF8B2B-5940-44A2-8F9D-D00717C399D9}" srcOrd="2" destOrd="0" presId="urn:microsoft.com/office/officeart/2005/8/layout/vList5"/>
    <dgm:cxn modelId="{E0AE97A6-0A3B-403C-A859-51B8FC219AB3}" type="presParOf" srcId="{AACF8B2B-5940-44A2-8F9D-D00717C399D9}" destId="{D4136FC3-E78B-40A2-902F-D0F535E8239A}" srcOrd="0" destOrd="0" presId="urn:microsoft.com/office/officeart/2005/8/layout/vList5"/>
    <dgm:cxn modelId="{72B71318-21F0-42B7-A4F4-8EA7C5106ADC}" type="presParOf" srcId="{AACF8B2B-5940-44A2-8F9D-D00717C399D9}" destId="{2569432D-E5D8-4834-A76D-6DBAD3E9EE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A920F-4A43-4214-9EC6-D6DCCDF918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67641-29BF-4700-AD26-5B7482D7874A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Акцизы</a:t>
          </a:r>
        </a:p>
        <a:p>
          <a:r>
            <a:rPr lang="ru-RU" sz="1400" b="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(0,7595% зачисляется от </a:t>
          </a:r>
          <a:r>
            <a:rPr lang="ru-RU" sz="1400" b="0" i="1" u="sng" dirty="0" err="1" smtClean="0">
              <a:solidFill>
                <a:schemeClr val="bg1"/>
              </a:solidFill>
              <a:latin typeface="Arial Narrow" panose="020B0606020202030204" pitchFamily="34" charset="0"/>
            </a:rPr>
            <a:t>диффер</a:t>
          </a:r>
          <a:r>
            <a:rPr lang="ru-RU" sz="1400" b="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. норматива отчислений)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2019 год – 29 млн руб.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2020 год - 26 млн руб.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6FC4A5A7-2701-4CBA-820C-BE1E07E1C53A}" type="parTrans" cxnId="{6A0BA5CB-6D52-4888-AFA9-3D2C55B189F5}">
      <dgm:prSet/>
      <dgm:spPr/>
      <dgm:t>
        <a:bodyPr/>
        <a:lstStyle/>
        <a:p>
          <a:endParaRPr lang="ru-RU"/>
        </a:p>
      </dgm:t>
    </dgm:pt>
    <dgm:pt modelId="{50BB4925-B41F-4250-A78D-5C2B3F0F8523}" type="sibTrans" cxnId="{6A0BA5CB-6D52-4888-AFA9-3D2C55B189F5}">
      <dgm:prSet/>
      <dgm:spPr/>
      <dgm:t>
        <a:bodyPr/>
        <a:lstStyle/>
        <a:p>
          <a:endParaRPr lang="ru-RU"/>
        </a:p>
      </dgm:t>
    </dgm:pt>
    <dgm:pt modelId="{F26BE7AD-8B9C-403F-8A96-5F8CC24C47B2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Arial Narrow" panose="020B0606020202030204" pitchFamily="34" charset="0"/>
            </a:rPr>
            <a:t>НДФЛ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(30%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2019 год – 256 млн руб.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2020 год – 268 млн руб. </a:t>
          </a:r>
          <a:endParaRPr lang="ru-RU" sz="1400" b="1" i="0" u="none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366F52A-92F6-4662-8147-308FEF2C0BC8}" type="parTrans" cxnId="{86A96C42-2E25-4FAB-8C0E-714F22370990}">
      <dgm:prSet/>
      <dgm:spPr/>
      <dgm:t>
        <a:bodyPr/>
        <a:lstStyle/>
        <a:p>
          <a:endParaRPr lang="ru-RU"/>
        </a:p>
      </dgm:t>
    </dgm:pt>
    <dgm:pt modelId="{7A23459A-F7A9-4C7C-9C82-C25E1F99756F}" type="sibTrans" cxnId="{86A96C42-2E25-4FAB-8C0E-714F22370990}">
      <dgm:prSet/>
      <dgm:spPr/>
      <dgm:t>
        <a:bodyPr/>
        <a:lstStyle/>
        <a:p>
          <a:endParaRPr lang="ru-RU"/>
        </a:p>
      </dgm:t>
    </dgm:pt>
    <dgm:pt modelId="{44EEF222-DCF5-4487-8CB4-4B49432FE0BA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Земельный налог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2019 год – 129 млн руб.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2020 год – 145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E8F34EEB-49AF-4F58-B8A0-9454D291FD90}" type="parTrans" cxnId="{5B13CBB3-FF13-4D0F-9DBF-FA4A8840F98E}">
      <dgm:prSet/>
      <dgm:spPr/>
      <dgm:t>
        <a:bodyPr/>
        <a:lstStyle/>
        <a:p>
          <a:endParaRPr lang="ru-RU"/>
        </a:p>
      </dgm:t>
    </dgm:pt>
    <dgm:pt modelId="{939770CF-4DA1-452B-84C5-3C925012004F}" type="sibTrans" cxnId="{5B13CBB3-FF13-4D0F-9DBF-FA4A8840F98E}">
      <dgm:prSet/>
      <dgm:spPr/>
      <dgm:t>
        <a:bodyPr/>
        <a:lstStyle/>
        <a:p>
          <a:endParaRPr lang="ru-RU"/>
        </a:p>
      </dgm:t>
    </dgm:pt>
    <dgm:pt modelId="{DF1CF8FB-4F2E-4B93-BA41-978BD0CADAA5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Налог на имущество физических лиц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2019 год – 129 млн руб.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2020 год – 145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304C31C5-5441-44E9-9ABA-45FFC5963216}" type="parTrans" cxnId="{A6C9B572-B6BA-480C-9607-7D87ED68B885}">
      <dgm:prSet/>
      <dgm:spPr/>
      <dgm:t>
        <a:bodyPr/>
        <a:lstStyle/>
        <a:p>
          <a:endParaRPr lang="ru-RU"/>
        </a:p>
      </dgm:t>
    </dgm:pt>
    <dgm:pt modelId="{F89EA5BF-8392-486B-B03C-5E33B4DFFD75}" type="sibTrans" cxnId="{A6C9B572-B6BA-480C-9607-7D87ED68B885}">
      <dgm:prSet/>
      <dgm:spPr/>
      <dgm:t>
        <a:bodyPr/>
        <a:lstStyle/>
        <a:p>
          <a:endParaRPr lang="ru-RU"/>
        </a:p>
      </dgm:t>
    </dgm:pt>
    <dgm:pt modelId="{5E2E63FF-7852-4331-B94C-5BB30625A3BC}" type="pres">
      <dgm:prSet presAssocID="{E3FA920F-4A43-4214-9EC6-D6DCCDF918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E2AAB-237C-419D-AC95-66E2036C630D}" type="pres">
      <dgm:prSet presAssocID="{71C67641-29BF-4700-AD26-5B7482D7874A}" presName="compNode" presStyleCnt="0"/>
      <dgm:spPr/>
    </dgm:pt>
    <dgm:pt modelId="{D749251F-7EC5-4F14-B444-20CE7A676346}" type="pres">
      <dgm:prSet presAssocID="{71C67641-29BF-4700-AD26-5B7482D7874A}" presName="pictRect" presStyleLbl="node1" presStyleIdx="0" presStyleCnt="4" custScaleX="131316" custScaleY="153152" custLinFactX="200000" custLinFactNeighborX="213379" custLinFactNeighborY="-61273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F135B2C-BB4F-42A4-A857-2B9F35BFD8DF}" type="pres">
      <dgm:prSet presAssocID="{71C67641-29BF-4700-AD26-5B7482D7874A}" presName="textRect" presStyleLbl="revTx" presStyleIdx="0" presStyleCnt="4" custScaleX="133347" custScaleY="203926" custLinFactX="200000" custLinFactY="-109119" custLinFactNeighborX="20961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BEAA-C8CC-4335-8226-D3C4BBC32AE6}" type="pres">
      <dgm:prSet presAssocID="{50BB4925-B41F-4250-A78D-5C2B3F0F85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622F1-1614-4AC0-8B02-241A1D708386}" type="pres">
      <dgm:prSet presAssocID="{F26BE7AD-8B9C-403F-8A96-5F8CC24C47B2}" presName="compNode" presStyleCnt="0"/>
      <dgm:spPr/>
    </dgm:pt>
    <dgm:pt modelId="{161773AE-099C-467E-BDB8-130CF70A978E}" type="pres">
      <dgm:prSet presAssocID="{F26BE7AD-8B9C-403F-8A96-5F8CC24C47B2}" presName="pictRect" presStyleLbl="node1" presStyleIdx="1" presStyleCnt="4" custScaleX="131316" custScaleY="151922" custLinFactX="-43363" custLinFactNeighborX="-100000" custLinFactNeighborY="-76294"/>
      <dgm:spPr>
        <a:solidFill>
          <a:srgbClr val="AF69A7"/>
        </a:solidFill>
      </dgm:spPr>
      <dgm:t>
        <a:bodyPr/>
        <a:lstStyle/>
        <a:p>
          <a:endParaRPr lang="ru-RU"/>
        </a:p>
      </dgm:t>
    </dgm:pt>
    <dgm:pt modelId="{2230E297-3649-4635-8F6E-8B5465F290F7}" type="pres">
      <dgm:prSet presAssocID="{F26BE7AD-8B9C-403F-8A96-5F8CC24C47B2}" presName="textRect" presStyleLbl="revTx" presStyleIdx="1" presStyleCnt="4" custScaleX="126837" custScaleY="234335" custLinFactX="-40779" custLinFactY="-100000" custLinFactNeighborX="-100000" custLinFactNeighborY="-18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CF0A5-0BF3-49E5-A20C-8BDEDAE6933D}" type="pres">
      <dgm:prSet presAssocID="{7A23459A-F7A9-4C7C-9C82-C25E1F997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ACFF2F-C794-4917-9587-847DF1BF64E0}" type="pres">
      <dgm:prSet presAssocID="{44EEF222-DCF5-4487-8CB4-4B49432FE0BA}" presName="compNode" presStyleCnt="0"/>
      <dgm:spPr/>
    </dgm:pt>
    <dgm:pt modelId="{9F7CE883-262B-426C-ABEE-3B425602C579}" type="pres">
      <dgm:prSet presAssocID="{44EEF222-DCF5-4487-8CB4-4B49432FE0BA}" presName="pictRect" presStyleLbl="node1" presStyleIdx="2" presStyleCnt="4" custScaleX="131493" custScaleY="153152" custLinFactX="-100000" custLinFactY="21791" custLinFactNeighborX="-183530" custLinFactNeighborY="100000"/>
      <dgm:spPr>
        <a:solidFill>
          <a:srgbClr val="3286AC"/>
        </a:solidFill>
      </dgm:spPr>
      <dgm:t>
        <a:bodyPr/>
        <a:lstStyle/>
        <a:p>
          <a:endParaRPr lang="ru-RU"/>
        </a:p>
      </dgm:t>
    </dgm:pt>
    <dgm:pt modelId="{6F539AEE-647F-48C6-BBB5-A3C2DDD5E7C0}" type="pres">
      <dgm:prSet presAssocID="{44EEF222-DCF5-4487-8CB4-4B49432FE0BA}" presName="textRect" presStyleLbl="revTx" presStyleIdx="2" presStyleCnt="4" custScaleX="130803" custScaleY="234517" custLinFactX="-100000" custLinFactNeighborX="-192704" custLinFactNeighborY="7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3CAB-9B86-4E45-9A81-F0F269023443}" type="pres">
      <dgm:prSet presAssocID="{939770CF-4DA1-452B-84C5-3C92501200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9CC0FA-8B43-4286-90FB-BE25AA6AE670}" type="pres">
      <dgm:prSet presAssocID="{DF1CF8FB-4F2E-4B93-BA41-978BD0CADAA5}" presName="compNode" presStyleCnt="0"/>
      <dgm:spPr/>
    </dgm:pt>
    <dgm:pt modelId="{F5B988D6-C05E-4B62-9C1F-476BAEEF570B}" type="pres">
      <dgm:prSet presAssocID="{DF1CF8FB-4F2E-4B93-BA41-978BD0CADAA5}" presName="pictRect" presStyleLbl="node1" presStyleIdx="3" presStyleCnt="4" custScaleX="127212" custScaleY="149673" custLinFactY="31953" custLinFactNeighborX="-11335" custLinFactNeighborY="100000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3C206F3-9F45-4339-88B3-1B225A2DE1FA}" type="pres">
      <dgm:prSet presAssocID="{DF1CF8FB-4F2E-4B93-BA41-978BD0CADAA5}" presName="textRect" presStyleLbl="revTx" presStyleIdx="3" presStyleCnt="4" custScaleX="135861" custScaleY="290651" custLinFactY="8541" custLinFactNeighborX="-88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83A49-D2FC-488B-A240-3C253C92E867}" type="presOf" srcId="{F26BE7AD-8B9C-403F-8A96-5F8CC24C47B2}" destId="{2230E297-3649-4635-8F6E-8B5465F290F7}" srcOrd="0" destOrd="0" presId="urn:microsoft.com/office/officeart/2005/8/layout/pList1"/>
    <dgm:cxn modelId="{A6C9B572-B6BA-480C-9607-7D87ED68B885}" srcId="{E3FA920F-4A43-4214-9EC6-D6DCCDF91817}" destId="{DF1CF8FB-4F2E-4B93-BA41-978BD0CADAA5}" srcOrd="3" destOrd="0" parTransId="{304C31C5-5441-44E9-9ABA-45FFC5963216}" sibTransId="{F89EA5BF-8392-486B-B03C-5E33B4DFFD75}"/>
    <dgm:cxn modelId="{978688B3-F7CD-44C5-AE3B-E599D5099098}" type="presOf" srcId="{E3FA920F-4A43-4214-9EC6-D6DCCDF91817}" destId="{5E2E63FF-7852-4331-B94C-5BB30625A3BC}" srcOrd="0" destOrd="0" presId="urn:microsoft.com/office/officeart/2005/8/layout/pList1"/>
    <dgm:cxn modelId="{86A96C42-2E25-4FAB-8C0E-714F22370990}" srcId="{E3FA920F-4A43-4214-9EC6-D6DCCDF91817}" destId="{F26BE7AD-8B9C-403F-8A96-5F8CC24C47B2}" srcOrd="1" destOrd="0" parTransId="{C366F52A-92F6-4662-8147-308FEF2C0BC8}" sibTransId="{7A23459A-F7A9-4C7C-9C82-C25E1F99756F}"/>
    <dgm:cxn modelId="{6A0BA5CB-6D52-4888-AFA9-3D2C55B189F5}" srcId="{E3FA920F-4A43-4214-9EC6-D6DCCDF91817}" destId="{71C67641-29BF-4700-AD26-5B7482D7874A}" srcOrd="0" destOrd="0" parTransId="{6FC4A5A7-2701-4CBA-820C-BE1E07E1C53A}" sibTransId="{50BB4925-B41F-4250-A78D-5C2B3F0F8523}"/>
    <dgm:cxn modelId="{5B13CBB3-FF13-4D0F-9DBF-FA4A8840F98E}" srcId="{E3FA920F-4A43-4214-9EC6-D6DCCDF91817}" destId="{44EEF222-DCF5-4487-8CB4-4B49432FE0BA}" srcOrd="2" destOrd="0" parTransId="{E8F34EEB-49AF-4F58-B8A0-9454D291FD90}" sibTransId="{939770CF-4DA1-452B-84C5-3C925012004F}"/>
    <dgm:cxn modelId="{350DD9BC-C334-4ECC-AE7F-9412D45E20EE}" type="presOf" srcId="{7A23459A-F7A9-4C7C-9C82-C25E1F99756F}" destId="{9E1CF0A5-0BF3-49E5-A20C-8BDEDAE6933D}" srcOrd="0" destOrd="0" presId="urn:microsoft.com/office/officeart/2005/8/layout/pList1"/>
    <dgm:cxn modelId="{48780C43-A26A-48A6-9D3C-8B0333370EF5}" type="presOf" srcId="{DF1CF8FB-4F2E-4B93-BA41-978BD0CADAA5}" destId="{D3C206F3-9F45-4339-88B3-1B225A2DE1FA}" srcOrd="0" destOrd="0" presId="urn:microsoft.com/office/officeart/2005/8/layout/pList1"/>
    <dgm:cxn modelId="{9F82DB13-FBD5-417B-9E00-7C30AEF90403}" type="presOf" srcId="{44EEF222-DCF5-4487-8CB4-4B49432FE0BA}" destId="{6F539AEE-647F-48C6-BBB5-A3C2DDD5E7C0}" srcOrd="0" destOrd="0" presId="urn:microsoft.com/office/officeart/2005/8/layout/pList1"/>
    <dgm:cxn modelId="{7C6257A9-F718-4C26-928E-4BB1C5788BA1}" type="presOf" srcId="{939770CF-4DA1-452B-84C5-3C925012004F}" destId="{2D3F3CAB-9B86-4E45-9A81-F0F269023443}" srcOrd="0" destOrd="0" presId="urn:microsoft.com/office/officeart/2005/8/layout/pList1"/>
    <dgm:cxn modelId="{8C137B7F-4EE3-4EE8-B8AD-5B7B01D95137}" type="presOf" srcId="{50BB4925-B41F-4250-A78D-5C2B3F0F8523}" destId="{3B54BEAA-C8CC-4335-8226-D3C4BBC32AE6}" srcOrd="0" destOrd="0" presId="urn:microsoft.com/office/officeart/2005/8/layout/pList1"/>
    <dgm:cxn modelId="{8865203B-29BB-4678-A237-A2F3754A84A4}" type="presOf" srcId="{71C67641-29BF-4700-AD26-5B7482D7874A}" destId="{DF135B2C-BB4F-42A4-A857-2B9F35BFD8DF}" srcOrd="0" destOrd="0" presId="urn:microsoft.com/office/officeart/2005/8/layout/pList1"/>
    <dgm:cxn modelId="{5389A74A-223E-42D7-B0DA-5AF178C7A9AF}" type="presParOf" srcId="{5E2E63FF-7852-4331-B94C-5BB30625A3BC}" destId="{FB2E2AAB-237C-419D-AC95-66E2036C630D}" srcOrd="0" destOrd="0" presId="urn:microsoft.com/office/officeart/2005/8/layout/pList1"/>
    <dgm:cxn modelId="{3099E82F-6E5A-456D-9C0E-45BA9EB6D528}" type="presParOf" srcId="{FB2E2AAB-237C-419D-AC95-66E2036C630D}" destId="{D749251F-7EC5-4F14-B444-20CE7A676346}" srcOrd="0" destOrd="0" presId="urn:microsoft.com/office/officeart/2005/8/layout/pList1"/>
    <dgm:cxn modelId="{F586BE8C-972C-4136-932D-FB007214B160}" type="presParOf" srcId="{FB2E2AAB-237C-419D-AC95-66E2036C630D}" destId="{DF135B2C-BB4F-42A4-A857-2B9F35BFD8DF}" srcOrd="1" destOrd="0" presId="urn:microsoft.com/office/officeart/2005/8/layout/pList1"/>
    <dgm:cxn modelId="{933B18B6-19BB-4630-BB51-26407E1E5F40}" type="presParOf" srcId="{5E2E63FF-7852-4331-B94C-5BB30625A3BC}" destId="{3B54BEAA-C8CC-4335-8226-D3C4BBC32AE6}" srcOrd="1" destOrd="0" presId="urn:microsoft.com/office/officeart/2005/8/layout/pList1"/>
    <dgm:cxn modelId="{4A4C0E54-004F-444A-84E0-DAC771655831}" type="presParOf" srcId="{5E2E63FF-7852-4331-B94C-5BB30625A3BC}" destId="{3A4622F1-1614-4AC0-8B02-241A1D708386}" srcOrd="2" destOrd="0" presId="urn:microsoft.com/office/officeart/2005/8/layout/pList1"/>
    <dgm:cxn modelId="{8BEECD28-E08D-4A5B-91E2-3E788EB7B506}" type="presParOf" srcId="{3A4622F1-1614-4AC0-8B02-241A1D708386}" destId="{161773AE-099C-467E-BDB8-130CF70A978E}" srcOrd="0" destOrd="0" presId="urn:microsoft.com/office/officeart/2005/8/layout/pList1"/>
    <dgm:cxn modelId="{34937760-5682-400D-8847-C30EE9438E43}" type="presParOf" srcId="{3A4622F1-1614-4AC0-8B02-241A1D708386}" destId="{2230E297-3649-4635-8F6E-8B5465F290F7}" srcOrd="1" destOrd="0" presId="urn:microsoft.com/office/officeart/2005/8/layout/pList1"/>
    <dgm:cxn modelId="{AF2E0FE8-11D1-4303-A618-D4D1F7D6F62F}" type="presParOf" srcId="{5E2E63FF-7852-4331-B94C-5BB30625A3BC}" destId="{9E1CF0A5-0BF3-49E5-A20C-8BDEDAE6933D}" srcOrd="3" destOrd="0" presId="urn:microsoft.com/office/officeart/2005/8/layout/pList1"/>
    <dgm:cxn modelId="{AF5FD0C9-452B-41B4-B194-DEF08BCC72EE}" type="presParOf" srcId="{5E2E63FF-7852-4331-B94C-5BB30625A3BC}" destId="{06ACFF2F-C794-4917-9587-847DF1BF64E0}" srcOrd="4" destOrd="0" presId="urn:microsoft.com/office/officeart/2005/8/layout/pList1"/>
    <dgm:cxn modelId="{02C2CB61-D8C6-45CF-A1A3-9217A8C0F863}" type="presParOf" srcId="{06ACFF2F-C794-4917-9587-847DF1BF64E0}" destId="{9F7CE883-262B-426C-ABEE-3B425602C579}" srcOrd="0" destOrd="0" presId="urn:microsoft.com/office/officeart/2005/8/layout/pList1"/>
    <dgm:cxn modelId="{58EF3571-DBF6-46DE-8EB2-920750A2435C}" type="presParOf" srcId="{06ACFF2F-C794-4917-9587-847DF1BF64E0}" destId="{6F539AEE-647F-48C6-BBB5-A3C2DDD5E7C0}" srcOrd="1" destOrd="0" presId="urn:microsoft.com/office/officeart/2005/8/layout/pList1"/>
    <dgm:cxn modelId="{9B1C544E-A8B9-40E2-A470-4BD1528DE4F4}" type="presParOf" srcId="{5E2E63FF-7852-4331-B94C-5BB30625A3BC}" destId="{2D3F3CAB-9B86-4E45-9A81-F0F269023443}" srcOrd="5" destOrd="0" presId="urn:microsoft.com/office/officeart/2005/8/layout/pList1"/>
    <dgm:cxn modelId="{28797F79-AAD4-4927-BBED-FEE816997E49}" type="presParOf" srcId="{5E2E63FF-7852-4331-B94C-5BB30625A3BC}" destId="{129CC0FA-8B43-4286-90FB-BE25AA6AE670}" srcOrd="6" destOrd="0" presId="urn:microsoft.com/office/officeart/2005/8/layout/pList1"/>
    <dgm:cxn modelId="{ED63B426-D9C8-45C6-B52D-671D9FE33351}" type="presParOf" srcId="{129CC0FA-8B43-4286-90FB-BE25AA6AE670}" destId="{F5B988D6-C05E-4B62-9C1F-476BAEEF570B}" srcOrd="0" destOrd="0" presId="urn:microsoft.com/office/officeart/2005/8/layout/pList1"/>
    <dgm:cxn modelId="{8CE6B325-0379-4BBB-9689-999F12306871}" type="presParOf" srcId="{129CC0FA-8B43-4286-90FB-BE25AA6AE670}" destId="{D3C206F3-9F45-4339-88B3-1B225A2DE1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B002C-6364-49ED-984B-258B2AF89F9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CEC4FA-E71D-4AED-A3D6-49EB9771255B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Арендная плата за земельные участки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2019 год – 972 договора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2020 год – 824 договора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CA696035-DD92-4C80-8D29-9497A23CA35D}" type="par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8518054-D2AF-4627-B576-0FDA05E912EF}" type="sib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0E82057-4620-4A9D-B9DA-54E621DA44D6}">
      <dgm:prSet phldrT="[Текст]"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2019 год – 25,7 млн рублей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3D5B2452-D8B3-4A71-8CE3-F0E06658A047}" type="par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A1F7804-161E-4551-AED5-24C36C806337}" type="sib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7F4CFF0-8EFF-49DA-B523-7D673FE597AD}">
      <dgm:prSet phldrT="[Текст]" custT="1"/>
      <dgm:spPr/>
      <dgm:t>
        <a:bodyPr/>
        <a:lstStyle/>
        <a:p>
          <a:r>
            <a:rPr lang="ru-RU" sz="1600" b="1" smtClean="0">
              <a:latin typeface="Arial Narrow" panose="020B0606020202030204" pitchFamily="34" charset="0"/>
            </a:rPr>
            <a:t>Арендная плата за муниципальное имущество</a:t>
          </a:r>
        </a:p>
        <a:p>
          <a:r>
            <a:rPr lang="ru-RU" sz="1400" b="1" smtClean="0">
              <a:latin typeface="Arial Narrow" panose="020B0606020202030204" pitchFamily="34" charset="0"/>
            </a:rPr>
            <a:t>2019 год – 41 договор</a:t>
          </a:r>
        </a:p>
        <a:p>
          <a:r>
            <a:rPr lang="ru-RU" sz="1400" b="1" smtClean="0">
              <a:latin typeface="Arial Narrow" panose="020B0606020202030204" pitchFamily="34" charset="0"/>
            </a:rPr>
            <a:t>2020 год – 45 договоров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433CED7B-719C-40BB-9B71-67F36A295CAD}" type="par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968F280-EA8D-4D6D-A06A-2D58CBF50492}" type="sib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52B4950-283E-436C-98D3-3AED47949510}">
      <dgm:prSet phldrT="[Текст]"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2019 год – 6,5 млн рублей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92FF4B8-0649-43D7-BB93-FD057B841AA0}" type="par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40893F4-30F0-4893-8EE7-2ECCE60DBC28}" type="sib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359B6D3C-8819-44F6-80F1-4496AEA93F0E}">
      <dgm:prSet phldrT="[Текст]" custT="1"/>
      <dgm:spPr/>
      <dgm:t>
        <a:bodyPr/>
        <a:lstStyle/>
        <a:p>
          <a:r>
            <a:rPr lang="ru-RU" sz="1600" b="1" smtClean="0">
              <a:latin typeface="Arial Narrow" panose="020B0606020202030204" pitchFamily="34" charset="0"/>
            </a:rPr>
            <a:t>Доходы от реализации материальных и нематериальных активов</a:t>
          </a:r>
        </a:p>
        <a:p>
          <a:r>
            <a:rPr lang="ru-RU" sz="1600" b="1" smtClean="0">
              <a:latin typeface="Arial Narrow" panose="020B0606020202030204" pitchFamily="34" charset="0"/>
            </a:rPr>
            <a:t>2019 год – 4 объекта</a:t>
          </a:r>
        </a:p>
        <a:p>
          <a:r>
            <a:rPr lang="ru-RU" sz="1600" b="1" smtClean="0">
              <a:latin typeface="Arial Narrow" panose="020B0606020202030204" pitchFamily="34" charset="0"/>
            </a:rPr>
            <a:t>2020 год – 1 объект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E2783E8-5BEC-4657-A43D-8E9318511E81}" type="par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2EDAD13-68F4-4795-B953-ADB8A4D54D7A}" type="sib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F6E360B-7161-4B1B-BD85-05553AAE4BE6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2019 год – 44,8 млн рублей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43098DE3-FA1F-47E6-9F39-F4825B713709}" type="par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0471DCB-BB24-4A11-8FE3-7A0207B3D404}" type="sib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782AABA-0404-45EA-8EDA-C0F1EF288FBB}">
      <dgm:prSet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2020 год – 20,8 млн рублей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3D1499CA-28FF-4E71-8A3B-CACE1C26A393}" type="parTrans" cxnId="{31AEB440-D417-4416-BF36-92E52B3373BE}">
      <dgm:prSet/>
      <dgm:spPr/>
      <dgm:t>
        <a:bodyPr/>
        <a:lstStyle/>
        <a:p>
          <a:endParaRPr lang="ru-RU"/>
        </a:p>
      </dgm:t>
    </dgm:pt>
    <dgm:pt modelId="{02AF2AFB-C03D-4DA6-9BF0-EC6684846000}" type="sibTrans" cxnId="{31AEB440-D417-4416-BF36-92E52B3373BE}">
      <dgm:prSet/>
      <dgm:spPr/>
      <dgm:t>
        <a:bodyPr/>
        <a:lstStyle/>
        <a:p>
          <a:endParaRPr lang="ru-RU"/>
        </a:p>
      </dgm:t>
    </dgm:pt>
    <dgm:pt modelId="{0E50277C-DEE9-4D7C-9FC4-F44CCEA9E100}">
      <dgm:prSet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2020 год – 9,1 млн рублей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461AD1C-728A-404D-B5C1-81A602FBB063}" type="parTrans" cxnId="{1DE05227-1955-44B9-9C86-4B44CD801324}">
      <dgm:prSet/>
      <dgm:spPr/>
      <dgm:t>
        <a:bodyPr/>
        <a:lstStyle/>
        <a:p>
          <a:endParaRPr lang="ru-RU"/>
        </a:p>
      </dgm:t>
    </dgm:pt>
    <dgm:pt modelId="{49D708F8-B8E6-403D-A4A6-7FA2C047D649}" type="sibTrans" cxnId="{1DE05227-1955-44B9-9C86-4B44CD801324}">
      <dgm:prSet/>
      <dgm:spPr/>
      <dgm:t>
        <a:bodyPr/>
        <a:lstStyle/>
        <a:p>
          <a:endParaRPr lang="ru-RU"/>
        </a:p>
      </dgm:t>
    </dgm:pt>
    <dgm:pt modelId="{D2AC380E-8651-47A7-9E5A-BE8936DF9F9B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2020 год – 19,5 млн рублей</a:t>
          </a:r>
          <a:endParaRPr lang="ru-RU" sz="1600" b="1" dirty="0"/>
        </a:p>
      </dgm:t>
    </dgm:pt>
    <dgm:pt modelId="{2C079ED7-46F1-4220-AB16-ABCB5EFD881F}" type="parTrans" cxnId="{58B07AE9-D1C5-4008-84E0-D07F598FD109}">
      <dgm:prSet/>
      <dgm:spPr/>
      <dgm:t>
        <a:bodyPr/>
        <a:lstStyle/>
        <a:p>
          <a:endParaRPr lang="ru-RU"/>
        </a:p>
      </dgm:t>
    </dgm:pt>
    <dgm:pt modelId="{AE92D12E-7C7E-4887-9BBB-52427527AD12}" type="sibTrans" cxnId="{58B07AE9-D1C5-4008-84E0-D07F598FD109}">
      <dgm:prSet/>
      <dgm:spPr/>
      <dgm:t>
        <a:bodyPr/>
        <a:lstStyle/>
        <a:p>
          <a:endParaRPr lang="ru-RU"/>
        </a:p>
      </dgm:t>
    </dgm:pt>
    <dgm:pt modelId="{43C03398-FDDC-45F4-BE92-9A36DF9A5345}" type="pres">
      <dgm:prSet presAssocID="{E90B002C-6364-49ED-984B-258B2AF89F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4AF23-768D-48DE-B612-0200C05CD3E9}" type="pres">
      <dgm:prSet presAssocID="{06CEC4FA-E71D-4AED-A3D6-49EB9771255B}" presName="linNode" presStyleCnt="0"/>
      <dgm:spPr/>
      <dgm:t>
        <a:bodyPr/>
        <a:lstStyle/>
        <a:p>
          <a:endParaRPr lang="ru-RU"/>
        </a:p>
      </dgm:t>
    </dgm:pt>
    <dgm:pt modelId="{F228BFFF-51CB-407A-ADB5-9236500AB4BF}" type="pres">
      <dgm:prSet presAssocID="{06CEC4FA-E71D-4AED-A3D6-49EB9771255B}" presName="parentText" presStyleLbl="node1" presStyleIdx="0" presStyleCnt="3" custScaleX="177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96CB-8756-45F0-A2F7-F89DE0785FBF}" type="pres">
      <dgm:prSet presAssocID="{06CEC4FA-E71D-4AED-A3D6-49EB9771255B}" presName="descendantText" presStyleLbl="alignAccFollowNode1" presStyleIdx="0" presStyleCnt="3" custLinFactNeighborX="4862" custLinFactNeighborY="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1118-73DD-460C-8F8A-E59ADC72CC4B}" type="pres">
      <dgm:prSet presAssocID="{18518054-D2AF-4627-B576-0FDA05E912EF}" presName="sp" presStyleCnt="0"/>
      <dgm:spPr/>
      <dgm:t>
        <a:bodyPr/>
        <a:lstStyle/>
        <a:p>
          <a:endParaRPr lang="ru-RU"/>
        </a:p>
      </dgm:t>
    </dgm:pt>
    <dgm:pt modelId="{FFC95B31-8D1E-4844-8BBE-EF285F9C94E8}" type="pres">
      <dgm:prSet presAssocID="{B7F4CFF0-8EFF-49DA-B523-7D673FE597AD}" presName="linNode" presStyleCnt="0"/>
      <dgm:spPr/>
      <dgm:t>
        <a:bodyPr/>
        <a:lstStyle/>
        <a:p>
          <a:endParaRPr lang="ru-RU"/>
        </a:p>
      </dgm:t>
    </dgm:pt>
    <dgm:pt modelId="{A4C2712C-0FB4-49DA-8DCA-02A06075084B}" type="pres">
      <dgm:prSet presAssocID="{B7F4CFF0-8EFF-49DA-B523-7D673FE597AD}" presName="parentText" presStyleLbl="node1" presStyleIdx="1" presStyleCnt="3" custScaleX="178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D9EE3-C3F1-4486-AEBA-2DECFF9C06E2}" type="pres">
      <dgm:prSet presAssocID="{B7F4CFF0-8EFF-49DA-B523-7D673FE597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E7EAB-877E-4AAC-B2FE-61E25EA6219E}" type="pres">
      <dgm:prSet presAssocID="{2968F280-EA8D-4D6D-A06A-2D58CBF50492}" presName="sp" presStyleCnt="0"/>
      <dgm:spPr/>
      <dgm:t>
        <a:bodyPr/>
        <a:lstStyle/>
        <a:p>
          <a:endParaRPr lang="ru-RU"/>
        </a:p>
      </dgm:t>
    </dgm:pt>
    <dgm:pt modelId="{8CCAC316-9CC3-46FB-B28F-8012C35D383B}" type="pres">
      <dgm:prSet presAssocID="{359B6D3C-8819-44F6-80F1-4496AEA93F0E}" presName="linNode" presStyleCnt="0"/>
      <dgm:spPr/>
      <dgm:t>
        <a:bodyPr/>
        <a:lstStyle/>
        <a:p>
          <a:endParaRPr lang="ru-RU"/>
        </a:p>
      </dgm:t>
    </dgm:pt>
    <dgm:pt modelId="{D5C64549-CD67-43DA-9463-EA55FF8D822F}" type="pres">
      <dgm:prSet presAssocID="{359B6D3C-8819-44F6-80F1-4496AEA93F0E}" presName="parentText" presStyleLbl="node1" presStyleIdx="2" presStyleCnt="3" custScaleX="178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3A0C-D43B-4A9B-8E04-F3B49B38044F}" type="pres">
      <dgm:prSet presAssocID="{359B6D3C-8819-44F6-80F1-4496AEA93F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35279-6528-4693-A8EE-2C4582D894B8}" type="presOf" srcId="{20E82057-4620-4A9D-B9DA-54E621DA44D6}" destId="{A41596CB-8756-45F0-A2F7-F89DE0785FBF}" srcOrd="0" destOrd="0" presId="urn:microsoft.com/office/officeart/2005/8/layout/vList5"/>
    <dgm:cxn modelId="{5471FF59-B94A-43FF-A0D1-643266EC86EA}" srcId="{E90B002C-6364-49ED-984B-258B2AF89F95}" destId="{B7F4CFF0-8EFF-49DA-B523-7D673FE597AD}" srcOrd="1" destOrd="0" parTransId="{433CED7B-719C-40BB-9B71-67F36A295CAD}" sibTransId="{2968F280-EA8D-4D6D-A06A-2D58CBF50492}"/>
    <dgm:cxn modelId="{E6599444-86ED-4B8F-AF1B-47F3234943DF}" srcId="{E90B002C-6364-49ED-984B-258B2AF89F95}" destId="{359B6D3C-8819-44F6-80F1-4496AEA93F0E}" srcOrd="2" destOrd="0" parTransId="{4E2783E8-5BEC-4657-A43D-8E9318511E81}" sibTransId="{E2EDAD13-68F4-4795-B953-ADB8A4D54D7A}"/>
    <dgm:cxn modelId="{31AEB440-D417-4416-BF36-92E52B3373BE}" srcId="{06CEC4FA-E71D-4AED-A3D6-49EB9771255B}" destId="{9782AABA-0404-45EA-8EDA-C0F1EF288FBB}" srcOrd="1" destOrd="0" parTransId="{3D1499CA-28FF-4E71-8A3B-CACE1C26A393}" sibTransId="{02AF2AFB-C03D-4DA6-9BF0-EC6684846000}"/>
    <dgm:cxn modelId="{59F9EE73-68FA-450C-BBF1-8D7B00FCAE99}" type="presOf" srcId="{752B4950-283E-436C-98D3-3AED47949510}" destId="{1C7D9EE3-C3F1-4486-AEBA-2DECFF9C06E2}" srcOrd="0" destOrd="0" presId="urn:microsoft.com/office/officeart/2005/8/layout/vList5"/>
    <dgm:cxn modelId="{315D4BE0-3D61-4263-B9F5-A3D8D9E5A867}" type="presOf" srcId="{06CEC4FA-E71D-4AED-A3D6-49EB9771255B}" destId="{F228BFFF-51CB-407A-ADB5-9236500AB4BF}" srcOrd="0" destOrd="0" presId="urn:microsoft.com/office/officeart/2005/8/layout/vList5"/>
    <dgm:cxn modelId="{B60382D6-52BE-48A6-8BEA-0072EE147965}" srcId="{06CEC4FA-E71D-4AED-A3D6-49EB9771255B}" destId="{20E82057-4620-4A9D-B9DA-54E621DA44D6}" srcOrd="0" destOrd="0" parTransId="{3D5B2452-D8B3-4A71-8CE3-F0E06658A047}" sibTransId="{EA1F7804-161E-4551-AED5-24C36C806337}"/>
    <dgm:cxn modelId="{6A475CCD-E472-4C7E-9A0F-42AC7E2A9094}" type="presOf" srcId="{0E50277C-DEE9-4D7C-9FC4-F44CCEA9E100}" destId="{1C7D9EE3-C3F1-4486-AEBA-2DECFF9C06E2}" srcOrd="0" destOrd="1" presId="urn:microsoft.com/office/officeart/2005/8/layout/vList5"/>
    <dgm:cxn modelId="{5D529C0F-5D2A-40E8-882A-7A3E70FB8C37}" type="presOf" srcId="{E90B002C-6364-49ED-984B-258B2AF89F95}" destId="{43C03398-FDDC-45F4-BE92-9A36DF9A5345}" srcOrd="0" destOrd="0" presId="urn:microsoft.com/office/officeart/2005/8/layout/vList5"/>
    <dgm:cxn modelId="{06D2F3BA-EDE3-4194-BD38-65C83DC363E2}" type="presOf" srcId="{9782AABA-0404-45EA-8EDA-C0F1EF288FBB}" destId="{A41596CB-8756-45F0-A2F7-F89DE0785FBF}" srcOrd="0" destOrd="1" presId="urn:microsoft.com/office/officeart/2005/8/layout/vList5"/>
    <dgm:cxn modelId="{1DE05227-1955-44B9-9C86-4B44CD801324}" srcId="{B7F4CFF0-8EFF-49DA-B523-7D673FE597AD}" destId="{0E50277C-DEE9-4D7C-9FC4-F44CCEA9E100}" srcOrd="1" destOrd="0" parTransId="{4461AD1C-728A-404D-B5C1-81A602FBB063}" sibTransId="{49D708F8-B8E6-403D-A4A6-7FA2C047D649}"/>
    <dgm:cxn modelId="{8BF986ED-9666-49FC-8768-9F881E267D29}" type="presOf" srcId="{B7F4CFF0-8EFF-49DA-B523-7D673FE597AD}" destId="{A4C2712C-0FB4-49DA-8DCA-02A06075084B}" srcOrd="0" destOrd="0" presId="urn:microsoft.com/office/officeart/2005/8/layout/vList5"/>
    <dgm:cxn modelId="{D1469780-1F23-48A7-AF07-0D987ECC1CFD}" type="presOf" srcId="{359B6D3C-8819-44F6-80F1-4496AEA93F0E}" destId="{D5C64549-CD67-43DA-9463-EA55FF8D822F}" srcOrd="0" destOrd="0" presId="urn:microsoft.com/office/officeart/2005/8/layout/vList5"/>
    <dgm:cxn modelId="{24B6EB3B-D34A-4CA9-A639-0789BE7C781D}" type="presOf" srcId="{D2AC380E-8651-47A7-9E5A-BE8936DF9F9B}" destId="{6D653A0C-D43B-4A9B-8E04-F3B49B38044F}" srcOrd="0" destOrd="1" presId="urn:microsoft.com/office/officeart/2005/8/layout/vList5"/>
    <dgm:cxn modelId="{94C8DDAA-7018-46DB-B196-AA49FF561762}" srcId="{B7F4CFF0-8EFF-49DA-B523-7D673FE597AD}" destId="{752B4950-283E-436C-98D3-3AED47949510}" srcOrd="0" destOrd="0" parTransId="{592FF4B8-0649-43D7-BB93-FD057B841AA0}" sibTransId="{240893F4-30F0-4893-8EE7-2ECCE60DBC28}"/>
    <dgm:cxn modelId="{8F29BD64-CB55-4F01-8129-EABDCC0BF505}" srcId="{E90B002C-6364-49ED-984B-258B2AF89F95}" destId="{06CEC4FA-E71D-4AED-A3D6-49EB9771255B}" srcOrd="0" destOrd="0" parTransId="{CA696035-DD92-4C80-8D29-9497A23CA35D}" sibTransId="{18518054-D2AF-4627-B576-0FDA05E912EF}"/>
    <dgm:cxn modelId="{58B07AE9-D1C5-4008-84E0-D07F598FD109}" srcId="{359B6D3C-8819-44F6-80F1-4496AEA93F0E}" destId="{D2AC380E-8651-47A7-9E5A-BE8936DF9F9B}" srcOrd="1" destOrd="0" parTransId="{2C079ED7-46F1-4220-AB16-ABCB5EFD881F}" sibTransId="{AE92D12E-7C7E-4887-9BBB-52427527AD12}"/>
    <dgm:cxn modelId="{E29F952E-F4D5-4FE4-B7EC-D3F4F67DF99A}" type="presOf" srcId="{5F6E360B-7161-4B1B-BD85-05553AAE4BE6}" destId="{6D653A0C-D43B-4A9B-8E04-F3B49B38044F}" srcOrd="0" destOrd="0" presId="urn:microsoft.com/office/officeart/2005/8/layout/vList5"/>
    <dgm:cxn modelId="{942DB370-AD87-4579-89F5-8BC1EEE1F65C}" srcId="{359B6D3C-8819-44F6-80F1-4496AEA93F0E}" destId="{5F6E360B-7161-4B1B-BD85-05553AAE4BE6}" srcOrd="0" destOrd="0" parTransId="{43098DE3-FA1F-47E6-9F39-F4825B713709}" sibTransId="{C0471DCB-BB24-4A11-8FE3-7A0207B3D404}"/>
    <dgm:cxn modelId="{6423E2B5-7B7F-47FF-9E5C-BC3F045BDD22}" type="presParOf" srcId="{43C03398-FDDC-45F4-BE92-9A36DF9A5345}" destId="{0054AF23-768D-48DE-B612-0200C05CD3E9}" srcOrd="0" destOrd="0" presId="urn:microsoft.com/office/officeart/2005/8/layout/vList5"/>
    <dgm:cxn modelId="{163CAA1B-D865-4BAB-8421-88E957A08AAB}" type="presParOf" srcId="{0054AF23-768D-48DE-B612-0200C05CD3E9}" destId="{F228BFFF-51CB-407A-ADB5-9236500AB4BF}" srcOrd="0" destOrd="0" presId="urn:microsoft.com/office/officeart/2005/8/layout/vList5"/>
    <dgm:cxn modelId="{92ADBA3A-F39C-46A8-BC3A-B1DC30B625BB}" type="presParOf" srcId="{0054AF23-768D-48DE-B612-0200C05CD3E9}" destId="{A41596CB-8756-45F0-A2F7-F89DE0785FBF}" srcOrd="1" destOrd="0" presId="urn:microsoft.com/office/officeart/2005/8/layout/vList5"/>
    <dgm:cxn modelId="{7DF5848D-7341-4264-BD00-21FD92B0D3EF}" type="presParOf" srcId="{43C03398-FDDC-45F4-BE92-9A36DF9A5345}" destId="{DFEB1118-73DD-460C-8F8A-E59ADC72CC4B}" srcOrd="1" destOrd="0" presId="urn:microsoft.com/office/officeart/2005/8/layout/vList5"/>
    <dgm:cxn modelId="{88ED3052-0C3B-4859-BA8D-A60FEB5F870A}" type="presParOf" srcId="{43C03398-FDDC-45F4-BE92-9A36DF9A5345}" destId="{FFC95B31-8D1E-4844-8BBE-EF285F9C94E8}" srcOrd="2" destOrd="0" presId="urn:microsoft.com/office/officeart/2005/8/layout/vList5"/>
    <dgm:cxn modelId="{B9386FBC-3998-45A9-AF3B-3E0BB2A41EB0}" type="presParOf" srcId="{FFC95B31-8D1E-4844-8BBE-EF285F9C94E8}" destId="{A4C2712C-0FB4-49DA-8DCA-02A06075084B}" srcOrd="0" destOrd="0" presId="urn:microsoft.com/office/officeart/2005/8/layout/vList5"/>
    <dgm:cxn modelId="{7727287D-0B0C-4C12-9CC7-CE6FCDE9CA24}" type="presParOf" srcId="{FFC95B31-8D1E-4844-8BBE-EF285F9C94E8}" destId="{1C7D9EE3-C3F1-4486-AEBA-2DECFF9C06E2}" srcOrd="1" destOrd="0" presId="urn:microsoft.com/office/officeart/2005/8/layout/vList5"/>
    <dgm:cxn modelId="{0A4C5BD1-9C5C-48DA-A354-EC7366FE183B}" type="presParOf" srcId="{43C03398-FDDC-45F4-BE92-9A36DF9A5345}" destId="{63FE7EAB-877E-4AAC-B2FE-61E25EA6219E}" srcOrd="3" destOrd="0" presId="urn:microsoft.com/office/officeart/2005/8/layout/vList5"/>
    <dgm:cxn modelId="{DB50F0A8-F9CA-4136-80AB-3C332BE6D17C}" type="presParOf" srcId="{43C03398-FDDC-45F4-BE92-9A36DF9A5345}" destId="{8CCAC316-9CC3-46FB-B28F-8012C35D383B}" srcOrd="4" destOrd="0" presId="urn:microsoft.com/office/officeart/2005/8/layout/vList5"/>
    <dgm:cxn modelId="{A62E3E01-4E3E-4A24-AB71-501F1BAD9C06}" type="presParOf" srcId="{8CCAC316-9CC3-46FB-B28F-8012C35D383B}" destId="{D5C64549-CD67-43DA-9463-EA55FF8D822F}" srcOrd="0" destOrd="0" presId="urn:microsoft.com/office/officeart/2005/8/layout/vList5"/>
    <dgm:cxn modelId="{FB5F97C8-15A3-4E71-90A8-DA55F0FBEB54}" type="presParOf" srcId="{8CCAC316-9CC3-46FB-B28F-8012C35D383B}" destId="{6D653A0C-D43B-4A9B-8E04-F3B49B38044F}" srcOrd="1" destOrd="0" presId="urn:microsoft.com/office/officeart/2005/8/layout/vList5"/>
  </dgm:cxnLst>
  <dgm:bg>
    <a:solidFill>
      <a:schemeClr val="bg1">
        <a:lumMod val="65000"/>
      </a:schemeClr>
    </a:solidFill>
  </dgm:bg>
  <dgm:whole>
    <a:ln>
      <a:solidFill>
        <a:schemeClr val="tx1">
          <a:lumMod val="85000"/>
          <a:lumOff val="1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E325F5-2F74-4EA7-9292-72A6988260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4323C-8177-4D87-BA09-4F121E65C54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Субсидии – 375 млн рублей</a:t>
          </a:r>
          <a:endParaRPr lang="ru-RU" sz="1600" dirty="0"/>
        </a:p>
      </dgm:t>
    </dgm:pt>
    <dgm:pt modelId="{F88CEB48-2308-4EC7-AD29-D0D7778BBA4F}" type="parTrans" cxnId="{C81EAFB9-1FE8-464A-A09A-FFD7C5F8CA11}">
      <dgm:prSet/>
      <dgm:spPr/>
      <dgm:t>
        <a:bodyPr/>
        <a:lstStyle/>
        <a:p>
          <a:endParaRPr lang="ru-RU"/>
        </a:p>
      </dgm:t>
    </dgm:pt>
    <dgm:pt modelId="{97873E16-1236-4739-B8B3-A5D407D0FF5C}" type="sibTrans" cxnId="{C81EAFB9-1FE8-464A-A09A-FFD7C5F8CA11}">
      <dgm:prSet/>
      <dgm:spPr/>
      <dgm:t>
        <a:bodyPr/>
        <a:lstStyle/>
        <a:p>
          <a:endParaRPr lang="ru-RU"/>
        </a:p>
      </dgm:t>
    </dgm:pt>
    <dgm:pt modelId="{A0494451-4C06-4817-9EFA-F8E08D48E79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Субвенции – 1 210 млн рублей</a:t>
          </a:r>
          <a:endParaRPr lang="ru-RU" sz="1600" dirty="0"/>
        </a:p>
      </dgm:t>
    </dgm:pt>
    <dgm:pt modelId="{AF28A9E1-48B2-40F2-BFEF-23475F540000}" type="parTrans" cxnId="{201CB26E-7104-4FAC-A6F0-B7B19CFDFE81}">
      <dgm:prSet/>
      <dgm:spPr/>
      <dgm:t>
        <a:bodyPr/>
        <a:lstStyle/>
        <a:p>
          <a:endParaRPr lang="ru-RU"/>
        </a:p>
      </dgm:t>
    </dgm:pt>
    <dgm:pt modelId="{7A9C4244-A46D-43E1-9049-275679BAEE0B}" type="sibTrans" cxnId="{201CB26E-7104-4FAC-A6F0-B7B19CFDFE81}">
      <dgm:prSet/>
      <dgm:spPr/>
      <dgm:t>
        <a:bodyPr/>
        <a:lstStyle/>
        <a:p>
          <a:endParaRPr lang="ru-RU"/>
        </a:p>
      </dgm:t>
    </dgm:pt>
    <dgm:pt modelId="{D37DB151-F0FB-4084-92BA-D976B07EDAC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Иные межбюджетные трансферты – 145 млн рублей</a:t>
          </a:r>
          <a:endParaRPr lang="ru-RU" sz="1600" dirty="0"/>
        </a:p>
      </dgm:t>
    </dgm:pt>
    <dgm:pt modelId="{0D026E97-9C80-4DD5-8D65-953842FAD73F}" type="parTrans" cxnId="{9F11F1C0-DCAA-4900-8886-8B6974E0D394}">
      <dgm:prSet/>
      <dgm:spPr/>
      <dgm:t>
        <a:bodyPr/>
        <a:lstStyle/>
        <a:p>
          <a:endParaRPr lang="ru-RU"/>
        </a:p>
      </dgm:t>
    </dgm:pt>
    <dgm:pt modelId="{B5E59266-530A-42E3-B05B-5FE0F4780DCC}" type="sibTrans" cxnId="{9F11F1C0-DCAA-4900-8886-8B6974E0D394}">
      <dgm:prSet/>
      <dgm:spPr/>
      <dgm:t>
        <a:bodyPr/>
        <a:lstStyle/>
        <a:p>
          <a:endParaRPr lang="ru-RU"/>
        </a:p>
      </dgm:t>
    </dgm:pt>
    <dgm:pt modelId="{5F92D309-73CF-458A-BE82-11089F9CEC29}">
      <dgm:prSet custT="1"/>
      <dgm:spPr/>
      <dgm:t>
        <a:bodyPr lIns="72000" tIns="324000" rIns="180000" bIns="0"/>
        <a:lstStyle/>
        <a:p>
          <a:pPr algn="just"/>
          <a:r>
            <a:rPr lang="ru-RU" sz="1200" b="1" dirty="0" smtClean="0"/>
            <a:t>250 млн рублей - </a:t>
          </a:r>
          <a:r>
            <a:rPr lang="ru-RU" sz="1200" dirty="0" smtClean="0"/>
            <a:t>субсидия на реконструкцию (модернизацию) объектов коммунальной инфраструктуры в сферах теплоснабжения, водоснабжения и водоотведения, степень износа которых превышает 60%, предоставленной в рамках региональной программы «Газификация и модернизация жилищно-коммунального хозяйства, промышленных и иных организаций  Ярославской области»;</a:t>
          </a:r>
          <a:endParaRPr lang="ru-RU" sz="1200" dirty="0"/>
        </a:p>
      </dgm:t>
    </dgm:pt>
    <dgm:pt modelId="{D36CFE1F-09E2-4286-AB91-3C0E784A781E}" type="parTrans" cxnId="{85183D16-8EE9-453A-B722-1A2D6D6392D6}">
      <dgm:prSet/>
      <dgm:spPr/>
      <dgm:t>
        <a:bodyPr/>
        <a:lstStyle/>
        <a:p>
          <a:endParaRPr lang="ru-RU"/>
        </a:p>
      </dgm:t>
    </dgm:pt>
    <dgm:pt modelId="{FE03D101-C5C4-4174-A73B-FC4DB4AA3B19}" type="sibTrans" cxnId="{85183D16-8EE9-453A-B722-1A2D6D6392D6}">
      <dgm:prSet/>
      <dgm:spPr/>
      <dgm:t>
        <a:bodyPr/>
        <a:lstStyle/>
        <a:p>
          <a:endParaRPr lang="ru-RU"/>
        </a:p>
      </dgm:t>
    </dgm:pt>
    <dgm:pt modelId="{1F7181D0-C335-4536-AFFF-75C7358F6036}">
      <dgm:prSet custT="1"/>
      <dgm:spPr/>
      <dgm:t>
        <a:bodyPr lIns="72000" tIns="324000" rIns="180000" bIns="0"/>
        <a:lstStyle/>
        <a:p>
          <a:pPr algn="just"/>
          <a:r>
            <a:rPr lang="ru-RU" sz="1200" dirty="0" smtClean="0"/>
            <a:t> </a:t>
          </a:r>
          <a:r>
            <a:rPr lang="ru-RU" sz="1200" b="1" dirty="0" smtClean="0"/>
            <a:t>44 млн рублей - </a:t>
          </a:r>
          <a:r>
            <a:rPr lang="ru-RU" sz="1200" b="0" dirty="0" smtClean="0"/>
            <a:t>с</a:t>
          </a:r>
          <a:r>
            <a:rPr lang="ru-RU" sz="1200" dirty="0" smtClean="0"/>
            <a:t>убсидии бюджетам городских округов на строительство, модернизацию, ремонт и содержание автомобильных дорог общего пользования;</a:t>
          </a:r>
          <a:endParaRPr lang="ru-RU" sz="1200" dirty="0"/>
        </a:p>
      </dgm:t>
    </dgm:pt>
    <dgm:pt modelId="{FC905B4A-8F3B-462D-92FE-18AC8CFE7F49}" type="parTrans" cxnId="{17F0D032-FE30-4023-8909-4ED17635E77F}">
      <dgm:prSet/>
      <dgm:spPr/>
      <dgm:t>
        <a:bodyPr/>
        <a:lstStyle/>
        <a:p>
          <a:endParaRPr lang="ru-RU"/>
        </a:p>
      </dgm:t>
    </dgm:pt>
    <dgm:pt modelId="{F1084AD0-8AA9-4AF1-A70D-C5D57065D985}" type="sibTrans" cxnId="{17F0D032-FE30-4023-8909-4ED17635E77F}">
      <dgm:prSet/>
      <dgm:spPr/>
      <dgm:t>
        <a:bodyPr/>
        <a:lstStyle/>
        <a:p>
          <a:endParaRPr lang="ru-RU"/>
        </a:p>
      </dgm:t>
    </dgm:pt>
    <dgm:pt modelId="{E9B175E1-BDAF-4F54-B633-56C362C7E362}">
      <dgm:prSet custT="1"/>
      <dgm:spPr/>
      <dgm:t>
        <a:bodyPr lIns="72000" tIns="324000" rIns="180000" bIns="0"/>
        <a:lstStyle/>
        <a:p>
          <a:pPr algn="just"/>
          <a:r>
            <a:rPr lang="ru-RU" sz="1200" b="1" dirty="0" smtClean="0"/>
            <a:t>30 млн рублей - </a:t>
          </a:r>
          <a:r>
            <a:rPr lang="ru-RU" sz="1200" b="0" dirty="0" smtClean="0"/>
            <a:t>субсидии бюджетам городских округов на реализацию программ формирования современной городской среды;</a:t>
          </a:r>
          <a:endParaRPr lang="ru-RU" sz="1200" b="0" dirty="0"/>
        </a:p>
      </dgm:t>
    </dgm:pt>
    <dgm:pt modelId="{8B11981D-0812-4AFE-B2F1-77BB75AB17EF}" type="parTrans" cxnId="{1B1EEF01-EDAD-447D-ABE8-F0B192FF7E6D}">
      <dgm:prSet/>
      <dgm:spPr/>
      <dgm:t>
        <a:bodyPr/>
        <a:lstStyle/>
        <a:p>
          <a:endParaRPr lang="ru-RU"/>
        </a:p>
      </dgm:t>
    </dgm:pt>
    <dgm:pt modelId="{A0313208-112C-434D-9BAF-C0FE2BE5D5CD}" type="sibTrans" cxnId="{1B1EEF01-EDAD-447D-ABE8-F0B192FF7E6D}">
      <dgm:prSet/>
      <dgm:spPr/>
      <dgm:t>
        <a:bodyPr/>
        <a:lstStyle/>
        <a:p>
          <a:endParaRPr lang="ru-RU"/>
        </a:p>
      </dgm:t>
    </dgm:pt>
    <dgm:pt modelId="{EF882CF6-F6CE-405C-98AB-4FC96CA9D7B8}">
      <dgm:prSet custT="1"/>
      <dgm:spPr/>
      <dgm:t>
        <a:bodyPr lIns="72000" tIns="324000" rIns="180000" bIns="0"/>
        <a:lstStyle/>
        <a:p>
          <a:pPr algn="just"/>
          <a:r>
            <a:rPr lang="ru-RU" sz="1200" b="1" dirty="0" smtClean="0"/>
            <a:t>28 млн рублей – </a:t>
          </a:r>
          <a:r>
            <a:rPr lang="ru-RU" sz="1200" b="0" dirty="0" smtClean="0"/>
            <a:t>субсидии на повышение оплаты труда отдельных категорий работников муниципальных учреждений в сфере образования и культуры.</a:t>
          </a:r>
          <a:endParaRPr lang="ru-RU" sz="1200" b="1" dirty="0"/>
        </a:p>
      </dgm:t>
    </dgm:pt>
    <dgm:pt modelId="{31E1C500-D8FC-42B9-A27C-4E302178B25B}" type="parTrans" cxnId="{F2A085E0-E925-4AC7-B496-CBEE120403B5}">
      <dgm:prSet/>
      <dgm:spPr/>
      <dgm:t>
        <a:bodyPr/>
        <a:lstStyle/>
        <a:p>
          <a:endParaRPr lang="ru-RU"/>
        </a:p>
      </dgm:t>
    </dgm:pt>
    <dgm:pt modelId="{C4967C75-3790-4084-BFDC-1D625FDD2779}" type="sibTrans" cxnId="{F2A085E0-E925-4AC7-B496-CBEE120403B5}">
      <dgm:prSet/>
      <dgm:spPr/>
      <dgm:t>
        <a:bodyPr/>
        <a:lstStyle/>
        <a:p>
          <a:endParaRPr lang="ru-RU"/>
        </a:p>
      </dgm:t>
    </dgm:pt>
    <dgm:pt modelId="{E771BE78-F6D7-4AC8-95C0-E1088999B3BB}">
      <dgm:prSet custT="1"/>
      <dgm:spPr/>
      <dgm:t>
        <a:bodyPr lIns="108000" tIns="432000" rIns="180000" bIns="0"/>
        <a:lstStyle/>
        <a:p>
          <a:pPr algn="just"/>
          <a:r>
            <a:rPr lang="ru-RU" sz="1200" b="1" dirty="0" smtClean="0"/>
            <a:t>107 млн рублей - </a:t>
          </a:r>
          <a:r>
            <a:rPr lang="ru-RU" sz="1200" dirty="0" smtClean="0"/>
            <a:t>межбюджетные трансферты, передаваемые бюджетам городских округов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среды.</a:t>
          </a:r>
          <a:endParaRPr lang="ru-RU" sz="1200" dirty="0"/>
        </a:p>
      </dgm:t>
    </dgm:pt>
    <dgm:pt modelId="{9D36456E-FE2D-444C-841A-06AE8902D353}" type="parTrans" cxnId="{E99605D2-5951-4A12-9633-28D1E38DF94B}">
      <dgm:prSet/>
      <dgm:spPr/>
      <dgm:t>
        <a:bodyPr/>
        <a:lstStyle/>
        <a:p>
          <a:endParaRPr lang="ru-RU"/>
        </a:p>
      </dgm:t>
    </dgm:pt>
    <dgm:pt modelId="{612A6708-1D82-412E-99E2-12878690E77B}" type="sibTrans" cxnId="{E99605D2-5951-4A12-9633-28D1E38DF94B}">
      <dgm:prSet/>
      <dgm:spPr/>
      <dgm:t>
        <a:bodyPr/>
        <a:lstStyle/>
        <a:p>
          <a:endParaRPr lang="ru-RU"/>
        </a:p>
      </dgm:t>
    </dgm:pt>
    <dgm:pt modelId="{4DC7DA33-1866-4CD6-B640-9A10B947FB04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/>
            <a:t>938 млн рублей </a:t>
          </a:r>
          <a:r>
            <a:rPr lang="ru-RU" sz="1200" dirty="0" smtClean="0"/>
            <a:t>- субвенции на выполнение передаваемых полномочий (</a:t>
          </a:r>
          <a:r>
            <a:rPr lang="ru-RU" sz="1200" b="1" i="1" dirty="0" smtClean="0"/>
            <a:t>592 млн рублей </a:t>
          </a:r>
          <a:r>
            <a:rPr lang="ru-RU" sz="1200" b="0" i="1" dirty="0" smtClean="0"/>
            <a:t> </a:t>
          </a:r>
          <a:r>
            <a:rPr lang="ru-RU" sz="1200" b="0" dirty="0" smtClean="0"/>
            <a:t>-  на организацию   образовательного процесса в дошкольных и общеобразовательных учреждениях; </a:t>
          </a:r>
          <a:r>
            <a:rPr lang="ru-RU" sz="1200" dirty="0" smtClean="0"/>
            <a:t> </a:t>
          </a:r>
          <a:r>
            <a:rPr lang="ru-RU" sz="1200" b="1" i="1" dirty="0" smtClean="0"/>
            <a:t>159 млн рублей </a:t>
          </a:r>
          <a:r>
            <a:rPr lang="ru-RU" sz="1200" b="0" dirty="0" smtClean="0"/>
            <a:t>–  на оказание мер соц. поддержки различным категориям граждан;  </a:t>
          </a:r>
          <a:r>
            <a:rPr lang="ru-RU" sz="1200" b="1" i="1" dirty="0" smtClean="0"/>
            <a:t>30 млн рублей </a:t>
          </a:r>
          <a:r>
            <a:rPr lang="ru-RU" sz="1200" b="0" dirty="0" smtClean="0"/>
            <a:t>-  в сфере опеки;  </a:t>
          </a:r>
          <a:r>
            <a:rPr lang="ru-RU" sz="1200" b="1" i="1" dirty="0" smtClean="0"/>
            <a:t>129 млн рублей </a:t>
          </a:r>
          <a:r>
            <a:rPr lang="ru-RU" sz="1200" b="0" dirty="0" smtClean="0"/>
            <a:t>–  на содержание органов и учреждений	 в сфере соцзащиты и соц. обслуживания населения);  </a:t>
          </a:r>
          <a:endParaRPr lang="ru-RU" sz="1200" b="0" dirty="0"/>
        </a:p>
      </dgm:t>
    </dgm:pt>
    <dgm:pt modelId="{9A3BFA93-15DD-494D-98F1-95ABBDB268FD}" type="parTrans" cxnId="{6B684C26-758D-44BF-A8EA-892AC2515E77}">
      <dgm:prSet/>
      <dgm:spPr/>
      <dgm:t>
        <a:bodyPr/>
        <a:lstStyle/>
        <a:p>
          <a:endParaRPr lang="ru-RU"/>
        </a:p>
      </dgm:t>
    </dgm:pt>
    <dgm:pt modelId="{5055B97B-E26B-46FF-8138-72DC82800855}" type="sibTrans" cxnId="{6B684C26-758D-44BF-A8EA-892AC2515E77}">
      <dgm:prSet/>
      <dgm:spPr/>
      <dgm:t>
        <a:bodyPr/>
        <a:lstStyle/>
        <a:p>
          <a:endParaRPr lang="ru-RU"/>
        </a:p>
      </dgm:t>
    </dgm:pt>
    <dgm:pt modelId="{68B91DD1-E376-4D79-87E8-6CFC5F83029D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endParaRPr lang="ru-RU" sz="1200" b="0" dirty="0"/>
        </a:p>
      </dgm:t>
    </dgm:pt>
    <dgm:pt modelId="{A9384E67-7465-4994-A592-CF0B3B1C9836}" type="parTrans" cxnId="{8A724EDB-E16E-49EE-92D7-2C106141EE1A}">
      <dgm:prSet/>
      <dgm:spPr/>
      <dgm:t>
        <a:bodyPr/>
        <a:lstStyle/>
        <a:p>
          <a:endParaRPr lang="ru-RU"/>
        </a:p>
      </dgm:t>
    </dgm:pt>
    <dgm:pt modelId="{18AC22A9-AC90-40AD-AB56-A0181F9EB241}" type="sibTrans" cxnId="{8A724EDB-E16E-49EE-92D7-2C106141EE1A}">
      <dgm:prSet/>
      <dgm:spPr/>
      <dgm:t>
        <a:bodyPr/>
        <a:lstStyle/>
        <a:p>
          <a:endParaRPr lang="ru-RU"/>
        </a:p>
      </dgm:t>
    </dgm:pt>
    <dgm:pt modelId="{C41FC230-3338-46E0-947F-5E920B8BB284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/>
            <a:t>134 млн рублей </a:t>
          </a:r>
          <a:r>
            <a:rPr lang="ru-RU" sz="1200" b="0" dirty="0" smtClean="0"/>
            <a:t>– ежемесячные выплаты на детей от 3 до 7 лет и выплаты в связи с рождением (усыновлением) ребёнка;</a:t>
          </a:r>
          <a:endParaRPr lang="ru-RU" sz="1200" b="0" dirty="0"/>
        </a:p>
      </dgm:t>
    </dgm:pt>
    <dgm:pt modelId="{D2FBC3A3-A218-4196-AB9E-1D59FED5CD22}" type="parTrans" cxnId="{B8D48DE9-EFF6-471E-B7A7-D98366DF4050}">
      <dgm:prSet/>
      <dgm:spPr/>
      <dgm:t>
        <a:bodyPr/>
        <a:lstStyle/>
        <a:p>
          <a:endParaRPr lang="ru-RU"/>
        </a:p>
      </dgm:t>
    </dgm:pt>
    <dgm:pt modelId="{4DDDA08B-9C01-4DCD-B6E3-39E347BEE043}" type="sibTrans" cxnId="{B8D48DE9-EFF6-471E-B7A7-D98366DF4050}">
      <dgm:prSet/>
      <dgm:spPr/>
      <dgm:t>
        <a:bodyPr/>
        <a:lstStyle/>
        <a:p>
          <a:endParaRPr lang="ru-RU"/>
        </a:p>
      </dgm:t>
    </dgm:pt>
    <dgm:pt modelId="{AA9E7F6C-7669-49E7-B263-676C69E5F585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/>
            <a:t>39 млн рублей </a:t>
          </a:r>
          <a:r>
            <a:rPr lang="ru-RU" sz="1200" b="0" dirty="0" smtClean="0"/>
            <a:t>– субвенции на оплату жилищно-коммунальных услуг.</a:t>
          </a:r>
          <a:endParaRPr lang="ru-RU" sz="1200" b="0" dirty="0"/>
        </a:p>
      </dgm:t>
    </dgm:pt>
    <dgm:pt modelId="{1E066B5C-4BFB-49E9-94E3-73574CB75A00}" type="parTrans" cxnId="{FB152753-49B6-442C-B871-96C5457BFCEA}">
      <dgm:prSet/>
      <dgm:spPr/>
      <dgm:t>
        <a:bodyPr/>
        <a:lstStyle/>
        <a:p>
          <a:endParaRPr lang="ru-RU"/>
        </a:p>
      </dgm:t>
    </dgm:pt>
    <dgm:pt modelId="{F6961673-DAC0-4AD7-A67F-82FC62ACCA68}" type="sibTrans" cxnId="{FB152753-49B6-442C-B871-96C5457BFCEA}">
      <dgm:prSet/>
      <dgm:spPr/>
      <dgm:t>
        <a:bodyPr/>
        <a:lstStyle/>
        <a:p>
          <a:endParaRPr lang="ru-RU"/>
        </a:p>
      </dgm:t>
    </dgm:pt>
    <dgm:pt modelId="{FF074FFF-030F-4B37-A053-4709FC244E90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/>
            <a:t>27 млн рублей</a:t>
          </a:r>
          <a:r>
            <a:rPr lang="ru-RU" sz="1200" b="0" dirty="0" smtClean="0"/>
            <a:t> – субвенции на выплату пособий на случай временной нетрудоспособности.</a:t>
          </a:r>
          <a:endParaRPr lang="ru-RU" sz="1200" b="0" dirty="0"/>
        </a:p>
      </dgm:t>
    </dgm:pt>
    <dgm:pt modelId="{91C19448-4EEC-4F9F-9C88-2415E155B37B}" type="parTrans" cxnId="{FE490203-1706-4429-AB3D-E3B017A4477A}">
      <dgm:prSet/>
      <dgm:spPr/>
      <dgm:t>
        <a:bodyPr/>
        <a:lstStyle/>
        <a:p>
          <a:endParaRPr lang="ru-RU"/>
        </a:p>
      </dgm:t>
    </dgm:pt>
    <dgm:pt modelId="{6D15A339-562C-41FA-966C-4539AFEC843D}" type="sibTrans" cxnId="{FE490203-1706-4429-AB3D-E3B017A4477A}">
      <dgm:prSet/>
      <dgm:spPr/>
      <dgm:t>
        <a:bodyPr/>
        <a:lstStyle/>
        <a:p>
          <a:endParaRPr lang="ru-RU"/>
        </a:p>
      </dgm:t>
    </dgm:pt>
    <dgm:pt modelId="{C45570D0-8437-4F7C-ABC7-B83654419694}" type="pres">
      <dgm:prSet presAssocID="{82E325F5-2F74-4EA7-9292-72A6988260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0773F-6421-4579-9DB9-BFF2DF8C4870}" type="pres">
      <dgm:prSet presAssocID="{B694323C-8177-4D87-BA09-4F121E65C54B}" presName="parentLin" presStyleCnt="0"/>
      <dgm:spPr/>
    </dgm:pt>
    <dgm:pt modelId="{EB346214-D4E1-4A37-A539-A8F6B62E394B}" type="pres">
      <dgm:prSet presAssocID="{B694323C-8177-4D87-BA09-4F121E65C5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FD46D6-1934-4BAA-94CC-BFFC54A68165}" type="pres">
      <dgm:prSet presAssocID="{B694323C-8177-4D87-BA09-4F121E65C54B}" presName="parentText" presStyleLbl="node1" presStyleIdx="0" presStyleCnt="3" custScaleY="16700" custLinFactNeighborX="-97486" custLinFactNeighborY="-38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B5983-3787-4FB7-9B3F-A90C43B172E3}" type="pres">
      <dgm:prSet presAssocID="{B694323C-8177-4D87-BA09-4F121E65C54B}" presName="negativeSpace" presStyleCnt="0"/>
      <dgm:spPr/>
    </dgm:pt>
    <dgm:pt modelId="{3478B9C0-FAB4-4EDE-BBD9-F4AD39791B33}" type="pres">
      <dgm:prSet presAssocID="{B694323C-8177-4D87-BA09-4F121E65C54B}" presName="childText" presStyleLbl="conFgAcc1" presStyleIdx="0" presStyleCnt="3" custScaleY="108950" custLinFactNeighborY="-28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079C-C8F7-4DDA-B637-EDAC04353CF2}" type="pres">
      <dgm:prSet presAssocID="{97873E16-1236-4739-B8B3-A5D407D0FF5C}" presName="spaceBetweenRectangles" presStyleCnt="0"/>
      <dgm:spPr/>
    </dgm:pt>
    <dgm:pt modelId="{48DC0D70-37E7-4FEF-919D-1320B8357992}" type="pres">
      <dgm:prSet presAssocID="{A0494451-4C06-4817-9EFA-F8E08D48E79C}" presName="parentLin" presStyleCnt="0"/>
      <dgm:spPr/>
    </dgm:pt>
    <dgm:pt modelId="{EAA532D9-32E4-4EE9-B770-897FCA862BE0}" type="pres">
      <dgm:prSet presAssocID="{A0494451-4C06-4817-9EFA-F8E08D48E7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D3ED44-5618-468C-B2F8-BFEB040B13B5}" type="pres">
      <dgm:prSet presAssocID="{A0494451-4C06-4817-9EFA-F8E08D48E79C}" presName="parentText" presStyleLbl="node1" presStyleIdx="1" presStyleCnt="3" custScaleY="17732" custLinFactNeighborX="-97486" custLinFactNeighborY="-31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1F3C-BE39-4E15-8E72-94BB3A592BA7}" type="pres">
      <dgm:prSet presAssocID="{A0494451-4C06-4817-9EFA-F8E08D48E79C}" presName="negativeSpace" presStyleCnt="0"/>
      <dgm:spPr/>
    </dgm:pt>
    <dgm:pt modelId="{865626E1-4625-44B1-BFC7-067BEC02C9A1}" type="pres">
      <dgm:prSet presAssocID="{A0494451-4C06-4817-9EFA-F8E08D48E79C}" presName="childText" presStyleLbl="conFgAcc1" presStyleIdx="1" presStyleCnt="3" custScaleY="9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93593-58DA-4111-AFDA-5C2B0C5DD179}" type="pres">
      <dgm:prSet presAssocID="{7A9C4244-A46D-43E1-9049-275679BAEE0B}" presName="spaceBetweenRectangles" presStyleCnt="0"/>
      <dgm:spPr/>
    </dgm:pt>
    <dgm:pt modelId="{CF5E0AC8-9C8B-4B38-88FC-3A1909BB00D1}" type="pres">
      <dgm:prSet presAssocID="{D37DB151-F0FB-4084-92BA-D976B07EDAC3}" presName="parentLin" presStyleCnt="0"/>
      <dgm:spPr/>
    </dgm:pt>
    <dgm:pt modelId="{158F3729-0E10-40BC-9530-611BD73A454A}" type="pres">
      <dgm:prSet presAssocID="{D37DB151-F0FB-4084-92BA-D976B07EDA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64F63-D05B-4550-9952-9A270F7F34D1}" type="pres">
      <dgm:prSet presAssocID="{D37DB151-F0FB-4084-92BA-D976B07EDAC3}" presName="parentText" presStyleLbl="node1" presStyleIdx="2" presStyleCnt="3" custScaleY="18291" custLinFactNeighborX="-97486" custLinFactNeighborY="-29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F3D6-9D93-46FD-A354-A24DF25EC749}" type="pres">
      <dgm:prSet presAssocID="{D37DB151-F0FB-4084-92BA-D976B07EDAC3}" presName="negativeSpace" presStyleCnt="0"/>
      <dgm:spPr/>
    </dgm:pt>
    <dgm:pt modelId="{17E97B6E-1381-4883-96C8-BBC26415C320}" type="pres">
      <dgm:prSet presAssocID="{D37DB151-F0FB-4084-92BA-D976B07EDAC3}" presName="childText" presStyleLbl="conFgAcc1" presStyleIdx="2" presStyleCnt="3" custScaleY="6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3FB1D-B861-401D-A82F-2A835FCA7DDF}" type="presOf" srcId="{C41FC230-3338-46E0-947F-5E920B8BB284}" destId="{865626E1-4625-44B1-BFC7-067BEC02C9A1}" srcOrd="0" destOrd="1" presId="urn:microsoft.com/office/officeart/2005/8/layout/list1"/>
    <dgm:cxn modelId="{1B1EEF01-EDAD-447D-ABE8-F0B192FF7E6D}" srcId="{B694323C-8177-4D87-BA09-4F121E65C54B}" destId="{E9B175E1-BDAF-4F54-B633-56C362C7E362}" srcOrd="2" destOrd="0" parTransId="{8B11981D-0812-4AFE-B2F1-77BB75AB17EF}" sibTransId="{A0313208-112C-434D-9BAF-C0FE2BE5D5CD}"/>
    <dgm:cxn modelId="{F2A085E0-E925-4AC7-B496-CBEE120403B5}" srcId="{B694323C-8177-4D87-BA09-4F121E65C54B}" destId="{EF882CF6-F6CE-405C-98AB-4FC96CA9D7B8}" srcOrd="3" destOrd="0" parTransId="{31E1C500-D8FC-42B9-A27C-4E302178B25B}" sibTransId="{C4967C75-3790-4084-BFDC-1D625FDD2779}"/>
    <dgm:cxn modelId="{A8C73186-9C50-4CE8-80AB-A33DFAA39BDF}" type="presOf" srcId="{D37DB151-F0FB-4084-92BA-D976B07EDAC3}" destId="{92164F63-D05B-4550-9952-9A270F7F34D1}" srcOrd="1" destOrd="0" presId="urn:microsoft.com/office/officeart/2005/8/layout/list1"/>
    <dgm:cxn modelId="{1E8AAA89-BAC0-4410-8629-655CB43CBDA2}" type="presOf" srcId="{5F92D309-73CF-458A-BE82-11089F9CEC29}" destId="{3478B9C0-FAB4-4EDE-BBD9-F4AD39791B33}" srcOrd="0" destOrd="0" presId="urn:microsoft.com/office/officeart/2005/8/layout/list1"/>
    <dgm:cxn modelId="{C81EAFB9-1FE8-464A-A09A-FFD7C5F8CA11}" srcId="{82E325F5-2F74-4EA7-9292-72A69882603D}" destId="{B694323C-8177-4D87-BA09-4F121E65C54B}" srcOrd="0" destOrd="0" parTransId="{F88CEB48-2308-4EC7-AD29-D0D7778BBA4F}" sibTransId="{97873E16-1236-4739-B8B3-A5D407D0FF5C}"/>
    <dgm:cxn modelId="{9F11F1C0-DCAA-4900-8886-8B6974E0D394}" srcId="{82E325F5-2F74-4EA7-9292-72A69882603D}" destId="{D37DB151-F0FB-4084-92BA-D976B07EDAC3}" srcOrd="2" destOrd="0" parTransId="{0D026E97-9C80-4DD5-8D65-953842FAD73F}" sibTransId="{B5E59266-530A-42E3-B05B-5FE0F4780DCC}"/>
    <dgm:cxn modelId="{6B684C26-758D-44BF-A8EA-892AC2515E77}" srcId="{A0494451-4C06-4817-9EFA-F8E08D48E79C}" destId="{4DC7DA33-1866-4CD6-B640-9A10B947FB04}" srcOrd="0" destOrd="0" parTransId="{9A3BFA93-15DD-494D-98F1-95ABBDB268FD}" sibTransId="{5055B97B-E26B-46FF-8138-72DC82800855}"/>
    <dgm:cxn modelId="{90E9A7C3-463E-4194-AF0B-7D4DD4755778}" type="presOf" srcId="{1F7181D0-C335-4536-AFFF-75C7358F6036}" destId="{3478B9C0-FAB4-4EDE-BBD9-F4AD39791B33}" srcOrd="0" destOrd="1" presId="urn:microsoft.com/office/officeart/2005/8/layout/list1"/>
    <dgm:cxn modelId="{C85DED25-1107-4AD0-8680-22EBB046D54C}" type="presOf" srcId="{FF074FFF-030F-4B37-A053-4709FC244E90}" destId="{865626E1-4625-44B1-BFC7-067BEC02C9A1}" srcOrd="0" destOrd="3" presId="urn:microsoft.com/office/officeart/2005/8/layout/list1"/>
    <dgm:cxn modelId="{00EE4263-1B12-477A-BF95-76035B5C481C}" type="presOf" srcId="{68B91DD1-E376-4D79-87E8-6CFC5F83029D}" destId="{865626E1-4625-44B1-BFC7-067BEC02C9A1}" srcOrd="0" destOrd="4" presId="urn:microsoft.com/office/officeart/2005/8/layout/list1"/>
    <dgm:cxn modelId="{4D768CCD-93DA-44E1-8565-EFF3843A506D}" type="presOf" srcId="{EF882CF6-F6CE-405C-98AB-4FC96CA9D7B8}" destId="{3478B9C0-FAB4-4EDE-BBD9-F4AD39791B33}" srcOrd="0" destOrd="3" presId="urn:microsoft.com/office/officeart/2005/8/layout/list1"/>
    <dgm:cxn modelId="{F1E39775-DE52-425D-8E67-EE833EA644D6}" type="presOf" srcId="{4DC7DA33-1866-4CD6-B640-9A10B947FB04}" destId="{865626E1-4625-44B1-BFC7-067BEC02C9A1}" srcOrd="0" destOrd="0" presId="urn:microsoft.com/office/officeart/2005/8/layout/list1"/>
    <dgm:cxn modelId="{B3924066-4746-44E3-8E79-5BEE9A9F3408}" type="presOf" srcId="{E771BE78-F6D7-4AC8-95C0-E1088999B3BB}" destId="{17E97B6E-1381-4883-96C8-BBC26415C320}" srcOrd="0" destOrd="0" presId="urn:microsoft.com/office/officeart/2005/8/layout/list1"/>
    <dgm:cxn modelId="{65A53B63-F3F6-4453-B843-8E636655181F}" type="presOf" srcId="{82E325F5-2F74-4EA7-9292-72A69882603D}" destId="{C45570D0-8437-4F7C-ABC7-B83654419694}" srcOrd="0" destOrd="0" presId="urn:microsoft.com/office/officeart/2005/8/layout/list1"/>
    <dgm:cxn modelId="{17F0D032-FE30-4023-8909-4ED17635E77F}" srcId="{B694323C-8177-4D87-BA09-4F121E65C54B}" destId="{1F7181D0-C335-4536-AFFF-75C7358F6036}" srcOrd="1" destOrd="0" parTransId="{FC905B4A-8F3B-462D-92FE-18AC8CFE7F49}" sibTransId="{F1084AD0-8AA9-4AF1-A70D-C5D57065D985}"/>
    <dgm:cxn modelId="{1F254428-2C0B-4C52-97C7-79502B6A6BF8}" type="presOf" srcId="{B694323C-8177-4D87-BA09-4F121E65C54B}" destId="{EB346214-D4E1-4A37-A539-A8F6B62E394B}" srcOrd="0" destOrd="0" presId="urn:microsoft.com/office/officeart/2005/8/layout/list1"/>
    <dgm:cxn modelId="{CD6ACE42-244A-4A19-85E4-48AB60969969}" type="presOf" srcId="{A0494451-4C06-4817-9EFA-F8E08D48E79C}" destId="{F1D3ED44-5618-468C-B2F8-BFEB040B13B5}" srcOrd="1" destOrd="0" presId="urn:microsoft.com/office/officeart/2005/8/layout/list1"/>
    <dgm:cxn modelId="{E99605D2-5951-4A12-9633-28D1E38DF94B}" srcId="{D37DB151-F0FB-4084-92BA-D976B07EDAC3}" destId="{E771BE78-F6D7-4AC8-95C0-E1088999B3BB}" srcOrd="0" destOrd="0" parTransId="{9D36456E-FE2D-444C-841A-06AE8902D353}" sibTransId="{612A6708-1D82-412E-99E2-12878690E77B}"/>
    <dgm:cxn modelId="{D4B59148-A7E1-4ECC-9AA3-180846BA79BF}" type="presOf" srcId="{D37DB151-F0FB-4084-92BA-D976B07EDAC3}" destId="{158F3729-0E10-40BC-9530-611BD73A454A}" srcOrd="0" destOrd="0" presId="urn:microsoft.com/office/officeart/2005/8/layout/list1"/>
    <dgm:cxn modelId="{12660411-EE71-4766-BA39-A044690F25C3}" type="presOf" srcId="{AA9E7F6C-7669-49E7-B263-676C69E5F585}" destId="{865626E1-4625-44B1-BFC7-067BEC02C9A1}" srcOrd="0" destOrd="2" presId="urn:microsoft.com/office/officeart/2005/8/layout/list1"/>
    <dgm:cxn modelId="{201CB26E-7104-4FAC-A6F0-B7B19CFDFE81}" srcId="{82E325F5-2F74-4EA7-9292-72A69882603D}" destId="{A0494451-4C06-4817-9EFA-F8E08D48E79C}" srcOrd="1" destOrd="0" parTransId="{AF28A9E1-48B2-40F2-BFEF-23475F540000}" sibTransId="{7A9C4244-A46D-43E1-9049-275679BAEE0B}"/>
    <dgm:cxn modelId="{10DF047D-E728-4FAD-9951-BF833BFAA524}" type="presOf" srcId="{E9B175E1-BDAF-4F54-B633-56C362C7E362}" destId="{3478B9C0-FAB4-4EDE-BBD9-F4AD39791B33}" srcOrd="0" destOrd="2" presId="urn:microsoft.com/office/officeart/2005/8/layout/list1"/>
    <dgm:cxn modelId="{FB152753-49B6-442C-B871-96C5457BFCEA}" srcId="{A0494451-4C06-4817-9EFA-F8E08D48E79C}" destId="{AA9E7F6C-7669-49E7-B263-676C69E5F585}" srcOrd="2" destOrd="0" parTransId="{1E066B5C-4BFB-49E9-94E3-73574CB75A00}" sibTransId="{F6961673-DAC0-4AD7-A67F-82FC62ACCA68}"/>
    <dgm:cxn modelId="{417CBB54-FE68-4B5B-B26B-7138555C8AAB}" type="presOf" srcId="{A0494451-4C06-4817-9EFA-F8E08D48E79C}" destId="{EAA532D9-32E4-4EE9-B770-897FCA862BE0}" srcOrd="0" destOrd="0" presId="urn:microsoft.com/office/officeart/2005/8/layout/list1"/>
    <dgm:cxn modelId="{FE490203-1706-4429-AB3D-E3B017A4477A}" srcId="{A0494451-4C06-4817-9EFA-F8E08D48E79C}" destId="{FF074FFF-030F-4B37-A053-4709FC244E90}" srcOrd="3" destOrd="0" parTransId="{91C19448-4EEC-4F9F-9C88-2415E155B37B}" sibTransId="{6D15A339-562C-41FA-966C-4539AFEC843D}"/>
    <dgm:cxn modelId="{8004401A-68E5-45EA-9D96-8E7659E77D4F}" type="presOf" srcId="{B694323C-8177-4D87-BA09-4F121E65C54B}" destId="{68FD46D6-1934-4BAA-94CC-BFFC54A68165}" srcOrd="1" destOrd="0" presId="urn:microsoft.com/office/officeart/2005/8/layout/list1"/>
    <dgm:cxn modelId="{8A724EDB-E16E-49EE-92D7-2C106141EE1A}" srcId="{A0494451-4C06-4817-9EFA-F8E08D48E79C}" destId="{68B91DD1-E376-4D79-87E8-6CFC5F83029D}" srcOrd="4" destOrd="0" parTransId="{A9384E67-7465-4994-A592-CF0B3B1C9836}" sibTransId="{18AC22A9-AC90-40AD-AB56-A0181F9EB241}"/>
    <dgm:cxn modelId="{85183D16-8EE9-453A-B722-1A2D6D6392D6}" srcId="{B694323C-8177-4D87-BA09-4F121E65C54B}" destId="{5F92D309-73CF-458A-BE82-11089F9CEC29}" srcOrd="0" destOrd="0" parTransId="{D36CFE1F-09E2-4286-AB91-3C0E784A781E}" sibTransId="{FE03D101-C5C4-4174-A73B-FC4DB4AA3B19}"/>
    <dgm:cxn modelId="{B8D48DE9-EFF6-471E-B7A7-D98366DF4050}" srcId="{A0494451-4C06-4817-9EFA-F8E08D48E79C}" destId="{C41FC230-3338-46E0-947F-5E920B8BB284}" srcOrd="1" destOrd="0" parTransId="{D2FBC3A3-A218-4196-AB9E-1D59FED5CD22}" sibTransId="{4DDDA08B-9C01-4DCD-B6E3-39E347BEE043}"/>
    <dgm:cxn modelId="{4919BF8D-26BD-4890-8806-066E8AB396D1}" type="presParOf" srcId="{C45570D0-8437-4F7C-ABC7-B83654419694}" destId="{7A00773F-6421-4579-9DB9-BFF2DF8C4870}" srcOrd="0" destOrd="0" presId="urn:microsoft.com/office/officeart/2005/8/layout/list1"/>
    <dgm:cxn modelId="{80CD0B10-B32D-4214-8258-09CA7F1246B3}" type="presParOf" srcId="{7A00773F-6421-4579-9DB9-BFF2DF8C4870}" destId="{EB346214-D4E1-4A37-A539-A8F6B62E394B}" srcOrd="0" destOrd="0" presId="urn:microsoft.com/office/officeart/2005/8/layout/list1"/>
    <dgm:cxn modelId="{44796737-7E64-48BE-A5C9-3265B4FBF14E}" type="presParOf" srcId="{7A00773F-6421-4579-9DB9-BFF2DF8C4870}" destId="{68FD46D6-1934-4BAA-94CC-BFFC54A68165}" srcOrd="1" destOrd="0" presId="urn:microsoft.com/office/officeart/2005/8/layout/list1"/>
    <dgm:cxn modelId="{BE8338DB-7E70-4D3F-89E1-5EA611A8C2E7}" type="presParOf" srcId="{C45570D0-8437-4F7C-ABC7-B83654419694}" destId="{594B5983-3787-4FB7-9B3F-A90C43B172E3}" srcOrd="1" destOrd="0" presId="urn:microsoft.com/office/officeart/2005/8/layout/list1"/>
    <dgm:cxn modelId="{C8DBE45D-1591-4D17-BFC5-3571DD440F5A}" type="presParOf" srcId="{C45570D0-8437-4F7C-ABC7-B83654419694}" destId="{3478B9C0-FAB4-4EDE-BBD9-F4AD39791B33}" srcOrd="2" destOrd="0" presId="urn:microsoft.com/office/officeart/2005/8/layout/list1"/>
    <dgm:cxn modelId="{C8915975-5DFF-4E1D-9A7E-7FE4E1F59612}" type="presParOf" srcId="{C45570D0-8437-4F7C-ABC7-B83654419694}" destId="{0ACD079C-C8F7-4DDA-B637-EDAC04353CF2}" srcOrd="3" destOrd="0" presId="urn:microsoft.com/office/officeart/2005/8/layout/list1"/>
    <dgm:cxn modelId="{D64D20EC-600C-4589-ABDE-CAC8D3701B06}" type="presParOf" srcId="{C45570D0-8437-4F7C-ABC7-B83654419694}" destId="{48DC0D70-37E7-4FEF-919D-1320B8357992}" srcOrd="4" destOrd="0" presId="urn:microsoft.com/office/officeart/2005/8/layout/list1"/>
    <dgm:cxn modelId="{0279D988-49FE-4A46-9D8B-E9776DA1B3E3}" type="presParOf" srcId="{48DC0D70-37E7-4FEF-919D-1320B8357992}" destId="{EAA532D9-32E4-4EE9-B770-897FCA862BE0}" srcOrd="0" destOrd="0" presId="urn:microsoft.com/office/officeart/2005/8/layout/list1"/>
    <dgm:cxn modelId="{203AACF1-5C94-4368-AB3C-1914DD779569}" type="presParOf" srcId="{48DC0D70-37E7-4FEF-919D-1320B8357992}" destId="{F1D3ED44-5618-468C-B2F8-BFEB040B13B5}" srcOrd="1" destOrd="0" presId="urn:microsoft.com/office/officeart/2005/8/layout/list1"/>
    <dgm:cxn modelId="{75132AB5-28CE-444B-8563-87D3199F0CDB}" type="presParOf" srcId="{C45570D0-8437-4F7C-ABC7-B83654419694}" destId="{70D71F3C-BE39-4E15-8E72-94BB3A592BA7}" srcOrd="5" destOrd="0" presId="urn:microsoft.com/office/officeart/2005/8/layout/list1"/>
    <dgm:cxn modelId="{72BF653F-64C5-464D-8968-196E8BCAD7F8}" type="presParOf" srcId="{C45570D0-8437-4F7C-ABC7-B83654419694}" destId="{865626E1-4625-44B1-BFC7-067BEC02C9A1}" srcOrd="6" destOrd="0" presId="urn:microsoft.com/office/officeart/2005/8/layout/list1"/>
    <dgm:cxn modelId="{B5B9DCEA-2B4D-4D49-9002-85412A720EE1}" type="presParOf" srcId="{C45570D0-8437-4F7C-ABC7-B83654419694}" destId="{4E093593-58DA-4111-AFDA-5C2B0C5DD179}" srcOrd="7" destOrd="0" presId="urn:microsoft.com/office/officeart/2005/8/layout/list1"/>
    <dgm:cxn modelId="{57DAA9AA-DF97-435C-9DCB-CF1E91EDD270}" type="presParOf" srcId="{C45570D0-8437-4F7C-ABC7-B83654419694}" destId="{CF5E0AC8-9C8B-4B38-88FC-3A1909BB00D1}" srcOrd="8" destOrd="0" presId="urn:microsoft.com/office/officeart/2005/8/layout/list1"/>
    <dgm:cxn modelId="{7F2F154A-9435-4DE1-97D2-B865F9F4E26A}" type="presParOf" srcId="{CF5E0AC8-9C8B-4B38-88FC-3A1909BB00D1}" destId="{158F3729-0E10-40BC-9530-611BD73A454A}" srcOrd="0" destOrd="0" presId="urn:microsoft.com/office/officeart/2005/8/layout/list1"/>
    <dgm:cxn modelId="{B6A92E0E-667D-4125-9497-3CCD80B1F5E3}" type="presParOf" srcId="{CF5E0AC8-9C8B-4B38-88FC-3A1909BB00D1}" destId="{92164F63-D05B-4550-9952-9A270F7F34D1}" srcOrd="1" destOrd="0" presId="urn:microsoft.com/office/officeart/2005/8/layout/list1"/>
    <dgm:cxn modelId="{ADC86618-5F86-4465-959E-0D34B4CA9781}" type="presParOf" srcId="{C45570D0-8437-4F7C-ABC7-B83654419694}" destId="{9AB1F3D6-9D93-46FD-A354-A24DF25EC749}" srcOrd="9" destOrd="0" presId="urn:microsoft.com/office/officeart/2005/8/layout/list1"/>
    <dgm:cxn modelId="{24D1D8AE-2A43-432B-9B42-1EB5A37DF8D0}" type="presParOf" srcId="{C45570D0-8437-4F7C-ABC7-B83654419694}" destId="{17E97B6E-1381-4883-96C8-BBC26415C3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0.05347</cdr:y>
    </cdr:from>
    <cdr:to>
      <cdr:x>0.5</cdr:x>
      <cdr:y>0.28026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368" y="215602"/>
          <a:ext cx="38884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0.6575</cdr:x>
      <cdr:y>0.12217</cdr:y>
    </cdr:from>
    <cdr:to>
      <cdr:x>0.95051</cdr:x>
      <cdr:y>0.69467</cdr:y>
    </cdr:to>
    <cdr:sp macro="" textlink="">
      <cdr:nvSpPr>
        <cdr:cNvPr id="7" name="Text Box 3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10962" y="492593"/>
          <a:ext cx="2411355" cy="2308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  <a:buFontTx/>
            <a:buNone/>
          </a:pPr>
          <a:r>
            <a:rPr lang="ru-RU" altLang="ru-RU" sz="1600" b="1" dirty="0" smtClean="0">
              <a:solidFill>
                <a:srgbClr val="000000"/>
              </a:solidFill>
              <a:latin typeface="Arial Narrow" panose="020B0606020202030204" pitchFamily="34" charset="0"/>
            </a:rPr>
            <a:t>Всего финансовой помощи на 31.12.2020 г.:</a:t>
          </a:r>
        </a:p>
        <a:p xmlns:a="http://schemas.openxmlformats.org/drawingml/2006/main">
          <a:pPr algn="ctr" eaLnBrk="1" hangingPunct="1">
            <a:spcBef>
              <a:spcPct val="50000"/>
            </a:spcBef>
            <a:buFontTx/>
            <a:buNone/>
          </a:pPr>
          <a:endParaRPr lang="ru-RU" altLang="ru-RU" sz="1600" b="1" dirty="0" smtClean="0">
            <a:solidFill>
              <a:srgbClr val="000000"/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 eaLnBrk="1" hangingPunct="1">
            <a:spcBef>
              <a:spcPct val="50000"/>
            </a:spcBef>
            <a:buFontTx/>
            <a:buNone/>
          </a:pPr>
          <a:r>
            <a:rPr lang="ru-RU" altLang="ru-RU" sz="1600" b="1" dirty="0" smtClean="0">
              <a:solidFill>
                <a:srgbClr val="000000"/>
              </a:solidFill>
              <a:latin typeface="Arial Narrow" panose="020B0606020202030204" pitchFamily="34" charset="0"/>
            </a:rPr>
            <a:t>Всего </a:t>
          </a:r>
          <a:r>
            <a:rPr lang="ru-RU" altLang="ru-RU" sz="1600" b="1" dirty="0">
              <a:solidFill>
                <a:srgbClr val="000000"/>
              </a:solidFill>
              <a:latin typeface="Arial Narrow" panose="020B0606020202030204" pitchFamily="34" charset="0"/>
            </a:rPr>
            <a:t>финансовых средств на </a:t>
          </a:r>
          <a:r>
            <a:rPr lang="ru-RU" altLang="ru-RU" sz="1600" b="1" dirty="0" smtClean="0">
              <a:solidFill>
                <a:srgbClr val="000000"/>
              </a:solidFill>
              <a:latin typeface="Arial Narrow" panose="020B0606020202030204" pitchFamily="34" charset="0"/>
            </a:rPr>
            <a:t>01.01.2020 </a:t>
          </a:r>
          <a:r>
            <a:rPr lang="ru-RU" altLang="ru-RU" sz="1600" b="1" dirty="0">
              <a:solidFill>
                <a:srgbClr val="000000"/>
              </a:solidFill>
              <a:latin typeface="Arial Narrow" panose="020B0606020202030204" pitchFamily="34" charset="0"/>
            </a:rPr>
            <a:t>г.:  </a:t>
          </a:r>
        </a:p>
        <a:p xmlns:a="http://schemas.openxmlformats.org/drawingml/2006/main">
          <a:pPr algn="ctr" eaLnBrk="1" hangingPunct="1">
            <a:spcBef>
              <a:spcPct val="50000"/>
            </a:spcBef>
            <a:buFontTx/>
            <a:buNone/>
          </a:pPr>
          <a:r>
            <a:rPr lang="ru-RU" altLang="ru-RU" sz="1600" b="1" dirty="0" smtClean="0">
              <a:solidFill>
                <a:srgbClr val="C00000"/>
              </a:solidFill>
              <a:latin typeface="Arial Narrow" panose="020B0606020202030204" pitchFamily="34" charset="0"/>
            </a:rPr>
            <a:t>1 354</a:t>
          </a:r>
          <a:endParaRPr lang="ru-RU" altLang="ru-RU" sz="1600" b="1" dirty="0">
            <a:solidFill>
              <a:srgbClr val="C00000"/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 eaLnBrk="1" hangingPunct="1">
            <a:spcBef>
              <a:spcPct val="50000"/>
            </a:spcBef>
            <a:buFontTx/>
            <a:buNone/>
          </a:pPr>
          <a:r>
            <a:rPr lang="ru-RU" altLang="ru-RU" sz="1600" b="1" dirty="0" smtClean="0">
              <a:solidFill>
                <a:srgbClr val="000000"/>
              </a:solidFill>
              <a:latin typeface="Arial Narrow" panose="020B0606020202030204" pitchFamily="34" charset="0"/>
            </a:rPr>
            <a:t>Общее </a:t>
          </a:r>
          <a:r>
            <a:rPr lang="ru-RU" altLang="ru-RU" sz="1600" b="1" dirty="0">
              <a:solidFill>
                <a:srgbClr val="000000"/>
              </a:solidFill>
              <a:latin typeface="Arial Narrow" panose="020B0606020202030204" pitchFamily="34" charset="0"/>
            </a:rPr>
            <a:t>изменение: </a:t>
          </a:r>
          <a:r>
            <a:rPr lang="ru-RU" altLang="ru-RU" sz="1600" b="1" dirty="0" smtClean="0">
              <a:solidFill>
                <a:srgbClr val="C00000"/>
              </a:solidFill>
              <a:latin typeface="Arial Narrow" panose="020B0606020202030204" pitchFamily="34" charset="0"/>
            </a:rPr>
            <a:t>+609</a:t>
          </a:r>
          <a:endParaRPr lang="ru-RU" altLang="ru-RU" sz="1600" b="1" dirty="0">
            <a:solidFill>
              <a:srgbClr val="C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0.45625</cdr:x>
      <cdr:y>0.32136</cdr:y>
    </cdr:from>
    <cdr:to>
      <cdr:x>0.5875</cdr:x>
      <cdr:y>0.51781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3754759" y="1295722"/>
          <a:ext cx="1080121" cy="79208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n w="0"/>
              <a:solidFill>
                <a:schemeClr val="tx1"/>
              </a:solidFill>
              <a:effectLst/>
              <a:latin typeface="Arial Narrow" panose="020B0606020202030204" pitchFamily="34" charset="0"/>
            </a:rPr>
            <a:t>+ 116</a:t>
          </a:r>
          <a:endParaRPr lang="ru-RU" sz="1200" b="1" dirty="0">
            <a:effectLst/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0.14125</cdr:x>
      <cdr:y>0.26778</cdr:y>
    </cdr:from>
    <cdr:to>
      <cdr:x>0.27062</cdr:x>
      <cdr:y>0.45189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162431" y="1079696"/>
          <a:ext cx="1064663" cy="742336"/>
        </a:xfrm>
        <a:prstGeom xmlns:a="http://schemas.openxmlformats.org/drawingml/2006/main" prst="up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+ 284</a:t>
          </a:r>
          <a:endParaRPr lang="ru-RU" sz="1200" b="1" dirty="0">
            <a:ln>
              <a:solidFill>
                <a:srgbClr val="C00000"/>
              </a:solidFill>
            </a:ln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0.22</cdr:x>
      <cdr:y>0.28564</cdr:y>
    </cdr:from>
    <cdr:to>
      <cdr:x>0.3425</cdr:x>
      <cdr:y>0.4576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810512" y="1151708"/>
          <a:ext cx="1008126" cy="69334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+ 209</a:t>
          </a:r>
          <a:endParaRPr lang="ru-RU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0.65389</cdr:x>
      <cdr:y>0.56025</cdr:y>
    </cdr:from>
    <cdr:to>
      <cdr:x>0.70894</cdr:x>
      <cdr:y>0.64032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 flipV="1">
          <a:off x="5592683" y="2553532"/>
          <a:ext cx="470862" cy="36496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0.70826</cdr:x>
      <cdr:y>0.57404</cdr:y>
    </cdr:from>
    <cdr:to>
      <cdr:x>1</cdr:x>
      <cdr:y>0.70765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57697" y="2616376"/>
          <a:ext cx="2495231" cy="608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prstClr val="black"/>
              </a:solidFill>
              <a:latin typeface="Arial Narrow" panose="020B0606020202030204" pitchFamily="34" charset="0"/>
            </a:rPr>
            <a:t>Прочие налоговые доходы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12</a:t>
          </a:r>
          <a:r>
            <a:rPr lang="ru-RU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,</a:t>
          </a:r>
          <a:r>
            <a:rPr lang="en-US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4</a:t>
          </a:r>
          <a:r>
            <a:rPr lang="ru-RU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 млн рублей</a:t>
          </a:r>
          <a:endParaRPr lang="ru-RU" sz="16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0.71139</cdr:x>
      <cdr:y>0.64</cdr:y>
    </cdr:from>
    <cdr:to>
      <cdr:x>0.98468</cdr:x>
      <cdr:y>0.64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084431" y="2917043"/>
          <a:ext cx="2337424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0.65389</cdr:x>
      <cdr:y>0.5</cdr:y>
    </cdr:from>
    <cdr:to>
      <cdr:x>0.98224</cdr:x>
      <cdr:y>0.5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>
          <a:off x="5592683" y="2278930"/>
          <a:ext cx="2808312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0.69202</cdr:x>
      <cdr:y>0.41043</cdr:y>
    </cdr:from>
    <cdr:to>
      <cdr:x>0.93012</cdr:x>
      <cdr:y>0.63895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581079" y="1642340"/>
          <a:ext cx="19202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0.78699</cdr:x>
      <cdr:y>0.43108</cdr:y>
    </cdr:from>
    <cdr:to>
      <cdr:x>0.94946</cdr:x>
      <cdr:y>0.58801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731084" y="1964791"/>
          <a:ext cx="1389595" cy="715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 Narrow" panose="020B0606020202030204" pitchFamily="34" charset="0"/>
            </a:rPr>
            <a:t>ЕВНД</a:t>
          </a:r>
        </a:p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22,2 млн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0.09165</cdr:y>
    </cdr:from>
    <cdr:to>
      <cdr:x>0.21491</cdr:x>
      <cdr:y>0.57109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0" y="417728"/>
          <a:ext cx="1838110" cy="21852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500" b="1" u="sng" cap="none" spc="0" dirty="0" smtClean="0">
              <a:ln w="0"/>
              <a:solidFill>
                <a:schemeClr val="tx1"/>
              </a:solidFill>
            </a:rPr>
            <a:t>503,0 млн рублей 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–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всего </a:t>
          </a:r>
          <a:r>
            <a:rPr lang="ru-RU" sz="1600" b="1" cap="none" spc="0" dirty="0" smtClean="0">
              <a:ln w="0"/>
              <a:solidFill>
                <a:schemeClr val="tx1"/>
              </a:solidFill>
            </a:rPr>
            <a:t>Налоговых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 доходов.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Это составляет </a:t>
          </a:r>
          <a:r>
            <a:rPr lang="ru-RU" sz="1800" b="1" cap="none" spc="0" dirty="0" smtClean="0">
              <a:ln w="0"/>
              <a:solidFill>
                <a:schemeClr val="tx1"/>
              </a:solidFill>
            </a:rPr>
            <a:t>88% </a:t>
          </a:r>
          <a:r>
            <a:rPr lang="ru-RU" sz="1800" cap="none" spc="0" dirty="0" smtClean="0">
              <a:ln w="0"/>
              <a:solidFill>
                <a:schemeClr val="tx1"/>
              </a:solidFill>
            </a:rPr>
            <a:t>в общем объеме собственных доходов.</a:t>
          </a:r>
          <a:endParaRPr lang="ru-RU" sz="1600" cap="none" spc="0" dirty="0">
            <a:ln w="0"/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0.07178</cdr:x>
      <cdr:y>0.61038</cdr:y>
    </cdr:from>
    <cdr:to>
      <cdr:x>0.09338</cdr:x>
      <cdr:y>0.81296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613933" y="278201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0.34359</cdr:x>
      <cdr:y>0.36364</cdr:y>
    </cdr:from>
    <cdr:to>
      <cdr:x>0.57081</cdr:x>
      <cdr:y>0.63636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7599" y="1440155"/>
          <a:ext cx="1869930" cy="1080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/>
            <a:t>1 923 </a:t>
          </a:r>
        </a:p>
        <a:p xmlns:a="http://schemas.openxmlformats.org/drawingml/2006/main">
          <a:pPr algn="ctr"/>
          <a:r>
            <a:rPr lang="ru-RU" sz="1800" b="1" dirty="0" smtClean="0"/>
            <a:t>млн рублей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0.32524</cdr:x>
      <cdr:y>0.34276</cdr:y>
    </cdr:from>
    <cdr:to>
      <cdr:x>0.67085</cdr:x>
      <cdr:y>0.66518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423054" y="1224839"/>
          <a:ext cx="1512184" cy="1152144"/>
        </a:xfrm>
        <a:prstGeom xmlns:a="http://schemas.openxmlformats.org/drawingml/2006/main" prst="rightArrow">
          <a:avLst>
            <a:gd name="adj1" fmla="val 75267"/>
            <a:gd name="adj2" fmla="val 50000"/>
          </a:avLst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i="1" dirty="0" smtClean="0">
              <a:latin typeface="Arial Narrow" panose="020B0606020202030204" pitchFamily="34" charset="0"/>
            </a:rPr>
            <a:t>↑</a:t>
          </a:r>
          <a:r>
            <a:rPr lang="ru-RU" sz="1800" b="1" i="1" dirty="0" smtClean="0">
              <a:latin typeface="Arial Narrow" panose="020B0606020202030204" pitchFamily="34" charset="0"/>
            </a:rPr>
            <a:t> </a:t>
          </a:r>
          <a:r>
            <a:rPr lang="ru-RU" sz="1200" b="1" i="1" dirty="0" smtClean="0">
              <a:latin typeface="Arial Narrow" panose="020B0606020202030204" pitchFamily="34" charset="0"/>
            </a:rPr>
            <a:t>на 8,8 млн рублей или на  6,6%</a:t>
          </a:r>
          <a:endParaRPr lang="ru-RU" sz="1200" b="1" i="1" dirty="0"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0.84299</cdr:x>
      <cdr:y>0.30229</cdr:y>
    </cdr:from>
    <cdr:to>
      <cdr:x>0.93999</cdr:x>
      <cdr:y>0.39925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1368152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0.30247</cdr:x>
      <cdr:y>0.46714</cdr:y>
    </cdr:from>
    <cdr:to>
      <cdr:x>0.42775</cdr:x>
      <cdr:y>0.5826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8419" y="1678392"/>
          <a:ext cx="765598" cy="41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108,0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0.65163</cdr:x>
      <cdr:y>0.52247</cdr:y>
    </cdr:from>
    <cdr:to>
      <cdr:x>0.8025</cdr:x>
      <cdr:y>0.66754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82169" y="1877193"/>
          <a:ext cx="921993" cy="521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96,3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0.66341</cdr:x>
      <cdr:y>0.30201</cdr:y>
    </cdr:from>
    <cdr:to>
      <cdr:x>0.75574</cdr:x>
      <cdr:y>0.39543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61561" y="1240765"/>
          <a:ext cx="606991" cy="383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60,0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0.76835</cdr:x>
      <cdr:y>0.1791</cdr:y>
    </cdr:from>
    <cdr:to>
      <cdr:x>0.8023</cdr:x>
      <cdr:y>0.71761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6286599" y="864095"/>
          <a:ext cx="277800" cy="259803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0.16031</cdr:x>
      <cdr:y>0.41809</cdr:y>
    </cdr:from>
    <cdr:to>
      <cdr:x>0.26914</cdr:x>
      <cdr:y>0.53814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23642" y="1978414"/>
          <a:ext cx="830683" cy="568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168,0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0.80481</cdr:x>
      <cdr:y>0.41269</cdr:y>
    </cdr:from>
    <cdr:to>
      <cdr:x>0.93443</cdr:x>
      <cdr:y>0.52854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18273" y="1482766"/>
          <a:ext cx="792088" cy="416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156,3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0.32032</cdr:x>
      <cdr:y>0.26193</cdr:y>
    </cdr:from>
    <cdr:to>
      <cdr:x>0.3943</cdr:x>
      <cdr:y>0.36038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05930" y="1076102"/>
          <a:ext cx="486358" cy="40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60,0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AEF3-BB8C-4778-BA88-EDA24C3D83D9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6AFC6-1AEF-4B0E-8777-AFF3D442D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21662"/>
            <a:ext cx="5409562" cy="44752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49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8C12-0C31-4936-AAAD-C1E197E89BE1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8F47-2F34-4E87-BD3C-F2AF0F312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216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DC5AB3-24EE-429D-BCA2-0DDAF101568C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BE84FD-E6F5-4E40-B840-1930DAF1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42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8CB9F4-B569-4245-8638-99AC53A4BA20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2C20B-BB24-46CA-BFB3-658460F7A2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993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E471CF-BFE3-4819-AF48-BF17C7C66B62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AB4D5-1CED-4CD9-8066-9D2B23801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6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D6ACB9-7B52-4F30-96B3-41D9D5E73ABC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F57651-F8E3-42B8-874D-36D76E82B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0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64F29-208B-47F9-8E15-AEBB77D2C5D3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D38F3-1333-4974-91D4-6671808CC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8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65723-9B7E-4497-B6D2-F6912D3A236E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3C11D-C274-494B-8AAF-1CF42A0C6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56F98D-3C8F-45E7-8631-CA918A801156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E0FD4-A82E-4328-B884-F0D06B181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91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9A5D62-5D5C-47EF-BA0E-470BF9827F8C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1EF68-364E-41CE-8C62-657AB21DC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9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CA90B-94F7-4519-A3E9-FA5F2D3FF06F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49DFC-8ACA-4B5D-804C-F33C66EDD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28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EA9B66-E0E6-489D-99D1-A2F6140CFE35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790F1E-FFB9-4F24-B59F-478053774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8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7CAEA3-EF36-4C2D-BA30-02D4CB25804E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3E790D-9158-4B71-B154-D06C55C33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4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55D-CE8E-4202-862F-46136B884F17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E95E-D687-45D7-BCEE-AA25CDF65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7006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6BF1-1A02-4854-802A-866E1C9276E3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A8A5-315E-46BF-8EBD-39041ABD1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1129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C5AD-487B-42B6-A3D5-7D8047F33CCE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B74B-8760-45AA-BFD7-C52A88D7F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089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78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19.05.2021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7DB8F2-E070-457F-9C8A-15D6DFC6C3ED}" type="datetime1">
              <a:rPr lang="ru-RU"/>
              <a:pPr>
                <a:defRPr/>
              </a:pPr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383BA-1A6D-4293-98B6-8754AA159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cid:cke0@j8JrOfCA.q6kXXDt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 исполнении бюджета городского округа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город Переславль-Залесский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2020 год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в </a:t>
            </a:r>
            <a:r>
              <a:rPr lang="ru-RU" alt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2020 </a:t>
            </a:r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06026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824" y="2357265"/>
            <a:ext cx="24248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1 210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36830" y="1769646"/>
            <a:ext cx="522961" cy="154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52120" y="3795886"/>
            <a:ext cx="576065" cy="233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8184" y="4029257"/>
            <a:ext cx="16885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59791" y="1769646"/>
            <a:ext cx="1856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48767" y="2695819"/>
            <a:ext cx="1993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36830" y="2376072"/>
            <a:ext cx="290291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193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9168" y="3688917"/>
            <a:ext cx="15789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Субсидии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375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8767" y="1197942"/>
            <a:ext cx="227903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145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10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435280" cy="432048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</a:rPr>
              <a:t>Основные виды безвозмездных </a:t>
            </a:r>
            <a:r>
              <a:rPr lang="ru-RU" altLang="ru-RU" sz="2000" b="1" dirty="0">
                <a:latin typeface="Arial Narrow" panose="020B0606020202030204" pitchFamily="34" charset="0"/>
              </a:rPr>
              <a:t>поступлений бюджета в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>2020 </a:t>
            </a:r>
            <a:r>
              <a:rPr lang="ru-RU" altLang="ru-RU" sz="2000" b="1" dirty="0">
                <a:latin typeface="Arial Narrow" panose="020B0606020202030204" pitchFamily="34" charset="0"/>
              </a:rPr>
              <a:t>году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952030"/>
              </p:ext>
            </p:extLst>
          </p:nvPr>
        </p:nvGraphicFramePr>
        <p:xfrm>
          <a:off x="457200" y="483518"/>
          <a:ext cx="8229600" cy="465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2580"/>
            <a:ext cx="7272808" cy="963647"/>
          </a:xfrm>
          <a:prstGeom prst="rect">
            <a:avLst/>
          </a:prstGeom>
          <a:noFill/>
          <a:ln w="73025" cap="rnd" cmpd="sng">
            <a:noFill/>
          </a:ln>
          <a:effectLst>
            <a:outerShdw blurRad="50800" dist="50800" sx="1000" sy="1000" algn="ctr" rotWithShape="0">
              <a:srgbClr val="000000"/>
            </a:outerShdw>
            <a:reflection stA="0" endPos="6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38100" h="114300"/>
            <a:bevelB w="317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prstClr val="black"/>
                </a:solidFill>
              </a:rPr>
              <a:t>Сумма льгот и преференций за </a:t>
            </a:r>
            <a:r>
              <a:rPr lang="ru-RU" sz="1500" b="1" dirty="0" smtClean="0">
                <a:solidFill>
                  <a:prstClr val="black"/>
                </a:solidFill>
              </a:rPr>
              <a:t>2020 </a:t>
            </a:r>
            <a:r>
              <a:rPr lang="ru-RU" sz="1500" b="1" dirty="0">
                <a:solidFill>
                  <a:prstClr val="black"/>
                </a:solidFill>
              </a:rPr>
              <a:t>год, предоставленных решениями органов местного </a:t>
            </a:r>
            <a:r>
              <a:rPr lang="ru-RU" sz="1500" b="1" dirty="0" smtClean="0">
                <a:solidFill>
                  <a:prstClr val="black"/>
                </a:solidFill>
              </a:rPr>
              <a:t>самоуправления, </a:t>
            </a:r>
            <a:r>
              <a:rPr lang="ru-RU" sz="1500" b="1" dirty="0">
                <a:solidFill>
                  <a:prstClr val="black"/>
                </a:solidFill>
              </a:rPr>
              <a:t>организациям/предприятиям и физическим лицам </a:t>
            </a:r>
            <a:r>
              <a:rPr lang="ru-RU" sz="1500" b="1" dirty="0" smtClean="0">
                <a:solidFill>
                  <a:prstClr val="black"/>
                </a:solidFill>
              </a:rPr>
              <a:t>по </a:t>
            </a:r>
            <a:r>
              <a:rPr lang="ru-RU" sz="1500" b="1" dirty="0">
                <a:solidFill>
                  <a:prstClr val="black"/>
                </a:solidFill>
              </a:rPr>
              <a:t>уплате налоговых и неналоговых </a:t>
            </a:r>
            <a:r>
              <a:rPr lang="ru-RU" sz="1500" b="1" dirty="0" smtClean="0">
                <a:solidFill>
                  <a:prstClr val="black"/>
                </a:solidFill>
              </a:rPr>
              <a:t>платежей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67136" y="2344851"/>
            <a:ext cx="342902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170,0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7240" y="2337725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Налог на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имущество </a:t>
            </a:r>
          </a:p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физических лиц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27240" y="2946202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Земельный налог 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59744" y="2955697"/>
            <a:ext cx="3429024" cy="58909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220,1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35789" y="3569259"/>
            <a:ext cx="2732504" cy="666332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Аренда муниципального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имущества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259744" y="3579007"/>
            <a:ext cx="3429024" cy="6565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4 309,0 тыс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527240" y="1638835"/>
            <a:ext cx="6161528" cy="70473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За </a:t>
            </a:r>
            <a:r>
              <a:rPr lang="ru-RU" b="1" dirty="0" smtClean="0">
                <a:solidFill>
                  <a:prstClr val="white"/>
                </a:solidFill>
              </a:rPr>
              <a:t>2020 </a:t>
            </a:r>
            <a:r>
              <a:rPr lang="ru-RU" b="1" dirty="0">
                <a:solidFill>
                  <a:prstClr val="white"/>
                </a:solidFill>
              </a:rPr>
              <a:t>год предоставлено льгот и преференций на сумму</a:t>
            </a:r>
          </a:p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4 </a:t>
            </a:r>
            <a:r>
              <a:rPr lang="ru-RU" b="1" dirty="0" smtClean="0">
                <a:solidFill>
                  <a:prstClr val="white"/>
                </a:solidFill>
              </a:rPr>
              <a:t>699,1 </a:t>
            </a:r>
            <a:r>
              <a:rPr lang="ru-RU" b="1" dirty="0">
                <a:solidFill>
                  <a:prstClr val="white"/>
                </a:solidFill>
              </a:rPr>
              <a:t>тыс. </a:t>
            </a:r>
            <a:r>
              <a:rPr lang="ru-RU" b="1" dirty="0" smtClean="0">
                <a:solidFill>
                  <a:prstClr val="white"/>
                </a:solidFill>
              </a:rPr>
              <a:t>рублей 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55576" y="1016227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236"/>
            <a:ext cx="7886700" cy="5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Сведения о задолженности по налоговым и неналоговым платежам, млн рублей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91689"/>
              </p:ext>
            </p:extLst>
          </p:nvPr>
        </p:nvGraphicFramePr>
        <p:xfrm>
          <a:off x="628650" y="1058863"/>
          <a:ext cx="4375398" cy="357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94962645"/>
              </p:ext>
            </p:extLst>
          </p:nvPr>
        </p:nvGraphicFramePr>
        <p:xfrm>
          <a:off x="4788024" y="1347614"/>
          <a:ext cx="448816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13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394" y="710649"/>
            <a:ext cx="7571888" cy="47918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97637" y="2875869"/>
            <a:ext cx="19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Непрограммные</a:t>
            </a:r>
            <a:r>
              <a:rPr lang="ru-RU" sz="1600" dirty="0" smtClean="0"/>
              <a:t> </a:t>
            </a:r>
            <a:r>
              <a:rPr lang="ru-RU" sz="1600" b="1" dirty="0" smtClean="0"/>
              <a:t>расходы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в 2020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7729" y="2317673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2 487 </a:t>
            </a:r>
          </a:p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6999717" y="1095849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60734" y="243130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97%</a:t>
            </a:r>
            <a:endParaRPr lang="ru-RU" sz="40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1231" y="2546873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3%</a:t>
            </a:r>
            <a:endParaRPr lang="ru-RU" sz="32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3373" y="14994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млн рублей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	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52373" y="243224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n-lt"/>
              </a:rPr>
              <a:t>млн рублей</a:t>
            </a:r>
            <a:r>
              <a:rPr lang="ru-RU" sz="2000" dirty="0" smtClean="0">
                <a:latin typeface="+mn-lt"/>
              </a:rPr>
              <a:t>	</a:t>
            </a:r>
            <a:endParaRPr lang="ru-RU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811" y="191647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Программные расходы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37917" y="2856282"/>
            <a:ext cx="1766331" cy="19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5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91" y="456912"/>
            <a:ext cx="8077489" cy="4702082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2 487</a:t>
            </a:r>
          </a:p>
          <a:p>
            <a:pPr algn="ctr"/>
            <a:r>
              <a:rPr lang="ru-RU" sz="2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90465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2020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15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364088" y="1923679"/>
            <a:ext cx="2592288" cy="14253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5724128" y="2613801"/>
            <a:ext cx="2808312" cy="606021"/>
          </a:xfrm>
          <a:prstGeom prst="bentConnector3">
            <a:avLst>
              <a:gd name="adj1" fmla="val 18043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147514" y="3450947"/>
            <a:ext cx="2808862" cy="1018956"/>
          </a:xfrm>
          <a:prstGeom prst="bentConnector3">
            <a:avLst>
              <a:gd name="adj1" fmla="val 1169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6645" y="2058542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5955" y="1302543"/>
            <a:ext cx="272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Общегосударственные вопросы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7449" y="187198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172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890670" y="3368500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02663" y="2678582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Жилищно-коммунальное хозяйство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85378" y="3177336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491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52893" y="27132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7224" y="2327519"/>
            <a:ext cx="217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Социальная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фера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8178" y="2563230"/>
            <a:ext cx="134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1 667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4509" y="4593237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244348" y="3923759"/>
            <a:ext cx="27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Национальная экономика, безопасность, правопорядок 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69718" y="4403839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157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45956" y="1710966"/>
            <a:ext cx="75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67%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6293" y="1865854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7%</a:t>
            </a:r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883405" y="2432763"/>
            <a:ext cx="8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20%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86767" y="3024895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6%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36678">
            <a:off x="-1704953" y="1053755"/>
            <a:ext cx="9144000" cy="471766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70" y="-308570"/>
            <a:ext cx="2377765" cy="2709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798" y="314960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Социальная сфера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0505" y="2402103"/>
            <a:ext cx="16893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1 667</a:t>
            </a:r>
          </a:p>
          <a:p>
            <a:pPr algn="ctr"/>
            <a:r>
              <a:rPr lang="ru-RU" sz="1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kern="600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507" y="313558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27502" y="172321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35092" y="342198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7871" y="465493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16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0614" y="3019451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62989" y="1645436"/>
            <a:ext cx="205322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5321369" y="2971064"/>
            <a:ext cx="2476337" cy="299457"/>
          </a:xfrm>
          <a:prstGeom prst="bentConnector3">
            <a:avLst>
              <a:gd name="adj1" fmla="val 18203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5288754" y="3293067"/>
            <a:ext cx="1405691" cy="1255751"/>
          </a:xfrm>
          <a:prstGeom prst="bentConnector3">
            <a:avLst>
              <a:gd name="adj1" fmla="val 1815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132" y="2705879"/>
            <a:ext cx="155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41892" y="154226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588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41206" y="1264240"/>
            <a:ext cx="23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82335" y="2948050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990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76751" y="4165459"/>
            <a:ext cx="23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Физкультура и спорт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734175" y="2890545"/>
            <a:ext cx="29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Культура, кинематография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411236" y="4469620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91974" y="3227803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486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303751" y="3488129"/>
            <a:ext cx="237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Охрана окружающей среды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03701">
            <a:off x="669554" y="-111952"/>
            <a:ext cx="7692973" cy="51435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15" y="-238063"/>
            <a:ext cx="2270560" cy="25925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424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Жилищно-коммунальное </a:t>
            </a:r>
            <a:r>
              <a:rPr lang="ru-RU" sz="2000" b="1" dirty="0" smtClean="0">
                <a:latin typeface="Arial Narrow" panose="020B0606020202030204" pitchFamily="34" charset="0"/>
              </a:rPr>
              <a:t>хозяйство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426684"/>
            <a:ext cx="136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491</a:t>
            </a:r>
            <a:endParaRPr lang="ru-RU" sz="3000" b="1" cap="none" spc="0" dirty="0" smtClean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17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2531" y="2139702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6056" y="2139702"/>
            <a:ext cx="205322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81037" y="2290772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444" y="1244000"/>
            <a:ext cx="251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4041" y="212053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330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50800" y="224711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27498" y="1774117"/>
            <a:ext cx="19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32427" y="205968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158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93355" y="416045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552082" y="4001778"/>
            <a:ext cx="40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5364088" y="3576541"/>
            <a:ext cx="2232248" cy="434132"/>
          </a:xfrm>
          <a:prstGeom prst="bentConnector3">
            <a:avLst>
              <a:gd name="adj1" fmla="val 405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9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3" y="744050"/>
            <a:ext cx="7859221" cy="452312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82" y="-259518"/>
            <a:ext cx="2314789" cy="263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Общегосударственные </a:t>
            </a:r>
            <a:r>
              <a:rPr lang="ru-RU" sz="2000" b="1" dirty="0" smtClean="0">
                <a:latin typeface="Arial Narrow" panose="020B0606020202030204" pitchFamily="34" charset="0"/>
              </a:rPr>
              <a:t>вопросы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4696" y="2153946"/>
            <a:ext cx="136614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172</a:t>
            </a:r>
          </a:p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18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566101" y="3313943"/>
            <a:ext cx="2756362" cy="23871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3608" y="1923678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361245" y="3505879"/>
            <a:ext cx="2714554" cy="559328"/>
          </a:xfrm>
          <a:prstGeom prst="bentConnector3">
            <a:avLst>
              <a:gd name="adj1" fmla="val 1075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56766" y="206792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9911" y="1053070"/>
            <a:ext cx="251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Прочие общегосударственные расходы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425" y="187919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71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03195" y="41862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9801" y="3457494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Обслуживание муниципального долга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94961" y="4001915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09643" y="348456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733425" y="2403204"/>
            <a:ext cx="282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Обеспечение функционирования муниципальной службы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5302" y="3288251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8919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0648" y="466830"/>
            <a:ext cx="10979744" cy="483338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491" y="-164554"/>
            <a:ext cx="2278472" cy="2591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Национальная экономика, безопасность, </a:t>
            </a:r>
            <a:r>
              <a:rPr lang="ru-RU" sz="2000" b="1" dirty="0" smtClean="0">
                <a:latin typeface="Arial Narrow" panose="020B0606020202030204" pitchFamily="34" charset="0"/>
              </a:rPr>
              <a:t>правопорядок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626" y="2175263"/>
            <a:ext cx="136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157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19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40152" y="3375592"/>
            <a:ext cx="252028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5656" y="1779662"/>
            <a:ext cx="217035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97726" y="3579862"/>
            <a:ext cx="2660253" cy="16331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9531" y="1940652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87624" y="1020673"/>
            <a:ext cx="251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Прочие расходы в области национальной экономики и безопасности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19" y="1754063"/>
            <a:ext cx="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33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8064" y="3699854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97726" y="2784514"/>
            <a:ext cx="251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Содержание и ремонт объектов энергоснабжения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5883" y="3512899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36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16416" y="356049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56176" y="2795581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 и ремонт автодорог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03603" y="337559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35192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205" y="-21059"/>
            <a:ext cx="7463241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город Переславль-Залесский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Ярославской области 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цифрах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38" y="2612772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7" y="4063013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3918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1007656" y="416013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1%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1 985,4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0398" y="1314324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01.01.2021 –  55,2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протяженность автомобильных дорог – 90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" y="4606514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171" y="4621142"/>
            <a:ext cx="363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461,7 млн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предприятиями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млрд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4191" y="2747696"/>
            <a:ext cx="36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765,4 млн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" y="3651871"/>
            <a:ext cx="366113" cy="385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2572" y="3603580"/>
            <a:ext cx="346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Оборот розничной торговли и общественного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питания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млрд рублей 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7120" y="4084721"/>
            <a:ext cx="37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плата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36,7 тыс.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8" y="4494634"/>
            <a:ext cx="370301" cy="414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17644" y="4634122"/>
            <a:ext cx="421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Средний размер назначенных пенсий – 15 тыс.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5" y="3564615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7" y="3084288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094428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1" y="1685724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59930" y="3677065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 – 3,8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7954" y="2724842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 – 11,2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594" y="2112851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17,8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543" y="3178566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 – 6,3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461" y="1797291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– 16,1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1203599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854758" y="4917671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627" y="949630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2" name="Блок-схема: документ 51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1 194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ед.</a:t>
            </a:r>
          </a:p>
        </p:txBody>
      </p:sp>
    </p:spTree>
    <p:extLst>
      <p:ext uri="{BB962C8B-B14F-4D97-AF65-F5344CB8AC3E}">
        <p14:creationId xmlns:p14="http://schemas.microsoft.com/office/powerpoint/2010/main" val="344312924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27584" y="51470"/>
            <a:ext cx="8208912" cy="7431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Основные направления расходов бюджета, тыс.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534744" y="786627"/>
          <a:ext cx="8207851" cy="4225704"/>
        </p:xfrm>
        <a:graphic>
          <a:graphicData uri="http://schemas.openxmlformats.org/drawingml/2006/table">
            <a:tbl>
              <a:tblPr/>
              <a:tblGrid>
                <a:gridCol w="5255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7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2020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278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«Современная школа» 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(Создание и функционирование центров образования цифрового и гуманитарного профилей «Точка роста» МОУ СШ № 2, МОУ ОШ № 3 им.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Сниткина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МОУ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Рязанцевская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СШ, МОУ Смоленская ОШ)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5 700,5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«Успех каждого ребенка</a:t>
                      </a:r>
                      <a:r>
                        <a:rPr lang="ru-RU" sz="12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  </a:t>
                      </a:r>
                    </a:p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(МОУ </a:t>
                      </a:r>
                      <a:r>
                        <a:rPr lang="ru-RU" sz="11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Берендеевская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СШ – ремонт спортивного зала в школе)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Демография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«Финансовая поддержка семей при рождении детей»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(Субвенция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 рождение 3-го и последующих детей, субвенция на осуществление выплат в связи с рождением (усыновлением) первого ребенка)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84 496,9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84 489,6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8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 городская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«Формирование комфортной городской среды»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пяти дворовых территорий, благоустройство общественных территорий: Парк Победы;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145 549,8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145 063,9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9630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«Решаем вместе» </a:t>
                      </a:r>
                    </a:p>
                    <a:p>
                      <a:pPr marL="36000" algn="l" fontAlgn="t"/>
                      <a:r>
                        <a:rPr lang="ru-RU" sz="1100" b="0" i="0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Управление образования: 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помещения для детского сада в здании МОУ Дмитриевская ОШ, установка ограждения по периметру МОУ </a:t>
                      </a:r>
                      <a:r>
                        <a:rPr lang="ru-RU" sz="11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Кубринской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СШ, ремонт обеденного зала столовой МОУ Нагорьевская СШ, ремонт крылец и помещений зданий МДОУ Рязанцевский детский сад </a:t>
                      </a:r>
                    </a:p>
                    <a:p>
                      <a:pPr marL="36000" algn="l" fontAlgn="t"/>
                      <a:r>
                        <a:rPr lang="ru-RU" sz="1100" b="0" i="1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Администрация (МКУ</a:t>
                      </a:r>
                      <a:r>
                        <a:rPr lang="ru-RU" sz="1100" b="0" i="1" u="sng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«Центр развития города»)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Строительство шахтного колодца в с. Нагорье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5 716,4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4 406,8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243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355,8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241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521,8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99,2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2586"/>
            <a:ext cx="7247414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832648" cy="942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763688" y="1178864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2372946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140,8</a:t>
            </a:r>
          </a:p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8634" y="213970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1918" y="413119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4085" y="354808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724128" y="2555925"/>
            <a:ext cx="648072" cy="6322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96252" y="923386"/>
            <a:ext cx="25682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Narrow" panose="020B0606020202030204" pitchFamily="34" charset="0"/>
              </a:rPr>
              <a:t>1.</a:t>
            </a:r>
            <a:r>
              <a:rPr lang="ru-RU" sz="1700" dirty="0" smtClean="0">
                <a:latin typeface="Arial Narrow" panose="020B0606020202030204" pitchFamily="34" charset="0"/>
              </a:rPr>
              <a:t> Содержание </a:t>
            </a:r>
            <a:r>
              <a:rPr lang="ru-RU" sz="1700" dirty="0">
                <a:latin typeface="Arial Narrow" panose="020B0606020202030204" pitchFamily="34" charset="0"/>
              </a:rPr>
              <a:t>и ремонт объектов уличного освещения (</a:t>
            </a:r>
            <a:r>
              <a:rPr lang="ru-RU" sz="1700" b="1" dirty="0">
                <a:latin typeface="Arial Narrow" panose="020B0606020202030204" pitchFamily="34" charset="0"/>
              </a:rPr>
              <a:t>36 </a:t>
            </a:r>
            <a:r>
              <a:rPr lang="ru-RU" sz="1700" b="1" dirty="0" smtClean="0">
                <a:latin typeface="Arial Narrow" panose="020B0606020202030204" pitchFamily="34" charset="0"/>
              </a:rPr>
              <a:t>млн рублей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700" dirty="0">
              <a:latin typeface="Arial Narrow" panose="020B0606020202030204" pitchFamily="34" charset="0"/>
            </a:endParaRPr>
          </a:p>
          <a:p>
            <a:r>
              <a:rPr lang="ru-RU" sz="1700" b="1" dirty="0">
                <a:latin typeface="Arial Narrow" panose="020B0606020202030204" pitchFamily="34" charset="0"/>
              </a:rPr>
              <a:t>2.</a:t>
            </a:r>
            <a:r>
              <a:rPr lang="ru-RU" sz="1700" dirty="0">
                <a:latin typeface="Arial Narrow" panose="020B0606020202030204" pitchFamily="34" charset="0"/>
              </a:rPr>
              <a:t> Капитальный и текущий ремонт, содержание дорог (</a:t>
            </a:r>
            <a:r>
              <a:rPr lang="ru-RU" sz="1700" b="1" dirty="0">
                <a:latin typeface="Arial Narrow" panose="020B0606020202030204" pitchFamily="34" charset="0"/>
              </a:rPr>
              <a:t>88 </a:t>
            </a:r>
            <a:r>
              <a:rPr lang="ru-RU" sz="1700" b="1" dirty="0" smtClean="0">
                <a:latin typeface="Arial Narrow" panose="020B0606020202030204" pitchFamily="34" charset="0"/>
              </a:rPr>
              <a:t>млн рублей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700" dirty="0" smtClean="0">
              <a:latin typeface="Arial Narrow" panose="020B0606020202030204" pitchFamily="34" charset="0"/>
            </a:endParaRPr>
          </a:p>
          <a:p>
            <a:r>
              <a:rPr lang="ru-RU" sz="1700" b="1" dirty="0" smtClean="0">
                <a:latin typeface="Arial Narrow" panose="020B0606020202030204" pitchFamily="34" charset="0"/>
              </a:rPr>
              <a:t>3</a:t>
            </a:r>
            <a:r>
              <a:rPr lang="ru-RU" sz="1700" b="1" dirty="0">
                <a:latin typeface="Arial Narrow" panose="020B0606020202030204" pitchFamily="34" charset="0"/>
              </a:rPr>
              <a:t>.</a:t>
            </a:r>
            <a:r>
              <a:rPr lang="ru-RU" sz="1700" dirty="0">
                <a:latin typeface="Arial Narrow" panose="020B0606020202030204" pitchFamily="34" charset="0"/>
              </a:rPr>
              <a:t> Дорожные</a:t>
            </a:r>
            <a:r>
              <a:rPr lang="x-none" sz="1700" dirty="0">
                <a:latin typeface="Arial Narrow" panose="020B0606020202030204" pitchFamily="34" charset="0"/>
              </a:rPr>
              <a:t> работы на дворовых </a:t>
            </a:r>
            <a:r>
              <a:rPr lang="ru-RU" sz="1700" dirty="0">
                <a:latin typeface="Arial Narrow" panose="020B0606020202030204" pitchFamily="34" charset="0"/>
              </a:rPr>
              <a:t>и общественных </a:t>
            </a:r>
            <a:r>
              <a:rPr lang="x-none" sz="1700" dirty="0">
                <a:latin typeface="Arial Narrow" panose="020B0606020202030204" pitchFamily="34" charset="0"/>
              </a:rPr>
              <a:t>территориях в рамках национального проекта «Формирование комфортной городской среды»</a:t>
            </a:r>
            <a:r>
              <a:rPr lang="ru-RU" sz="1700" dirty="0">
                <a:latin typeface="Arial Narrow" panose="020B0606020202030204" pitchFamily="34" charset="0"/>
              </a:rPr>
              <a:t> (</a:t>
            </a:r>
            <a:r>
              <a:rPr lang="ru-RU" sz="1700" b="1" dirty="0">
                <a:latin typeface="Arial Narrow" panose="020B0606020202030204" pitchFamily="34" charset="0"/>
              </a:rPr>
              <a:t>16,8 </a:t>
            </a:r>
            <a:r>
              <a:rPr lang="ru-RU" sz="1700" b="1" dirty="0" smtClean="0">
                <a:latin typeface="Arial Narrow" panose="020B0606020202030204" pitchFamily="34" charset="0"/>
              </a:rPr>
              <a:t>млн рублей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  <a:endParaRPr lang="ru-RU" sz="1700" dirty="0">
              <a:latin typeface="Arial Narrow" panose="020B0606020202030204" pitchFamily="34" charset="0"/>
            </a:endParaRPr>
          </a:p>
          <a:p>
            <a:endParaRPr lang="ru-RU" sz="1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7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58" y="555526"/>
            <a:ext cx="4110887" cy="45528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2" y="483518"/>
            <a:ext cx="4116949" cy="4559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04279" y="0"/>
            <a:ext cx="4680520" cy="7235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кредиторской задолженности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043608" y="987575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23728" y="7235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01.01.2020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59098" y="7495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01.01.2021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252536" y="2112359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213,5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0800000">
            <a:off x="7974428" y="964953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05289" y="2045073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203,5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081348" y="1967751"/>
            <a:ext cx="1045326" cy="7107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7567" y="1184914"/>
            <a:ext cx="1162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-10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400" dirty="0" smtClean="0"/>
              <a:t>млн рублей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192367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510" y="243958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0869" y="295821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13837" y="4006787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81901" y="327051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30934" y="247633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371950"/>
            <a:ext cx="8400178" cy="671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01" y="4323254"/>
            <a:ext cx="8766712" cy="6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0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04314996"/>
              </p:ext>
            </p:extLst>
          </p:nvPr>
        </p:nvGraphicFramePr>
        <p:xfrm>
          <a:off x="568411" y="246245"/>
          <a:ext cx="7632848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94235" y="86916"/>
            <a:ext cx="1997869" cy="27027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4263" y="-3191"/>
            <a:ext cx="5546049" cy="6995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муниципального долга, млн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документ 12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0800000">
            <a:off x="2493169" y="1134182"/>
            <a:ext cx="259135" cy="25482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8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1" y="70931"/>
            <a:ext cx="8124116" cy="57639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-169547"/>
            <a:ext cx="4320481" cy="11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бюджета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документ 11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982684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 рублей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155483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4443958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838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Предлагается одобрить </a:t>
            </a: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проект решения «Об исполнении бюджета городского округа город Переславль-Залесский за 2020</a:t>
            </a:r>
            <a:r>
              <a:rPr lang="ru-RU" sz="2400" b="1" dirty="0">
                <a:latin typeface="Arial Narrow" panose="020B0606020202030204" pitchFamily="34" charset="0"/>
              </a:rPr>
              <a:t> </a:t>
            </a:r>
            <a:r>
              <a:rPr lang="ru-RU" sz="2400" b="1" dirty="0" smtClean="0">
                <a:latin typeface="Arial Narrow" panose="020B0606020202030204" pitchFamily="34" charset="0"/>
              </a:rPr>
              <a:t>год» 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для </a:t>
            </a:r>
            <a:r>
              <a:rPr lang="ru-RU" sz="2400" b="1" dirty="0">
                <a:latin typeface="Arial Narrow" panose="020B0606020202030204" pitchFamily="34" charset="0"/>
              </a:rPr>
              <a:t>внесения его </a:t>
            </a:r>
            <a:r>
              <a:rPr lang="ru-RU" sz="2400" b="1" dirty="0" smtClean="0">
                <a:latin typeface="Arial Narrow" panose="020B0606020202030204" pitchFamily="34" charset="0"/>
              </a:rPr>
              <a:t>в Переславль-Залесскую городскую Думу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  <a:endParaRPr lang="ru-RU" sz="32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148154"/>
            <a:ext cx="6768752" cy="4073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показатели исполнения бюджета, млн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45795"/>
              </p:ext>
            </p:extLst>
          </p:nvPr>
        </p:nvGraphicFramePr>
        <p:xfrm>
          <a:off x="540615" y="747469"/>
          <a:ext cx="7991824" cy="2322347"/>
        </p:xfrm>
        <a:graphic>
          <a:graphicData uri="http://schemas.openxmlformats.org/drawingml/2006/table">
            <a:tbl>
              <a:tblPr/>
              <a:tblGrid>
                <a:gridCol w="280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/>
                <a:gridCol w="1152127"/>
              </a:tblGrid>
              <a:tr h="4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 за 2019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назначения на 2020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 2020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% к плану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2 090</a:t>
                      </a:r>
                      <a:endParaRPr lang="ru-RU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2 629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2 496</a:t>
                      </a:r>
                      <a:endParaRPr lang="ru-RU" sz="16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406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574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1 523</a:t>
                      </a:r>
                      <a:endParaRPr lang="ru-RU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1964</a:t>
                      </a:r>
                      <a:endParaRPr lang="ru-RU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1 922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399</a:t>
                      </a:r>
                      <a:endParaRPr lang="ru-RU" sz="14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2 069</a:t>
                      </a:r>
                      <a:endParaRPr lang="ru-R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2 725</a:t>
                      </a:r>
                      <a:endParaRPr lang="ru-R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98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ДЕФИЦИТ (-), ПРОФИЦИТ (+)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- 96</a:t>
                      </a:r>
                      <a:endParaRPr lang="ru-RU" sz="16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27534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документ 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1198008"/>
              </p:ext>
            </p:extLst>
          </p:nvPr>
        </p:nvGraphicFramePr>
        <p:xfrm>
          <a:off x="540614" y="3231741"/>
          <a:ext cx="7991825" cy="179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69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Удельный объем доходов бюджета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698293"/>
              </p:ext>
            </p:extLst>
          </p:nvPr>
        </p:nvGraphicFramePr>
        <p:xfrm>
          <a:off x="395536" y="623205"/>
          <a:ext cx="8229600" cy="42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62472"/>
                <a:gridCol w="1069776"/>
                <a:gridCol w="936104"/>
                <a:gridCol w="936104"/>
                <a:gridCol w="936104"/>
                <a:gridCol w="1028800"/>
              </a:tblGrid>
              <a:tr h="358015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Городской округ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город Переславль-Залесский ЯО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 сравнении с другими МО 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Ярославской области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015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Ярославский МР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Ростовский МР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Arial Narrow" panose="020B0606020202030204" pitchFamily="34" charset="0"/>
                        </a:rPr>
                        <a:t>Тутаевский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МР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Arial Narrow" panose="020B0606020202030204" pitchFamily="34" charset="0"/>
                        </a:rPr>
                        <a:t>Угличский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 МР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ГО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Ярославль</a:t>
                      </a: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550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Численность населения в среднем за 2020 год (человек)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55 889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66 873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61 985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55 293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44 433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604 878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1794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Объем доходов, поступивших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в бюджет в 2020 году (млн рублей), в том числе: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2 496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2 480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2 355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2 250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2 180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23 189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 Налоговые и неналоговые доходы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574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471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7 729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631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1 922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2 009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047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2 028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1 991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15 460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Удельный объем налоговых и неналоговых доходов бюджета в расчете на душу населения (рублей)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10 274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7 043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4 969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4 015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4 231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12 778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17944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Удельный объем доходов бюджета в расчете на душу населения (рублей)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44656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37 085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37 993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40 692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49 063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38 337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7" y="26381"/>
            <a:ext cx="530398" cy="615749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7648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плановых показателей финансовой помощи из вышестоящих бюджетов в 2020 году, млн рублей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803936"/>
              </p:ext>
            </p:extLst>
          </p:nvPr>
        </p:nvGraphicFramePr>
        <p:xfrm>
          <a:off x="457200" y="955969"/>
          <a:ext cx="8229600" cy="403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995686"/>
            <a:ext cx="6607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1 963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собственных доходов </a:t>
            </a:r>
            <a:r>
              <a:rPr lang="ru-RU" sz="2000" b="1" dirty="0">
                <a:latin typeface="Arial Narrow" panose="020B0606020202030204" pitchFamily="34" charset="0"/>
              </a:rPr>
              <a:t>бюджета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в 2020 </a:t>
            </a:r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83085216"/>
              </p:ext>
            </p:extLst>
          </p:nvPr>
        </p:nvGraphicFramePr>
        <p:xfrm>
          <a:off x="347469" y="666290"/>
          <a:ext cx="8552928" cy="455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220072" y="4518684"/>
            <a:ext cx="517761" cy="34507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49409" y="760058"/>
            <a:ext cx="2902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лиц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267,6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39458" y="1068546"/>
            <a:ext cx="2411930" cy="3639"/>
            <a:chOff x="79640" y="1125769"/>
            <a:chExt cx="3023840" cy="58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98019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057592" y="1125769"/>
              <a:ext cx="45888" cy="365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5078276" y="4579030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44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,8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7422" y="915134"/>
            <a:ext cx="1585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26,3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0706" y="179102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имущество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изических лиц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75803" y="4032090"/>
            <a:ext cx="3195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71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79831" y="1200800"/>
            <a:ext cx="2868994" cy="662631"/>
            <a:chOff x="-211480" y="1343197"/>
            <a:chExt cx="3596863" cy="10602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776078" y="1343197"/>
              <a:ext cx="609305" cy="106020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-211480" y="1343197"/>
              <a:ext cx="298019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H="1" flipV="1">
            <a:off x="5773879" y="3876557"/>
            <a:ext cx="2974585" cy="461970"/>
            <a:chOff x="-986302" y="1131590"/>
            <a:chExt cx="4134778" cy="27100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262800" y="1131590"/>
              <a:ext cx="885676" cy="271002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-986302" y="1131591"/>
              <a:ext cx="324910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5773879" y="2355726"/>
            <a:ext cx="498408" cy="11076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750175" y="2648684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282" y="2648684"/>
            <a:ext cx="11693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574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72286" y="2355726"/>
            <a:ext cx="247617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7468" y="3356226"/>
            <a:ext cx="1848267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n w="0"/>
                <a:solidFill>
                  <a:prstClr val="black"/>
                </a:solidFill>
              </a:rPr>
              <a:t>71,2 млн рублей </a:t>
            </a:r>
            <a:r>
              <a:rPr lang="ru-RU" sz="1400" dirty="0">
                <a:ln w="0"/>
                <a:solidFill>
                  <a:prstClr val="black"/>
                </a:solidFill>
              </a:rPr>
              <a:t>–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всего 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Неналоговых</a:t>
            </a:r>
            <a:r>
              <a:rPr lang="ru-RU" sz="1400" dirty="0" smtClean="0">
                <a:ln w="0"/>
                <a:solidFill>
                  <a:prstClr val="black"/>
                </a:solidFill>
              </a:rPr>
              <a:t> доходов</a:t>
            </a:r>
            <a:r>
              <a:rPr lang="ru-RU" sz="1400" dirty="0">
                <a:ln w="0"/>
                <a:solidFill>
                  <a:prstClr val="black"/>
                </a:solidFill>
              </a:rPr>
              <a:t>.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Это составляет </a:t>
            </a:r>
            <a:r>
              <a:rPr lang="ru-RU" b="1" dirty="0" smtClean="0">
                <a:ln w="0"/>
                <a:solidFill>
                  <a:prstClr val="black"/>
                </a:solidFill>
              </a:rPr>
              <a:t>12%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</a:rPr>
              <a:t>в общем объеме собственных доходов.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39458" y="1068546"/>
            <a:ext cx="514747" cy="70397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40614" y="555526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37832" y="4863755"/>
            <a:ext cx="1584176" cy="15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5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Основные налоговые доходы бюджета в 2020 году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322818"/>
              </p:ext>
            </p:extLst>
          </p:nvPr>
        </p:nvGraphicFramePr>
        <p:xfrm>
          <a:off x="323528" y="803156"/>
          <a:ext cx="8496944" cy="414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s.exaude.com/wp-content/uploads/2016/03/shutterstock_87195934-1160x11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19872" y="1947871"/>
            <a:ext cx="2304096" cy="2204788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0614" y="699542"/>
            <a:ext cx="8146186" cy="0"/>
          </a:xfrm>
          <a:prstGeom prst="line">
            <a:avLst/>
          </a:prstGeom>
          <a:ln w="28575" cmpd="thickThin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798713">
            <a:off x="2744434" y="2034740"/>
            <a:ext cx="463260" cy="381398"/>
          </a:xfrm>
          <a:prstGeom prst="rightArrow">
            <a:avLst/>
          </a:prstGeom>
          <a:solidFill>
            <a:srgbClr val="AF69A7"/>
          </a:solidFill>
          <a:ln>
            <a:solidFill>
              <a:srgbClr val="AF6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523101">
            <a:off x="2767879" y="3535113"/>
            <a:ext cx="511724" cy="411979"/>
          </a:xfrm>
          <a:prstGeom prst="rightArrow">
            <a:avLst/>
          </a:prstGeom>
          <a:solidFill>
            <a:srgbClr val="3286AC"/>
          </a:solidFill>
          <a:ln>
            <a:solidFill>
              <a:srgbClr val="32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485199">
            <a:off x="5894983" y="3524628"/>
            <a:ext cx="485021" cy="4007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0049182">
            <a:off x="5826437" y="1950719"/>
            <a:ext cx="555089" cy="42210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018" y="708851"/>
            <a:ext cx="86033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Поступление налогов обеспечивается базовыми отраслями экономики городского округа, в том числе</a:t>
            </a: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:            </a:t>
            </a:r>
            <a:endParaRPr lang="ru-RU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38398"/>
            <a:ext cx="56237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НДФЛ и земельный налог в 2020 году, млн рублей</a:t>
            </a:r>
            <a:endParaRPr lang="ru-RU" sz="2000" b="1" dirty="0">
              <a:ln w="0"/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09560966"/>
              </p:ext>
            </p:extLst>
          </p:nvPr>
        </p:nvGraphicFramePr>
        <p:xfrm>
          <a:off x="251520" y="1110882"/>
          <a:ext cx="3852428" cy="403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25638130"/>
              </p:ext>
            </p:extLst>
          </p:nvPr>
        </p:nvGraphicFramePr>
        <p:xfrm>
          <a:off x="4572000" y="1110882"/>
          <a:ext cx="4080284" cy="400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595929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8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Основные неналоговые доходы бюджета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27098"/>
              </p:ext>
            </p:extLst>
          </p:nvPr>
        </p:nvGraphicFramePr>
        <p:xfrm>
          <a:off x="457200" y="1200150"/>
          <a:ext cx="8229600" cy="35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2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14292</TotalTime>
  <Words>1819</Words>
  <Application>Microsoft Office PowerPoint</Application>
  <PresentationFormat>Экран (16:9)</PresentationFormat>
  <Paragraphs>445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Тема Office</vt:lpstr>
      <vt:lpstr>Тема2</vt:lpstr>
      <vt:lpstr>1_Тема Office</vt:lpstr>
      <vt:lpstr>Презентация PowerPoint</vt:lpstr>
      <vt:lpstr>Презентация PowerPoint</vt:lpstr>
      <vt:lpstr>Основные показатели исполнения бюджета, млн рублей</vt:lpstr>
      <vt:lpstr>Удельный объем доходов бюджета</vt:lpstr>
      <vt:lpstr>Динамика плановых показателей финансовой помощи из вышестоящих бюджетов в 2020 году, млн рублей</vt:lpstr>
      <vt:lpstr>Структура собственных доходов бюджета в 2020 году</vt:lpstr>
      <vt:lpstr>Основные налоговые доходы бюджета в 2020 году</vt:lpstr>
      <vt:lpstr>Презентация PowerPoint</vt:lpstr>
      <vt:lpstr>Основные неналоговые доходы бюджета</vt:lpstr>
      <vt:lpstr>Структура безвозмездных поступлений бюджета в 2020 году</vt:lpstr>
      <vt:lpstr>Основные виды безвозмездных поступлений бюджета в 2020 году</vt:lpstr>
      <vt:lpstr>Презентация PowerPoint</vt:lpstr>
      <vt:lpstr>Сведения о задолженности по налоговым и неналоговым платежам, млн рублей</vt:lpstr>
      <vt:lpstr>Структура расходов бюджета в 2020 году</vt:lpstr>
      <vt:lpstr>Отраслевая структура расходов бюджета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бюджета, тыс. рублей</vt:lpstr>
      <vt:lpstr>Муниципальный дорожный фонд</vt:lpstr>
      <vt:lpstr>Состояние кредиторской задолженности</vt:lpstr>
      <vt:lpstr>Состояние муниципального долга, млн рублей</vt:lpstr>
      <vt:lpstr>Презентация PowerPoint</vt:lpstr>
      <vt:lpstr>Предлагается одобрить  проект решения «Об исполнении бюджета городского округа город Переславль-Залесский за 2020 год»  для внесения его в Переславль-Залесскую городскую Думу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user</cp:lastModifiedBy>
  <cp:revision>1365</cp:revision>
  <cp:lastPrinted>2021-04-23T08:11:14Z</cp:lastPrinted>
  <dcterms:created xsi:type="dcterms:W3CDTF">2016-10-07T07:15:03Z</dcterms:created>
  <dcterms:modified xsi:type="dcterms:W3CDTF">2021-05-19T05:54:46Z</dcterms:modified>
</cp:coreProperties>
</file>